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794500" cy="9931400"/>
  <p:defaultTextStyle>
    <a:defPPr>
      <a:defRPr lang="de-DE"/>
    </a:defPPr>
    <a:lvl1pPr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rgbClr val="F8B323"/>
      </a:buClr>
      <a:buFont typeface="Wingdings" pitchFamily="2" charset="2"/>
      <a:buChar char="n"/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930A"/>
    <a:srgbClr val="261748"/>
    <a:srgbClr val="E0E0E0"/>
    <a:srgbClr val="251555"/>
    <a:srgbClr val="626262"/>
    <a:srgbClr val="100F2E"/>
    <a:srgbClr val="231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18" autoAdjust="0"/>
    <p:restoredTop sz="97286" autoAdjust="0"/>
  </p:normalViewPr>
  <p:slideViewPr>
    <p:cSldViewPr snapToGrid="0" showGuides="1">
      <p:cViewPr>
        <p:scale>
          <a:sx n="153" d="100"/>
          <a:sy n="153" d="100"/>
        </p:scale>
        <p:origin x="-2400" y="-324"/>
      </p:cViewPr>
      <p:guideLst>
        <p:guide orient="horz" pos="3956"/>
        <p:guide orient="horz" pos="900"/>
        <p:guide orient="horz" pos="2446"/>
        <p:guide orient="horz" pos="4038"/>
        <p:guide pos="5277"/>
        <p:guide pos="1750"/>
        <p:guide pos="4023"/>
        <p:guide pos="5685"/>
        <p:guide pos="255"/>
        <p:guide pos="5318"/>
        <p:guide pos="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00" d="100"/>
          <a:sy n="100" d="100"/>
        </p:scale>
        <p:origin x="-3468" y="-72"/>
      </p:cViewPr>
      <p:guideLst>
        <p:guide orient="horz" pos="3129"/>
        <p:guide pos="21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8203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283" cy="49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17" y="0"/>
            <a:ext cx="2944283" cy="49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4831"/>
            <a:ext cx="2944283" cy="49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17" y="9434831"/>
            <a:ext cx="2944283" cy="496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fld id="{70F96095-A911-4B8A-9974-6A40BAAD550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931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F08DDF-290B-49BC-9F94-6BC547E80180}" type="slidenum">
              <a:rPr lang="de-DE"/>
              <a:pPr/>
              <a:t>1</a:t>
            </a:fld>
            <a:endParaRPr lang="de-DE"/>
          </a:p>
        </p:txBody>
      </p:sp>
      <p:sp>
        <p:nvSpPr>
          <p:cNvPr id="1064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6125"/>
            <a:ext cx="4960938" cy="3722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933" y="4717415"/>
            <a:ext cx="4982634" cy="446913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>
              <a:spcBef>
                <a:spcPct val="0"/>
              </a:spcBef>
              <a:spcAft>
                <a:spcPct val="20000"/>
              </a:spcAft>
            </a:pPr>
            <a:r>
              <a:rPr lang="en-GB" sz="1100" b="1" dirty="0"/>
              <a:t>How to edit the title slide</a:t>
            </a:r>
          </a:p>
          <a:p>
            <a:pPr marL="228600" indent="-228600">
              <a:spcBef>
                <a:spcPct val="0"/>
              </a:spcBef>
              <a:spcAft>
                <a:spcPct val="20000"/>
              </a:spcAft>
            </a:pPr>
            <a:endParaRPr lang="en-GB" sz="1100" dirty="0"/>
          </a:p>
          <a:p>
            <a:pPr marL="228600" indent="-228600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dirty="0" smtClean="0"/>
              <a:t>Upper </a:t>
            </a:r>
            <a:r>
              <a:rPr lang="en-GB" sz="1100" dirty="0"/>
              <a:t>area: </a:t>
            </a:r>
            <a:r>
              <a:rPr lang="en-GB" sz="1100" b="1" dirty="0"/>
              <a:t>Title</a:t>
            </a:r>
            <a:r>
              <a:rPr lang="en-GB" sz="1100" dirty="0"/>
              <a:t> of your talk, max. 2 rows of the defined size (55 </a:t>
            </a:r>
            <a:r>
              <a:rPr lang="en-GB" sz="1100" dirty="0" err="1"/>
              <a:t>pt</a:t>
            </a:r>
            <a:r>
              <a:rPr lang="en-GB" sz="1100" dirty="0"/>
              <a:t>)</a:t>
            </a:r>
          </a:p>
          <a:p>
            <a:pPr marL="228600" indent="-228600">
              <a:spcBef>
                <a:spcPct val="0"/>
              </a:spcBef>
              <a:spcAft>
                <a:spcPct val="20000"/>
              </a:spcAft>
              <a:buFontTx/>
              <a:buAutoNum type="arabicPeriod"/>
            </a:pPr>
            <a:r>
              <a:rPr lang="en-GB" sz="1100" dirty="0" smtClean="0"/>
              <a:t>Lower </a:t>
            </a:r>
            <a:r>
              <a:rPr lang="en-GB" sz="1100" dirty="0"/>
              <a:t>area </a:t>
            </a:r>
            <a:r>
              <a:rPr lang="en-GB" sz="1100" b="1" dirty="0"/>
              <a:t>(subtitle):</a:t>
            </a:r>
            <a:r>
              <a:rPr lang="en-GB" sz="1100" dirty="0"/>
              <a:t> Conference/meeting/workshop, location, date, </a:t>
            </a:r>
            <a:br>
              <a:rPr lang="en-GB" sz="1100" dirty="0"/>
            </a:br>
            <a:r>
              <a:rPr lang="en-GB" sz="1100" dirty="0" smtClean="0"/>
              <a:t>your </a:t>
            </a:r>
            <a:r>
              <a:rPr lang="en-GB" sz="1100" dirty="0"/>
              <a:t>name and affiliation, </a:t>
            </a:r>
            <a:r>
              <a:rPr lang="en-GB" sz="1100" dirty="0" smtClean="0"/>
              <a:t>max</a:t>
            </a:r>
            <a:r>
              <a:rPr lang="en-GB" sz="1100" dirty="0"/>
              <a:t>. 4 rows of the defined size (32 </a:t>
            </a:r>
            <a:r>
              <a:rPr lang="en-GB" sz="1100" dirty="0" err="1"/>
              <a:t>pt</a:t>
            </a:r>
            <a:r>
              <a:rPr lang="en-GB" sz="1100" dirty="0" smtClean="0"/>
              <a:t>)</a:t>
            </a:r>
            <a:endParaRPr lang="en-GB" sz="11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2" name="Rectangle 82"/>
          <p:cNvSpPr>
            <a:spLocks noChangeArrowheads="1"/>
          </p:cNvSpPr>
          <p:nvPr userDrawn="1"/>
        </p:nvSpPr>
        <p:spPr bwMode="auto">
          <a:xfrm>
            <a:off x="8442325" y="114300"/>
            <a:ext cx="576264" cy="907200"/>
          </a:xfrm>
          <a:prstGeom prst="rect">
            <a:avLst/>
          </a:prstGeom>
          <a:solidFill>
            <a:schemeClr val="tx1"/>
          </a:solidFill>
          <a:ln w="9525">
            <a:solidFill>
              <a:srgbClr val="26174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noProof="0"/>
          </a:p>
        </p:txBody>
      </p:sp>
      <p:sp>
        <p:nvSpPr>
          <p:cNvPr id="10313" name="Line 73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pic>
        <p:nvPicPr>
          <p:cNvPr id="10323" name="Picture 83" descr="logo-XFEL_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4" name="Rectangle 8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4607" y="3411538"/>
            <a:ext cx="8325262" cy="2868612"/>
          </a:xfrm>
          <a:extLs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0" indent="0" algn="ctr">
              <a:buFont typeface="Wingdings" pitchFamily="2" charset="2"/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sp>
        <p:nvSpPr>
          <p:cNvPr id="10325" name="Line 85"/>
          <p:cNvSpPr>
            <a:spLocks noChangeShapeType="1"/>
          </p:cNvSpPr>
          <p:nvPr userDrawn="1"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sp>
        <p:nvSpPr>
          <p:cNvPr id="10326" name="Rectangle 86"/>
          <p:cNvSpPr>
            <a:spLocks noGrp="1" noChangeArrowheads="1"/>
          </p:cNvSpPr>
          <p:nvPr>
            <p:ph type="ctrTitle" sz="quarter"/>
          </p:nvPr>
        </p:nvSpPr>
        <p:spPr>
          <a:xfrm>
            <a:off x="404813" y="1314450"/>
            <a:ext cx="8331200" cy="1844675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algn="ctr">
              <a:defRPr sz="5500" b="0" baseline="0">
                <a:solidFill>
                  <a:schemeClr val="tx1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  <p:pic>
        <p:nvPicPr>
          <p:cNvPr id="10327" name="Picture 87" descr="Undulator_final_nurh#50DE97_links4-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14300"/>
            <a:ext cx="7281863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03253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2391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o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732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34" descr="Undulator_final_nurh#50DE97_rech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325" y="114300"/>
            <a:ext cx="582613" cy="91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46" name="Rectangle 122"/>
          <p:cNvSpPr>
            <a:spLocks noChangeArrowheads="1"/>
          </p:cNvSpPr>
          <p:nvPr/>
        </p:nvSpPr>
        <p:spPr bwMode="auto">
          <a:xfrm>
            <a:off x="1093788" y="114300"/>
            <a:ext cx="7283450" cy="9159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FontTx/>
              <a:buNone/>
            </a:pPr>
            <a:endParaRPr lang="en-GB" sz="2400" noProof="0"/>
          </a:p>
        </p:txBody>
      </p:sp>
      <p:sp>
        <p:nvSpPr>
          <p:cNvPr id="1154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1093788" y="307975"/>
            <a:ext cx="72834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 smtClean="0"/>
          </a:p>
        </p:txBody>
      </p:sp>
      <p:sp>
        <p:nvSpPr>
          <p:cNvPr id="1144" name="Line 120"/>
          <p:cNvSpPr>
            <a:spLocks noChangeShapeType="1"/>
          </p:cNvSpPr>
          <p:nvPr/>
        </p:nvSpPr>
        <p:spPr bwMode="auto">
          <a:xfrm>
            <a:off x="115888" y="6477000"/>
            <a:ext cx="89042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noProof="0"/>
          </a:p>
        </p:txBody>
      </p:sp>
      <p:pic>
        <p:nvPicPr>
          <p:cNvPr id="1151" name="Picture 127" descr="logo-XFEL_rgb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114300"/>
            <a:ext cx="911225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6" name="Rectangle 132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404813" y="1347788"/>
            <a:ext cx="7972425" cy="493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text format – don’t edit!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sp>
        <p:nvSpPr>
          <p:cNvPr id="17" name="Rechteck 16"/>
          <p:cNvSpPr/>
          <p:nvPr/>
        </p:nvSpPr>
        <p:spPr bwMode="auto">
          <a:xfrm>
            <a:off x="8448938" y="784800"/>
            <a:ext cx="576000" cy="247075"/>
          </a:xfrm>
          <a:prstGeom prst="rect">
            <a:avLst/>
          </a:prstGeom>
          <a:noFill/>
          <a:ln>
            <a:noFill/>
          </a:ln>
        </p:spPr>
        <p:txBody>
          <a:bodyPr vert="horz" wrap="square" lIns="54000" tIns="45720" rIns="54000" bIns="18000" numCol="1" anchor="b" anchorCtr="0" compatLnSpc="1">
            <a:prstTxWarp prst="textNoShape">
              <a:avLst/>
            </a:prstTxWarp>
          </a:bodyPr>
          <a:lstStyle/>
          <a:p>
            <a:pPr lvl="0" algn="ctr" eaLnBrk="0" hangingPunct="0">
              <a:spcBef>
                <a:spcPct val="0"/>
              </a:spcBef>
              <a:buClrTx/>
              <a:buFontTx/>
              <a:buNone/>
            </a:pPr>
            <a:fld id="{7BD41925-BADA-44CD-9D29-92AC82CF061D}" type="slidenum">
              <a:rPr lang="en-GB" sz="1000" b="1" noProof="0" smtClean="0">
                <a:solidFill>
                  <a:schemeClr val="bg1"/>
                </a:solidFill>
                <a:ea typeface="Geneva" pitchFamily="1" charset="-128"/>
              </a:rPr>
              <a:t>‹Nr.›</a:t>
            </a:fld>
            <a:endParaRPr lang="en-GB" sz="1000" b="1" noProof="0" smtClean="0">
              <a:solidFill>
                <a:schemeClr val="bg1"/>
              </a:solidFill>
              <a:ea typeface="Geneva" pitchFamily="1" charset="-128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17475" y="6477000"/>
            <a:ext cx="89027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eaLnBrk="0" hangingPunct="0">
              <a:lnSpc>
                <a:spcPct val="110000"/>
              </a:lnSpc>
              <a:spcBef>
                <a:spcPct val="0"/>
              </a:spcBef>
              <a:buClrTx/>
              <a:buFontTx/>
              <a:buNone/>
              <a:defRPr sz="800">
                <a:solidFill>
                  <a:srgbClr val="000000"/>
                </a:solidFill>
              </a:defRPr>
            </a:lvl1pPr>
          </a:lstStyle>
          <a:p>
            <a:pPr lvl="0"/>
            <a:endParaRPr lang="en-GB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ea typeface="ＭＳ Ｐゴシック" pitchFamily="112" charset="-128"/>
        </a:defRPr>
      </a:lvl9pPr>
    </p:titleStyle>
    <p:bodyStyle>
      <a:lvl1pPr marL="298450" indent="-298450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tx2"/>
          </a:solidFill>
          <a:latin typeface="+mn-lt"/>
          <a:ea typeface="+mn-ea"/>
          <a:cs typeface="+mn-cs"/>
        </a:defRPr>
      </a:lvl1pPr>
      <a:lvl2pPr marL="558800" indent="-258763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2"/>
          </a:solidFill>
          <a:latin typeface="+mn-lt"/>
          <a:ea typeface="+mn-ea"/>
        </a:defRPr>
      </a:lvl2pPr>
      <a:lvl3pPr marL="817563" indent="-257175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"/>
        <a:defRPr sz="2400">
          <a:solidFill>
            <a:schemeClr val="tx2"/>
          </a:solidFill>
          <a:latin typeface="+mn-lt"/>
          <a:ea typeface="+mn-ea"/>
        </a:defRPr>
      </a:lvl3pPr>
      <a:lvl4pPr marL="1077913" indent="-258763" algn="l" rtl="0" eaLnBrk="1" fontAlgn="base" hangingPunct="1">
        <a:spcBef>
          <a:spcPts val="6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rgbClr val="100F2E"/>
          </a:solidFill>
          <a:latin typeface="+mn-lt"/>
          <a:ea typeface="+mn-ea"/>
        </a:defRPr>
      </a:lvl4pPr>
      <a:lvl5pPr marL="1312863" indent="-223838" algn="l" rtl="0" eaLnBrk="1" fontAlgn="base" hangingPunct="1">
        <a:spcBef>
          <a:spcPts val="600"/>
        </a:spcBef>
        <a:spcAft>
          <a:spcPct val="0"/>
        </a:spcAft>
        <a:buClr>
          <a:schemeClr val="accent2"/>
        </a:buClr>
        <a:buChar char="»"/>
        <a:defRPr sz="2400">
          <a:solidFill>
            <a:srgbClr val="100F2E"/>
          </a:solidFill>
          <a:latin typeface="+mn-lt"/>
          <a:ea typeface="+mn-ea"/>
        </a:defRPr>
      </a:lvl5pPr>
      <a:lvl6pPr marL="17700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6pPr>
      <a:lvl7pPr marL="22272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7pPr>
      <a:lvl8pPr marL="26844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8pPr>
      <a:lvl9pPr marL="3141663" indent="-223838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2400">
          <a:solidFill>
            <a:srgbClr val="100F2E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 sz="quarter"/>
          </p:nvPr>
        </p:nvSpPr>
        <p:spPr>
          <a:xfrm>
            <a:off x="404813" y="1314449"/>
            <a:ext cx="8331200" cy="5123757"/>
          </a:xfrm>
        </p:spPr>
        <p:txBody>
          <a:bodyPr/>
          <a:lstStyle/>
          <a:p>
            <a:r>
              <a:rPr lang="en-GB" sz="4000" dirty="0" smtClean="0"/>
              <a:t>Power failure 7.6.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Power </a:t>
            </a:r>
            <a:r>
              <a:rPr lang="de-DE" dirty="0" err="1" smtClean="0"/>
              <a:t>failure</a:t>
            </a:r>
            <a:r>
              <a:rPr lang="de-DE" dirty="0" smtClean="0"/>
              <a:t> 7.6.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187035" y="1347788"/>
            <a:ext cx="2427317" cy="4932362"/>
          </a:xfrm>
        </p:spPr>
        <p:txBody>
          <a:bodyPr/>
          <a:lstStyle/>
          <a:p>
            <a:r>
              <a:rPr lang="de-DE" dirty="0" smtClean="0"/>
              <a:t>7.6., 7:06 </a:t>
            </a:r>
            <a:r>
              <a:rPr lang="de-DE" dirty="0" err="1" smtClean="0"/>
              <a:t>there</a:t>
            </a:r>
            <a:r>
              <a:rPr lang="de-DE" dirty="0" smtClean="0"/>
              <a:t> was a power </a:t>
            </a:r>
            <a:r>
              <a:rPr lang="de-DE" dirty="0" err="1" smtClean="0"/>
              <a:t>glitch</a:t>
            </a:r>
            <a:r>
              <a:rPr lang="de-DE" dirty="0" smtClean="0"/>
              <a:t> </a:t>
            </a:r>
            <a:r>
              <a:rPr lang="de-DE" dirty="0" err="1" smtClean="0"/>
              <a:t>affecting</a:t>
            </a:r>
            <a:r>
              <a:rPr lang="de-DE" dirty="0" smtClean="0"/>
              <a:t> Schleswig-Holstein </a:t>
            </a:r>
            <a:r>
              <a:rPr lang="de-DE" dirty="0" err="1" smtClean="0"/>
              <a:t>and</a:t>
            </a:r>
            <a:r>
              <a:rPr lang="de-DE" dirty="0" smtClean="0"/>
              <a:t> Hamburg, due </a:t>
            </a:r>
            <a:r>
              <a:rPr lang="de-DE" dirty="0" err="1" smtClean="0"/>
              <a:t>to</a:t>
            </a:r>
            <a:r>
              <a:rPr lang="de-DE" dirty="0" smtClean="0"/>
              <a:t> an </a:t>
            </a:r>
            <a:r>
              <a:rPr lang="de-DE" dirty="0" err="1" smtClean="0"/>
              <a:t>error</a:t>
            </a:r>
            <a:r>
              <a:rPr lang="de-DE" dirty="0" smtClean="0"/>
              <a:t> in „Umspann-werk Nord“</a:t>
            </a:r>
          </a:p>
          <a:p>
            <a:r>
              <a:rPr lang="de-DE" dirty="0" err="1" smtClean="0"/>
              <a:t>Voltage</a:t>
            </a:r>
            <a:r>
              <a:rPr lang="de-DE" dirty="0" smtClean="0"/>
              <a:t> </a:t>
            </a:r>
            <a:r>
              <a:rPr lang="de-DE" dirty="0" err="1" smtClean="0"/>
              <a:t>dropped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10 </a:t>
            </a:r>
            <a:r>
              <a:rPr lang="de-DE" dirty="0" smtClean="0">
                <a:sym typeface="Wingdings" panose="05000000000000000000" pitchFamily="2" charset="2"/>
              </a:rPr>
              <a:t> 6-7 kV </a:t>
            </a:r>
            <a:r>
              <a:rPr lang="de-DE" dirty="0" err="1" smtClean="0">
                <a:sym typeface="Wingdings" panose="05000000000000000000" pitchFamily="2" charset="2"/>
              </a:rPr>
              <a:t>for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 err="1" smtClean="0">
                <a:sym typeface="Wingdings" panose="05000000000000000000" pitchFamily="2" charset="2"/>
              </a:rPr>
              <a:t>almost</a:t>
            </a:r>
            <a:r>
              <a:rPr lang="de-DE" dirty="0" smtClean="0">
                <a:sym typeface="Wingdings" panose="05000000000000000000" pitchFamily="2" charset="2"/>
              </a:rPr>
              <a:t> 600ms</a:t>
            </a:r>
            <a:endParaRPr lang="de-D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1993" y="1261630"/>
            <a:ext cx="6248400" cy="512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525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Consequences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187035" y="1159625"/>
            <a:ext cx="8811492" cy="5120525"/>
          </a:xfrm>
        </p:spPr>
        <p:txBody>
          <a:bodyPr/>
          <a:lstStyle/>
          <a:p>
            <a:r>
              <a:rPr lang="de-DE" dirty="0" err="1" smtClean="0"/>
              <a:t>Machine</a:t>
            </a:r>
            <a:r>
              <a:rPr lang="de-DE" dirty="0" smtClean="0"/>
              <a:t> was down, </a:t>
            </a:r>
            <a:r>
              <a:rPr lang="de-DE" dirty="0" err="1" smtClean="0"/>
              <a:t>required</a:t>
            </a:r>
            <a:r>
              <a:rPr lang="de-DE" dirty="0" smtClean="0"/>
              <a:t> </a:t>
            </a:r>
            <a:r>
              <a:rPr lang="de-DE" dirty="0" err="1" smtClean="0"/>
              <a:t>restart</a:t>
            </a:r>
            <a:endParaRPr lang="de-DE" dirty="0"/>
          </a:p>
          <a:p>
            <a:pPr lvl="1"/>
            <a:r>
              <a:rPr lang="de-DE" dirty="0" smtClean="0"/>
              <a:t>L. Kersting </a:t>
            </a:r>
            <a:r>
              <a:rPr lang="de-DE" dirty="0" err="1" smtClean="0"/>
              <a:t>informed</a:t>
            </a:r>
            <a:r>
              <a:rPr lang="de-DE" dirty="0" smtClean="0"/>
              <a:t> </a:t>
            </a:r>
            <a:r>
              <a:rPr lang="de-DE" dirty="0" err="1" smtClean="0"/>
              <a:t>colleagues</a:t>
            </a:r>
            <a:endParaRPr lang="de-DE" dirty="0"/>
          </a:p>
          <a:p>
            <a:pPr lvl="1"/>
            <a:r>
              <a:rPr lang="de-DE" dirty="0"/>
              <a:t>TS </a:t>
            </a:r>
            <a:r>
              <a:rPr lang="de-DE" dirty="0" err="1"/>
              <a:t>checked</a:t>
            </a:r>
            <a:r>
              <a:rPr lang="de-DE" dirty="0"/>
              <a:t> </a:t>
            </a:r>
            <a:r>
              <a:rPr lang="de-DE" dirty="0" err="1"/>
              <a:t>systems</a:t>
            </a:r>
            <a:r>
              <a:rPr lang="de-DE" dirty="0"/>
              <a:t> in XHEXP1, XHQ etc</a:t>
            </a:r>
            <a:r>
              <a:rPr lang="de-DE" dirty="0" smtClean="0"/>
              <a:t>.</a:t>
            </a:r>
          </a:p>
          <a:p>
            <a:endParaRPr lang="de-DE" dirty="0" smtClean="0"/>
          </a:p>
          <a:p>
            <a:r>
              <a:rPr lang="de-DE" dirty="0" err="1" smtClean="0"/>
              <a:t>Among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items</a:t>
            </a:r>
            <a:r>
              <a:rPr lang="de-DE" dirty="0" smtClean="0"/>
              <a:t>:</a:t>
            </a:r>
          </a:p>
          <a:p>
            <a:pPr lvl="1"/>
            <a:r>
              <a:rPr lang="de-DE" dirty="0" smtClean="0"/>
              <a:t>1 </a:t>
            </a:r>
            <a:r>
              <a:rPr lang="de-DE" dirty="0" err="1" smtClean="0"/>
              <a:t>shift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SPB </a:t>
            </a:r>
            <a:r>
              <a:rPr lang="de-DE" dirty="0" err="1"/>
              <a:t>beamtime</a:t>
            </a:r>
            <a:r>
              <a:rPr lang="de-DE" dirty="0"/>
              <a:t> was </a:t>
            </a:r>
            <a:r>
              <a:rPr lang="de-DE" dirty="0" smtClean="0"/>
              <a:t>lost</a:t>
            </a:r>
          </a:p>
          <a:p>
            <a:pPr lvl="1"/>
            <a:r>
              <a:rPr lang="de-DE" dirty="0" smtClean="0"/>
              <a:t>Laser interlock SASE1 was </a:t>
            </a:r>
            <a:r>
              <a:rPr lang="de-DE" dirty="0" err="1" smtClean="0"/>
              <a:t>affected</a:t>
            </a:r>
            <a:endParaRPr lang="de-DE" dirty="0"/>
          </a:p>
          <a:p>
            <a:pPr lvl="1"/>
            <a:r>
              <a:rPr lang="de-DE" dirty="0" smtClean="0"/>
              <a:t>SASE1 PP-Laser </a:t>
            </a:r>
            <a:r>
              <a:rPr lang="de-DE" dirty="0"/>
              <a:t>was </a:t>
            </a:r>
            <a:r>
              <a:rPr lang="de-DE" dirty="0" err="1"/>
              <a:t>switched</a:t>
            </a:r>
            <a:r>
              <a:rPr lang="de-DE" dirty="0"/>
              <a:t> off, </a:t>
            </a:r>
            <a:r>
              <a:rPr lang="de-DE" dirty="0" err="1"/>
              <a:t>needs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</a:t>
            </a:r>
            <a:r>
              <a:rPr lang="de-DE" dirty="0" err="1"/>
              <a:t>restarted</a:t>
            </a:r>
            <a:r>
              <a:rPr lang="de-DE" dirty="0"/>
              <a:t>,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run</a:t>
            </a:r>
            <a:r>
              <a:rPr lang="de-DE" dirty="0"/>
              <a:t> </a:t>
            </a:r>
            <a:r>
              <a:rPr lang="de-DE" dirty="0" err="1"/>
              <a:t>over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night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regain</a:t>
            </a:r>
            <a:r>
              <a:rPr lang="de-DE" dirty="0"/>
              <a:t> thermal </a:t>
            </a:r>
            <a:r>
              <a:rPr lang="de-DE" dirty="0" err="1"/>
              <a:t>stability</a:t>
            </a:r>
            <a:r>
              <a:rPr lang="de-DE" dirty="0"/>
              <a:t> </a:t>
            </a:r>
          </a:p>
          <a:p>
            <a:pPr lvl="1"/>
            <a:r>
              <a:rPr lang="de-DE" dirty="0" err="1" smtClean="0"/>
              <a:t>Few</a:t>
            </a:r>
            <a:r>
              <a:rPr lang="de-DE" dirty="0" smtClean="0"/>
              <a:t> PCs </a:t>
            </a:r>
            <a:r>
              <a:rPr lang="de-DE" dirty="0" err="1" smtClean="0"/>
              <a:t>were</a:t>
            </a:r>
            <a:r>
              <a:rPr lang="de-DE" dirty="0" smtClean="0"/>
              <a:t> </a:t>
            </a:r>
            <a:r>
              <a:rPr lang="de-DE" dirty="0" err="1" smtClean="0"/>
              <a:t>affected</a:t>
            </a:r>
            <a:endParaRPr lang="de-DE" dirty="0"/>
          </a:p>
          <a:p>
            <a:pPr lvl="1"/>
            <a:r>
              <a:rPr lang="de-DE" dirty="0" err="1"/>
              <a:t>Night</a:t>
            </a:r>
            <a:r>
              <a:rPr lang="de-DE" dirty="0"/>
              <a:t> </a:t>
            </a:r>
            <a:r>
              <a:rPr lang="de-DE" dirty="0" err="1"/>
              <a:t>shift</a:t>
            </a:r>
            <a:r>
              <a:rPr lang="de-DE" dirty="0"/>
              <a:t> @ FXE: </a:t>
            </a:r>
            <a:r>
              <a:rPr lang="de-DE" dirty="0" smtClean="0"/>
              <a:t>???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30397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-european-xfel-gmbh_presentation">
  <a:themeElements>
    <a:clrScheme name="XFEL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000000"/>
      </a:accent3>
      <a:accent4>
        <a:srgbClr val="626262"/>
      </a:accent4>
      <a:accent5>
        <a:srgbClr val="ACABB1"/>
      </a:accent5>
      <a:accent6>
        <a:srgbClr val="E0E0E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0000"/>
          <a:buFont typeface="Wingdings" pitchFamily="2" charset="2"/>
          <a:buChar char="n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accent3"/>
            </a:solidFill>
            <a:effectLst/>
            <a:latin typeface="Arial" charset="0"/>
            <a:ea typeface="ＭＳ Ｐゴシック" pitchFamily="112" charset="-128"/>
          </a:defRPr>
        </a:defPPr>
      </a:lstStyle>
    </a:spDef>
    <a:lnDef>
      <a:spPr bwMode="auto">
        <a:noFill/>
        <a:ln w="12700" cap="flat" cmpd="sng" algn="ctr">
          <a:solidFill>
            <a:schemeClr val="folHlink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 marL="268288" indent="-268288">
          <a:spcBef>
            <a:spcPts val="600"/>
          </a:spcBef>
          <a:buClr>
            <a:schemeClr val="accent2"/>
          </a:buClr>
          <a:buSzPct val="80000"/>
          <a:defRPr sz="2000" smtClean="0">
            <a:solidFill>
              <a:schemeClr val="accent3"/>
            </a:solidFill>
          </a:defRPr>
        </a:defPPr>
      </a:lstStyle>
    </a:txDef>
  </a:objectDefaults>
  <a:extraClrSchemeLst>
    <a:extraClrScheme>
      <a:clrScheme name="DESY European XFEL 1">
        <a:dk1>
          <a:srgbClr val="261748"/>
        </a:dk1>
        <a:lt1>
          <a:srgbClr val="FFFFFF"/>
        </a:lt1>
        <a:dk2>
          <a:srgbClr val="000000"/>
        </a:dk2>
        <a:lt2>
          <a:srgbClr val="E0E0E0"/>
        </a:lt2>
        <a:accent1>
          <a:srgbClr val="261748"/>
        </a:accent1>
        <a:accent2>
          <a:srgbClr val="FD930A"/>
        </a:accent2>
        <a:accent3>
          <a:srgbClr val="FFFFFF"/>
        </a:accent3>
        <a:accent4>
          <a:srgbClr val="1F123C"/>
        </a:accent4>
        <a:accent5>
          <a:srgbClr val="ACABB1"/>
        </a:accent5>
        <a:accent6>
          <a:srgbClr val="E58508"/>
        </a:accent6>
        <a:hlink>
          <a:srgbClr val="261748"/>
        </a:hlink>
        <a:folHlink>
          <a:srgbClr val="FD930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261748"/>
      </a:dk1>
      <a:lt1>
        <a:srgbClr val="FFFFFF"/>
      </a:lt1>
      <a:dk2>
        <a:srgbClr val="000000"/>
      </a:dk2>
      <a:lt2>
        <a:srgbClr val="E0E0E0"/>
      </a:lt2>
      <a:accent1>
        <a:srgbClr val="261748"/>
      </a:accent1>
      <a:accent2>
        <a:srgbClr val="FD930A"/>
      </a:accent2>
      <a:accent3>
        <a:srgbClr val="FFFFFF"/>
      </a:accent3>
      <a:accent4>
        <a:srgbClr val="1F123C"/>
      </a:accent4>
      <a:accent5>
        <a:srgbClr val="ACABB1"/>
      </a:accent5>
      <a:accent6>
        <a:srgbClr val="E58508"/>
      </a:accent6>
      <a:hlink>
        <a:srgbClr val="261748"/>
      </a:hlink>
      <a:folHlink>
        <a:srgbClr val="FD930A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template-european-xfel-gmbh_presentation_test03</Template>
  <TotalTime>0</TotalTime>
  <Words>145</Words>
  <Application>Microsoft Office PowerPoint</Application>
  <PresentationFormat>Bildschirmpräsentation (4:3)</PresentationFormat>
  <Paragraphs>20</Paragraphs>
  <Slides>3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template-european-xfel-gmbh_presentation</vt:lpstr>
      <vt:lpstr>Power failure 7.6.</vt:lpstr>
      <vt:lpstr>Power failure 7.6.</vt:lpstr>
      <vt:lpstr>Consequences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Poppe, Frank</dc:creator>
  <cp:lastModifiedBy>Wellenreuther, Gerd</cp:lastModifiedBy>
  <cp:revision>128</cp:revision>
  <cp:lastPrinted>2018-03-15T12:27:01Z</cp:lastPrinted>
  <dcterms:created xsi:type="dcterms:W3CDTF">2012-08-22T09:26:39Z</dcterms:created>
  <dcterms:modified xsi:type="dcterms:W3CDTF">2018-06-07T14:13:26Z</dcterms:modified>
</cp:coreProperties>
</file>