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4" r:id="rId2"/>
    <p:sldId id="265" r:id="rId3"/>
    <p:sldId id="266" r:id="rId4"/>
    <p:sldId id="267" r:id="rId5"/>
    <p:sldId id="268" r:id="rId6"/>
    <p:sldId id="269" r:id="rId7"/>
    <p:sldId id="258" r:id="rId8"/>
    <p:sldId id="259" r:id="rId9"/>
    <p:sldId id="260" r:id="rId10"/>
    <p:sldId id="261" r:id="rId11"/>
    <p:sldId id="262" r:id="rId1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0E0E0"/>
    <a:srgbClr val="FD930A"/>
    <a:srgbClr val="261748"/>
    <a:srgbClr val="251555"/>
    <a:srgbClr val="626262"/>
    <a:srgbClr val="100F2E"/>
    <a:srgbClr val="2314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59" autoAdjust="0"/>
    <p:restoredTop sz="83939" autoAdjust="0"/>
  </p:normalViewPr>
  <p:slideViewPr>
    <p:cSldViewPr snapToGrid="0" showGuides="1">
      <p:cViewPr>
        <p:scale>
          <a:sx n="100" d="100"/>
          <a:sy n="100" d="100"/>
        </p:scale>
        <p:origin x="-1944" y="-942"/>
      </p:cViewPr>
      <p:guideLst>
        <p:guide orient="horz" pos="3956"/>
        <p:guide orient="horz" pos="900"/>
        <p:guide orient="horz" pos="2446"/>
        <p:guide orient="horz" pos="4038"/>
        <p:guide pos="5277"/>
        <p:guide pos="1750"/>
        <p:guide pos="4023"/>
        <p:guide pos="5685"/>
        <p:guide pos="255"/>
        <p:guide pos="5318"/>
        <p:guide pos="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>
        <p:scale>
          <a:sx n="100" d="100"/>
          <a:sy n="100" d="100"/>
        </p:scale>
        <p:origin x="-3468" y="-72"/>
      </p:cViewPr>
      <p:guideLst>
        <p:guide orient="horz" pos="2880"/>
        <p:guide pos="215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8203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fld id="{70F96095-A911-4B8A-9974-6A40BAAD5501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19311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2" name="Rectangle 82"/>
          <p:cNvSpPr>
            <a:spLocks noChangeArrowheads="1"/>
          </p:cNvSpPr>
          <p:nvPr userDrawn="1"/>
        </p:nvSpPr>
        <p:spPr bwMode="auto">
          <a:xfrm>
            <a:off x="8442325" y="114300"/>
            <a:ext cx="576264" cy="907200"/>
          </a:xfrm>
          <a:prstGeom prst="rect">
            <a:avLst/>
          </a:prstGeom>
          <a:solidFill>
            <a:schemeClr val="tx1"/>
          </a:solidFill>
          <a:ln w="9525">
            <a:solidFill>
              <a:srgbClr val="261748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noProof="0"/>
          </a:p>
        </p:txBody>
      </p:sp>
      <p:sp>
        <p:nvSpPr>
          <p:cNvPr id="10313" name="Line 73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pic>
        <p:nvPicPr>
          <p:cNvPr id="10323" name="Picture 83" descr="logo-XFEL_rgb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14300"/>
            <a:ext cx="911225" cy="91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24" name="Rectangle 8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4607" y="3411538"/>
            <a:ext cx="8325262" cy="2868612"/>
          </a:xfrm>
          <a:extLst>
            <a:ext uri="{91240B29-F687-4F45-9708-019B960494DF}">
              <a14:hiddenLine xmlns:a14="http://schemas.microsoft.com/office/drawing/2010/main" w="2857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0" indent="0" algn="ctr">
              <a:buFont typeface="Wingdings" pitchFamily="2" charset="2"/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endParaRPr lang="en-GB" noProof="0" dirty="0" smtClean="0"/>
          </a:p>
        </p:txBody>
      </p:sp>
      <p:sp>
        <p:nvSpPr>
          <p:cNvPr id="10325" name="Line 85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sp>
        <p:nvSpPr>
          <p:cNvPr id="10326" name="Rectangle 86"/>
          <p:cNvSpPr>
            <a:spLocks noGrp="1" noChangeArrowheads="1"/>
          </p:cNvSpPr>
          <p:nvPr>
            <p:ph type="ctrTitle" sz="quarter"/>
          </p:nvPr>
        </p:nvSpPr>
        <p:spPr>
          <a:xfrm>
            <a:off x="404813" y="1314450"/>
            <a:ext cx="8331200" cy="184467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algn="ctr">
              <a:defRPr sz="5500" b="0">
                <a:solidFill>
                  <a:schemeClr val="tx1"/>
                </a:solidFill>
              </a:defRPr>
            </a:lvl1pPr>
          </a:lstStyle>
          <a:p>
            <a:pPr lvl="0"/>
            <a:endParaRPr lang="en-GB" noProof="0" dirty="0" smtClean="0"/>
          </a:p>
        </p:txBody>
      </p:sp>
      <p:pic>
        <p:nvPicPr>
          <p:cNvPr id="10327" name="Picture 87" descr="Undulator_final_nurh#50DE97_links4-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114300"/>
            <a:ext cx="7281863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903253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123911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o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7326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34" descr="Undulator_final_nurh#50DE97_recht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2325" y="114300"/>
            <a:ext cx="582613" cy="91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46" name="Rectangle 122"/>
          <p:cNvSpPr>
            <a:spLocks noChangeArrowheads="1"/>
          </p:cNvSpPr>
          <p:nvPr/>
        </p:nvSpPr>
        <p:spPr bwMode="auto">
          <a:xfrm>
            <a:off x="1093788" y="114300"/>
            <a:ext cx="7283450" cy="9159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FontTx/>
              <a:buNone/>
            </a:pPr>
            <a:endParaRPr lang="en-GB" sz="2400" noProof="0"/>
          </a:p>
        </p:txBody>
      </p:sp>
      <p:sp>
        <p:nvSpPr>
          <p:cNvPr id="1154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307975"/>
            <a:ext cx="72834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45720" rIns="9144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Slide title: Don’t edit here!</a:t>
            </a:r>
          </a:p>
        </p:txBody>
      </p:sp>
      <p:sp>
        <p:nvSpPr>
          <p:cNvPr id="1144" name="Line 120"/>
          <p:cNvSpPr>
            <a:spLocks noChangeShapeType="1"/>
          </p:cNvSpPr>
          <p:nvPr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sp>
        <p:nvSpPr>
          <p:cNvPr id="1147" name="Text Box 123"/>
          <p:cNvSpPr txBox="1">
            <a:spLocks noChangeArrowheads="1"/>
          </p:cNvSpPr>
          <p:nvPr/>
        </p:nvSpPr>
        <p:spPr bwMode="auto">
          <a:xfrm>
            <a:off x="1093788" y="114300"/>
            <a:ext cx="662940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25155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79200" tIns="0" rIns="46800" bIns="0" anchor="b"/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1000" noProof="0" dirty="0" smtClean="0">
                <a:solidFill>
                  <a:schemeClr val="bg1"/>
                </a:solidFill>
              </a:rPr>
              <a:t>Readiness meeting</a:t>
            </a:r>
            <a:endParaRPr lang="en-GB" sz="1000" noProof="0" dirty="0">
              <a:solidFill>
                <a:schemeClr val="bg1"/>
              </a:solidFill>
            </a:endParaRPr>
          </a:p>
        </p:txBody>
      </p:sp>
      <p:pic>
        <p:nvPicPr>
          <p:cNvPr id="1151" name="Picture 127" descr="logo-XFEL_rgb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14300"/>
            <a:ext cx="911225" cy="91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6" name="Rectangle 132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404813" y="1347788"/>
            <a:ext cx="7972425" cy="493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text format – don’t edit!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7" name="Rechteck 16"/>
          <p:cNvSpPr/>
          <p:nvPr/>
        </p:nvSpPr>
        <p:spPr bwMode="auto">
          <a:xfrm>
            <a:off x="8448938" y="784800"/>
            <a:ext cx="576000" cy="247075"/>
          </a:xfrm>
          <a:prstGeom prst="rect">
            <a:avLst/>
          </a:prstGeom>
          <a:noFill/>
          <a:ln>
            <a:noFill/>
          </a:ln>
        </p:spPr>
        <p:txBody>
          <a:bodyPr vert="horz" wrap="square" lIns="54000" tIns="45720" rIns="54000" bIns="18000" numCol="1" anchor="b" anchorCtr="0" compatLnSpc="1">
            <a:prstTxWarp prst="textNoShape">
              <a:avLst/>
            </a:prstTxWarp>
          </a:bodyPr>
          <a:lstStyle/>
          <a:p>
            <a:pPr lvl="0" algn="ctr" eaLnBrk="0" hangingPunct="0">
              <a:spcBef>
                <a:spcPct val="0"/>
              </a:spcBef>
              <a:buClrTx/>
              <a:buFontTx/>
              <a:buNone/>
            </a:pPr>
            <a:fld id="{7BD41925-BADA-44CD-9D29-92AC82CF061D}" type="slidenum">
              <a:rPr lang="en-GB" sz="1000" b="1" noProof="0" smtClean="0">
                <a:solidFill>
                  <a:schemeClr val="bg1"/>
                </a:solidFill>
                <a:ea typeface="Geneva" pitchFamily="1" charset="-128"/>
              </a:rPr>
              <a:t>‹#›</a:t>
            </a:fld>
            <a:endParaRPr lang="en-GB" sz="1000" b="1" noProof="0" smtClean="0">
              <a:solidFill>
                <a:schemeClr val="bg1"/>
              </a:solidFill>
              <a:ea typeface="Geneva" pitchFamily="1" charset="-128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17475" y="6477000"/>
            <a:ext cx="89027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eaLnBrk="0" hangingPunct="0">
              <a:lnSpc>
                <a:spcPct val="110000"/>
              </a:lnSpc>
              <a:spcBef>
                <a:spcPct val="0"/>
              </a:spcBef>
              <a:buClrTx/>
              <a:buFontTx/>
              <a:buNone/>
              <a:defRPr sz="800">
                <a:solidFill>
                  <a:srgbClr val="000000"/>
                </a:solidFill>
              </a:defRPr>
            </a:lvl1pPr>
          </a:lstStyle>
          <a:p>
            <a:pPr lvl="0"/>
            <a:endParaRPr lang="en-GB" noProof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9pPr>
    </p:titleStyle>
    <p:bodyStyle>
      <a:lvl1pPr marL="298450" indent="-29845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558800" indent="-258763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2"/>
          </a:solidFill>
          <a:latin typeface="+mn-lt"/>
          <a:ea typeface="+mn-ea"/>
        </a:defRPr>
      </a:lvl2pPr>
      <a:lvl3pPr marL="817563" indent="-257175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"/>
        <a:defRPr sz="2400">
          <a:solidFill>
            <a:schemeClr val="tx2"/>
          </a:solidFill>
          <a:latin typeface="+mn-lt"/>
          <a:ea typeface="+mn-ea"/>
        </a:defRPr>
      </a:lvl3pPr>
      <a:lvl4pPr marL="1077913" indent="-258763" algn="l" rtl="0" eaLnBrk="1" fontAlgn="base" hangingPunct="1">
        <a:spcBef>
          <a:spcPts val="6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rgbClr val="100F2E"/>
          </a:solidFill>
          <a:latin typeface="+mn-lt"/>
          <a:ea typeface="+mn-ea"/>
        </a:defRPr>
      </a:lvl4pPr>
      <a:lvl5pPr marL="1312863" indent="-223838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Char char="»"/>
        <a:defRPr sz="2400">
          <a:solidFill>
            <a:srgbClr val="100F2E"/>
          </a:solidFill>
          <a:latin typeface="+mn-lt"/>
          <a:ea typeface="+mn-ea"/>
        </a:defRPr>
      </a:lvl5pPr>
      <a:lvl6pPr marL="17700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6pPr>
      <a:lvl7pPr marL="22272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7pPr>
      <a:lvl8pPr marL="26844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8pPr>
      <a:lvl9pPr marL="31416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xfel.eu/share/page/site/scsInstallationProgress/dashboard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xfel.eu/share/page/site/sqsInstallationProgress/dashboar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SCS</a:t>
            </a:r>
            <a:endParaRPr lang="de-D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04813" y="1347788"/>
            <a:ext cx="8510587" cy="4932362"/>
          </a:xfrm>
        </p:spPr>
        <p:txBody>
          <a:bodyPr/>
          <a:lstStyle/>
          <a:p>
            <a:r>
              <a:rPr lang="de-DE" dirty="0">
                <a:hlinkClick r:id="rId2"/>
              </a:rPr>
              <a:t>Progress </a:t>
            </a:r>
            <a:endParaRPr lang="de-DE" dirty="0" smtClean="0"/>
          </a:p>
          <a:p>
            <a:r>
              <a:rPr lang="en-US" dirty="0" smtClean="0"/>
              <a:t>Alignment </a:t>
            </a:r>
            <a:r>
              <a:rPr lang="en-US" dirty="0"/>
              <a:t>XGM, LIN (problem with </a:t>
            </a:r>
            <a:r>
              <a:rPr lang="en-US" dirty="0" err="1"/>
              <a:t>transfercoordinates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for </a:t>
            </a:r>
            <a:r>
              <a:rPr lang="en-US" dirty="0"/>
              <a:t>XGM problem was </a:t>
            </a:r>
            <a:r>
              <a:rPr lang="en-US" dirty="0" err="1" smtClean="0"/>
              <a:t>found,next</a:t>
            </a:r>
            <a:r>
              <a:rPr lang="en-US" dirty="0" smtClean="0"/>
              <a:t> </a:t>
            </a:r>
            <a:r>
              <a:rPr lang="en-US" dirty="0"/>
              <a:t>alignment next Tuesday. </a:t>
            </a:r>
          </a:p>
          <a:p>
            <a:r>
              <a:rPr lang="en-US" dirty="0" smtClean="0"/>
              <a:t>ongoing </a:t>
            </a:r>
            <a:r>
              <a:rPr lang="en-US" dirty="0"/>
              <a:t>technical commissioning and testing of ALAS and DPS </a:t>
            </a:r>
          </a:p>
          <a:p>
            <a:r>
              <a:rPr lang="en-US" dirty="0" smtClean="0"/>
              <a:t>KB</a:t>
            </a:r>
            <a:r>
              <a:rPr lang="en-US" dirty="0"/>
              <a:t>: FMB prepared slit installation </a:t>
            </a:r>
          </a:p>
          <a:p>
            <a:r>
              <a:rPr lang="en-US" dirty="0" smtClean="0"/>
              <a:t>LIN </a:t>
            </a:r>
            <a:r>
              <a:rPr lang="en-US" dirty="0"/>
              <a:t>chamber: final installation onsite was prepared. </a:t>
            </a:r>
            <a:endParaRPr lang="en-US" dirty="0" smtClean="0"/>
          </a:p>
          <a:p>
            <a:r>
              <a:rPr lang="en-US" dirty="0" smtClean="0"/>
              <a:t>TIM </a:t>
            </a:r>
            <a:r>
              <a:rPr lang="en-US" dirty="0"/>
              <a:t>further </a:t>
            </a:r>
            <a:r>
              <a:rPr lang="en-US" dirty="0" err="1"/>
              <a:t>preinstallation</a:t>
            </a:r>
            <a:r>
              <a:rPr lang="en-US" dirty="0"/>
              <a:t> </a:t>
            </a:r>
            <a:r>
              <a:rPr lang="en-US"/>
              <a:t>activities </a:t>
            </a:r>
            <a:endParaRPr lang="en-US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Issues</a:t>
            </a:r>
            <a:r>
              <a:rPr lang="en-US" dirty="0"/>
              <a:t>: </a:t>
            </a:r>
            <a:endParaRPr lang="en-US" dirty="0" smtClean="0"/>
          </a:p>
          <a:p>
            <a:r>
              <a:rPr lang="en-US" dirty="0" smtClean="0"/>
              <a:t>Beam </a:t>
            </a:r>
            <a:r>
              <a:rPr lang="en-US" dirty="0"/>
              <a:t>protection plates seems to be missing. </a:t>
            </a:r>
            <a:endParaRPr lang="en-US" dirty="0" smtClean="0"/>
          </a:p>
          <a:p>
            <a:r>
              <a:rPr lang="en-US" dirty="0" smtClean="0"/>
              <a:t>MEA2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26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Detectors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52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CAS</a:t>
            </a:r>
            <a:endParaRPr lang="de-D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06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SQS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4813" y="1117600"/>
            <a:ext cx="7972425" cy="5276850"/>
          </a:xfrm>
        </p:spPr>
        <p:txBody>
          <a:bodyPr>
            <a:normAutofit/>
          </a:bodyPr>
          <a:lstStyle/>
          <a:p>
            <a:r>
              <a:rPr lang="de-DE" dirty="0" smtClean="0">
                <a:solidFill>
                  <a:srgbClr val="FF0000"/>
                </a:solidFill>
                <a:hlinkClick r:id="rId2"/>
              </a:rPr>
              <a:t>Progress</a:t>
            </a:r>
            <a:endParaRPr lang="de-D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lvl="0"/>
            <a:r>
              <a:rPr lang="en-US" dirty="0" smtClean="0"/>
              <a:t>KB </a:t>
            </a:r>
            <a:r>
              <a:rPr lang="en-US" dirty="0"/>
              <a:t>mirrors installed in the SQS experimental hutch</a:t>
            </a:r>
          </a:p>
          <a:p>
            <a:pPr lvl="0"/>
            <a:r>
              <a:rPr lang="en-US" dirty="0"/>
              <a:t>KB vessel under vacuum again</a:t>
            </a:r>
          </a:p>
          <a:p>
            <a:pPr lvl="0"/>
            <a:r>
              <a:rPr lang="en-US" dirty="0"/>
              <a:t>Control electronic connected and test is ongoing (loop 3</a:t>
            </a:r>
            <a:r>
              <a:rPr lang="en-US" dirty="0" smtClean="0"/>
              <a:t>)</a:t>
            </a:r>
            <a:endParaRPr lang="en-US" dirty="0"/>
          </a:p>
          <a:p>
            <a:pPr lvl="0"/>
            <a:r>
              <a:rPr lang="en-US" dirty="0"/>
              <a:t>Under table installation in SQS laser room (E06) </a:t>
            </a:r>
            <a:r>
              <a:rPr lang="en-US" dirty="0" smtClean="0"/>
              <a:t>finished</a:t>
            </a:r>
            <a:endParaRPr lang="en-US" dirty="0"/>
          </a:p>
          <a:p>
            <a:pPr lvl="0"/>
            <a:r>
              <a:rPr lang="en-US" dirty="0"/>
              <a:t>Beckhoff loops:</a:t>
            </a:r>
          </a:p>
          <a:p>
            <a:pPr lvl="1"/>
            <a:r>
              <a:rPr lang="en-US" dirty="0"/>
              <a:t>Loop 3 under test</a:t>
            </a:r>
          </a:p>
          <a:p>
            <a:pPr lvl="1"/>
            <a:r>
              <a:rPr lang="en-US" dirty="0"/>
              <a:t>Loop 2 to be installed and tested next.</a:t>
            </a:r>
          </a:p>
          <a:p>
            <a:pPr marL="0" indent="0">
              <a:buNone/>
            </a:pPr>
            <a:r>
              <a:rPr lang="en-US" dirty="0"/>
              <a:t> </a:t>
            </a:r>
            <a:r>
              <a:rPr lang="de-DE" dirty="0" smtClean="0"/>
              <a:t>Start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digitizer</a:t>
            </a:r>
            <a:r>
              <a:rPr lang="de-DE" dirty="0"/>
              <a:t> DAQ </a:t>
            </a:r>
            <a:r>
              <a:rPr lang="de-DE" dirty="0" err="1" smtClean="0"/>
              <a:t>testing</a:t>
            </a:r>
            <a:endParaRPr lang="de-DE" dirty="0" smtClean="0"/>
          </a:p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7012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SASE2 XTD6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4813" y="1347787"/>
            <a:ext cx="8377237" cy="4948237"/>
          </a:xfrm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9019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Laser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3350" y="1171576"/>
            <a:ext cx="882015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dirty="0"/>
              <a:t>SASE 2/3:</a:t>
            </a:r>
          </a:p>
          <a:p>
            <a:pPr>
              <a:buNone/>
            </a:pPr>
            <a:r>
              <a:rPr lang="en-US" sz="2000" dirty="0"/>
              <a:t> </a:t>
            </a:r>
          </a:p>
          <a:p>
            <a:r>
              <a:rPr lang="en-US" sz="2000" dirty="0" smtClean="0"/>
              <a:t>remaining </a:t>
            </a:r>
            <a:r>
              <a:rPr lang="en-US" sz="2000" dirty="0"/>
              <a:t>infrastructure works will take at least till end of June.</a:t>
            </a:r>
          </a:p>
          <a:p>
            <a:r>
              <a:rPr lang="en-US" sz="2000" dirty="0" smtClean="0"/>
              <a:t>under </a:t>
            </a:r>
            <a:r>
              <a:rPr lang="en-US" sz="2000" dirty="0"/>
              <a:t>table installation (LAS) started.</a:t>
            </a:r>
          </a:p>
          <a:p>
            <a:pPr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8841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Vacuum</a:t>
            </a:r>
            <a:endParaRPr lang="de-D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Readiness SASE2: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 smtClean="0"/>
              <a:t>crates </a:t>
            </a:r>
            <a:r>
              <a:rPr lang="en-US" dirty="0"/>
              <a:t>in the racks are now all connected to power</a:t>
            </a:r>
          </a:p>
          <a:p>
            <a:r>
              <a:rPr lang="en-US" dirty="0" smtClean="0"/>
              <a:t>vacuum </a:t>
            </a:r>
            <a:r>
              <a:rPr lang="en-US" dirty="0"/>
              <a:t>loop has been patched by AE, commissioning and test activities have started</a:t>
            </a:r>
          </a:p>
          <a:p>
            <a:r>
              <a:rPr lang="en-US" dirty="0" smtClean="0"/>
              <a:t>M1 </a:t>
            </a:r>
            <a:r>
              <a:rPr lang="en-US" dirty="0"/>
              <a:t>chamber is now ready for mirror installation (next week)</a:t>
            </a:r>
          </a:p>
          <a:p>
            <a:r>
              <a:rPr lang="en-US" dirty="0" smtClean="0"/>
              <a:t>HED </a:t>
            </a:r>
            <a:r>
              <a:rPr lang="en-US" dirty="0"/>
              <a:t>SDU: RGA shows poor results: cleaning opportunities are being discussed</a:t>
            </a:r>
          </a:p>
          <a:p>
            <a:r>
              <a:rPr lang="en-US" dirty="0" smtClean="0"/>
              <a:t>MID </a:t>
            </a:r>
            <a:r>
              <a:rPr lang="en-US" dirty="0"/>
              <a:t>imagers not ready for installation</a:t>
            </a:r>
          </a:p>
          <a:p>
            <a:r>
              <a:rPr lang="en-US" dirty="0" smtClean="0"/>
              <a:t>Vacuum </a:t>
            </a:r>
            <a:r>
              <a:rPr lang="en-US" dirty="0"/>
              <a:t>section downstream of MID CRL vented for bellow exchange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34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Optics</a:t>
            </a:r>
            <a:endParaRPr lang="de-D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22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de-DE" dirty="0" smtClean="0"/>
              <a:t>Photon </a:t>
            </a:r>
            <a:r>
              <a:rPr lang="de-DE" dirty="0" err="1" smtClean="0"/>
              <a:t>Diagnostics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5600" y="1098550"/>
            <a:ext cx="8604249" cy="5384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900" dirty="0"/>
          </a:p>
          <a:p>
            <a:pPr marL="0" indent="0">
              <a:buNone/>
            </a:pP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3953870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Advanced</a:t>
            </a:r>
            <a:r>
              <a:rPr lang="de-DE" dirty="0" smtClean="0"/>
              <a:t> Electronics</a:t>
            </a:r>
            <a:endParaRPr lang="de-D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4301" y="1076325"/>
            <a:ext cx="8867774" cy="5213350"/>
          </a:xfrm>
        </p:spPr>
        <p:txBody>
          <a:bodyPr/>
          <a:lstStyle/>
          <a:p>
            <a:pPr lvl="0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47675" y="1581150"/>
            <a:ext cx="84201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000" dirty="0" smtClean="0"/>
              <a:t>The </a:t>
            </a:r>
            <a:r>
              <a:rPr lang="en-US" sz="2000" dirty="0"/>
              <a:t>demonstration of the </a:t>
            </a:r>
            <a:r>
              <a:rPr lang="en-US" sz="2000" dirty="0" err="1"/>
              <a:t>co-ordinated</a:t>
            </a:r>
            <a:r>
              <a:rPr lang="en-US" sz="2000" dirty="0"/>
              <a:t> motion was done successfully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dirty="0" smtClean="0"/>
              <a:t>many </a:t>
            </a:r>
            <a:r>
              <a:rPr lang="en-US" sz="2000" dirty="0"/>
              <a:t>stake holders participated in the </a:t>
            </a:r>
            <a:r>
              <a:rPr lang="en-US" sz="2000" dirty="0" smtClean="0"/>
              <a:t>demonstration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dirty="0"/>
              <a:t>t</a:t>
            </a:r>
            <a:r>
              <a:rPr lang="en-US" sz="2000" dirty="0" smtClean="0"/>
              <a:t>he </a:t>
            </a:r>
            <a:r>
              <a:rPr lang="en-US" sz="2000" dirty="0"/>
              <a:t>implementation will now be deployed to the SPB system and soon also to SCS</a:t>
            </a:r>
          </a:p>
          <a:p>
            <a:pPr marL="342900" indent="-342900"/>
            <a:r>
              <a:rPr lang="en-US" sz="2000" dirty="0" smtClean="0"/>
              <a:t>Integration </a:t>
            </a:r>
            <a:r>
              <a:rPr lang="en-US" sz="2000" dirty="0"/>
              <a:t>of the CRL in XTD1 completed</a:t>
            </a:r>
          </a:p>
          <a:p>
            <a:pPr marL="342900" indent="-342900"/>
            <a:r>
              <a:rPr lang="en-US" sz="2000" dirty="0" smtClean="0"/>
              <a:t>A </a:t>
            </a:r>
            <a:r>
              <a:rPr lang="en-US" sz="2000" dirty="0"/>
              <a:t>lot of patching work (PLC Loops) in SASE2 tunnels took place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dirty="0" smtClean="0"/>
              <a:t>MOV </a:t>
            </a:r>
            <a:r>
              <a:rPr lang="en-US" sz="2000" dirty="0"/>
              <a:t>loop connected on both sides (redundancy enabled and tested)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dirty="0" smtClean="0"/>
              <a:t> </a:t>
            </a:r>
            <a:r>
              <a:rPr lang="en-US" sz="2000" dirty="0"/>
              <a:t>VAC loop patched and updated</a:t>
            </a:r>
          </a:p>
        </p:txBody>
      </p:sp>
    </p:spTree>
    <p:extLst>
      <p:ext uri="{BB962C8B-B14F-4D97-AF65-F5344CB8AC3E}">
        <p14:creationId xmlns:p14="http://schemas.microsoft.com/office/powerpoint/2010/main" val="394440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ITDM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next </a:t>
            </a:r>
            <a:r>
              <a:rPr lang="en-US" dirty="0"/>
              <a:t>week we want to update the network in SASE3 (exchange of transceivers) </a:t>
            </a:r>
          </a:p>
          <a:p>
            <a:pPr lvl="1"/>
            <a:r>
              <a:rPr lang="en-US" dirty="0" smtClean="0"/>
              <a:t>need </a:t>
            </a:r>
            <a:r>
              <a:rPr lang="en-US" dirty="0"/>
              <a:t>to coordinate a time slot with SCS, SQS, AE, CAS and DESY Network team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320088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-european-xfel-gmbh_presentation">
  <a:themeElements>
    <a:clrScheme name="XFEL">
      <a:dk1>
        <a:srgbClr val="261748"/>
      </a:dk1>
      <a:lt1>
        <a:srgbClr val="FFFFFF"/>
      </a:lt1>
      <a:dk2>
        <a:srgbClr val="000000"/>
      </a:dk2>
      <a:lt2>
        <a:srgbClr val="E0E0E0"/>
      </a:lt2>
      <a:accent1>
        <a:srgbClr val="261748"/>
      </a:accent1>
      <a:accent2>
        <a:srgbClr val="FD930A"/>
      </a:accent2>
      <a:accent3>
        <a:srgbClr val="000000"/>
      </a:accent3>
      <a:accent4>
        <a:srgbClr val="626262"/>
      </a:accent4>
      <a:accent5>
        <a:srgbClr val="ACABB1"/>
      </a:accent5>
      <a:accent6>
        <a:srgbClr val="E0E0E0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2700" cap="flat" cmpd="sng" algn="ctr">
          <a:solidFill>
            <a:schemeClr val="accent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80000"/>
          <a:buFont typeface="Wingdings" pitchFamily="2" charset="2"/>
          <a:buChar char="n"/>
          <a:tabLst/>
          <a:defRPr kumimoji="0" sz="2000" b="0" i="0" u="none" strike="noStrike" cap="none" normalizeH="0" baseline="0" smtClean="0">
            <a:ln>
              <a:noFill/>
            </a:ln>
            <a:solidFill>
              <a:schemeClr val="accent3"/>
            </a:solidFill>
            <a:effectLst/>
            <a:latin typeface="Arial" charset="0"/>
            <a:ea typeface="ＭＳ Ｐゴシック" pitchFamily="112" charset="-128"/>
          </a:defRPr>
        </a:defPPr>
      </a:lstStyle>
    </a:spDef>
    <a:lnDef>
      <a:spPr bwMode="auto">
        <a:noFill/>
        <a:ln w="12700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none" rtlCol="0">
        <a:spAutoFit/>
      </a:bodyPr>
      <a:lstStyle>
        <a:defPPr marL="268288" indent="-268288">
          <a:spcBef>
            <a:spcPts val="600"/>
          </a:spcBef>
          <a:buClr>
            <a:schemeClr val="accent2"/>
          </a:buClr>
          <a:buSzPct val="80000"/>
          <a:defRPr sz="2000" smtClean="0">
            <a:solidFill>
              <a:schemeClr val="accent3"/>
            </a:solidFill>
          </a:defRPr>
        </a:defPPr>
      </a:lstStyle>
    </a:txDef>
  </a:objectDefaults>
  <a:extraClrSchemeLst>
    <a:extraClrScheme>
      <a:clrScheme name="DESY European XFEL 1">
        <a:dk1>
          <a:srgbClr val="261748"/>
        </a:dk1>
        <a:lt1>
          <a:srgbClr val="FFFFFF"/>
        </a:lt1>
        <a:dk2>
          <a:srgbClr val="000000"/>
        </a:dk2>
        <a:lt2>
          <a:srgbClr val="E0E0E0"/>
        </a:lt2>
        <a:accent1>
          <a:srgbClr val="261748"/>
        </a:accent1>
        <a:accent2>
          <a:srgbClr val="FD930A"/>
        </a:accent2>
        <a:accent3>
          <a:srgbClr val="FFFFFF"/>
        </a:accent3>
        <a:accent4>
          <a:srgbClr val="1F123C"/>
        </a:accent4>
        <a:accent5>
          <a:srgbClr val="ACABB1"/>
        </a:accent5>
        <a:accent6>
          <a:srgbClr val="E58508"/>
        </a:accent6>
        <a:hlink>
          <a:srgbClr val="261748"/>
        </a:hlink>
        <a:folHlink>
          <a:srgbClr val="FD930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261748"/>
      </a:dk1>
      <a:lt1>
        <a:srgbClr val="FFFFFF"/>
      </a:lt1>
      <a:dk2>
        <a:srgbClr val="000000"/>
      </a:dk2>
      <a:lt2>
        <a:srgbClr val="E0E0E0"/>
      </a:lt2>
      <a:accent1>
        <a:srgbClr val="261748"/>
      </a:accent1>
      <a:accent2>
        <a:srgbClr val="FD930A"/>
      </a:accent2>
      <a:accent3>
        <a:srgbClr val="FFFFFF"/>
      </a:accent3>
      <a:accent4>
        <a:srgbClr val="1F123C"/>
      </a:accent4>
      <a:accent5>
        <a:srgbClr val="ACABB1"/>
      </a:accent5>
      <a:accent6>
        <a:srgbClr val="E58508"/>
      </a:accent6>
      <a:hlink>
        <a:srgbClr val="261748"/>
      </a:hlink>
      <a:folHlink>
        <a:srgbClr val="FD930A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template-european-xfel-gmbh_presentation_test03</Template>
  <TotalTime>0</TotalTime>
  <Words>234</Words>
  <Application>Microsoft Office PowerPoint</Application>
  <PresentationFormat>On-screen Show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template-european-xfel-gmbh_presentation</vt:lpstr>
      <vt:lpstr>SCS</vt:lpstr>
      <vt:lpstr>SQS</vt:lpstr>
      <vt:lpstr>SASE2 XTD6 </vt:lpstr>
      <vt:lpstr>Laser</vt:lpstr>
      <vt:lpstr>Vacuum</vt:lpstr>
      <vt:lpstr>Optics</vt:lpstr>
      <vt:lpstr>Photon Diagnostics</vt:lpstr>
      <vt:lpstr>Advanced Electronics</vt:lpstr>
      <vt:lpstr>ITDM</vt:lpstr>
      <vt:lpstr>Detectors</vt:lpstr>
      <vt:lpstr>CAS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Poppe, Frank</dc:creator>
  <cp:lastModifiedBy>Adriano Violante</cp:lastModifiedBy>
  <cp:revision>467</cp:revision>
  <cp:lastPrinted>2008-09-01T15:04:16Z</cp:lastPrinted>
  <dcterms:created xsi:type="dcterms:W3CDTF">2012-08-22T09:26:39Z</dcterms:created>
  <dcterms:modified xsi:type="dcterms:W3CDTF">2018-06-08T06:15:29Z</dcterms:modified>
</cp:coreProperties>
</file>