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8" r:id="rId2"/>
    <p:sldId id="279" r:id="rId3"/>
    <p:sldId id="281" r:id="rId4"/>
    <p:sldId id="282" r:id="rId5"/>
    <p:sldId id="283" r:id="rId6"/>
    <p:sldId id="284" r:id="rId7"/>
    <p:sldId id="285" r:id="rId8"/>
    <p:sldId id="286" r:id="rId9"/>
    <p:sldId id="311" r:id="rId10"/>
    <p:sldId id="301" r:id="rId11"/>
    <p:sldId id="287" r:id="rId12"/>
    <p:sldId id="289" r:id="rId13"/>
    <p:sldId id="302" r:id="rId14"/>
    <p:sldId id="313" r:id="rId15"/>
    <p:sldId id="315" r:id="rId16"/>
    <p:sldId id="291" r:id="rId17"/>
    <p:sldId id="292" r:id="rId18"/>
    <p:sldId id="304" r:id="rId19"/>
  </p:sldIdLst>
  <p:sldSz cx="12192000" cy="6858000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72" autoAdjust="0"/>
  </p:normalViewPr>
  <p:slideViewPr>
    <p:cSldViewPr showGuides="1">
      <p:cViewPr varScale="1">
        <p:scale>
          <a:sx n="57" d="100"/>
          <a:sy n="57" d="100"/>
        </p:scale>
        <p:origin x="-936" y="-84"/>
      </p:cViewPr>
      <p:guideLst>
        <p:guide orient="horz" pos="799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312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07.09.2018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07.09.2018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448769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0776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XUV Seeding at sFLASH | Christoph Lechner | Hamburg Alliance New Beams and Accelerators, 07 September 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XUV Seeding at sFLASH | Christoph Lechner | Hamburg Alliance New Beams and Accelerators, 07 September 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=""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=""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XUV Seeding at sFLASH | Christoph Lechner | Hamburg Alliance New Beams and Accelerators, 07 September 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=""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=""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XUV Seeding at sFLASH | Christoph Lechner | Hamburg Alliance New Beams and Accelerators, 07 September 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XUV Seeding at sFLASH | Christoph Lechner | Hamburg Alliance New Beams and Accelerators, 07 September 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XUV Seeding at sFLASH | Christoph Lechner | Hamburg Alliance New Beams and Accelerators, 07 September 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XUV Seeding at sFLASH | Christoph Lechner | Hamburg Alliance New Beams and Accelerators, 07 September 2018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XUV Seeding at sFLASH | Christoph Lechner | Hamburg Alliance New Beams and Accelerators, 07 September 2018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=""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8820" y="6582809"/>
            <a:ext cx="9415652" cy="194989"/>
          </a:xfrm>
        </p:spPr>
        <p:txBody>
          <a:bodyPr/>
          <a:lstStyle/>
          <a:p>
            <a:r>
              <a:rPr lang="en-US" smtClean="0"/>
              <a:t>| XUV Seeding at sFLASH | Christoph Lechner | Hamburg Alliance New Beams and Accelerators, 07 September 2018</a:t>
            </a:r>
            <a:endParaRPr lang="en-US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5069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XUV Seeding at sFLASH | Christoph Lechner | Hamburg Alliance New Beams and Accelerators, 07 September 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XUV Seeding at sFLASH | Christoph Lechner | Hamburg Alliance New Beams and Accelerators, 07 September 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XUV Seeding at sFLASH | Christoph Lechner | Hamburg Alliance New Beams and Accelerators, 07 September 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XUV Seeding at sFLASH | Christoph Lechner | Hamburg Alliance New Beams and Accelerators, 07 September 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XUV Seeding at sFLASH | Christoph Lechner | Hamburg Alliance New Beams and Accelerators, 07 September 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=""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=""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| XUV Seeding at sFLASH | Christoph Lechner | Hamburg Alliance New Beams and Accelerators, 07 September 2018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‹Nr.›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  <p:sldLayoutId id="2147483682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XUV Seeding at </a:t>
            </a:r>
            <a:r>
              <a:rPr lang="en-US" dirty="0" err="1"/>
              <a:t>sFLASH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Christoph </a:t>
            </a:r>
            <a:r>
              <a:rPr lang="en-US" dirty="0" err="1" smtClean="0"/>
              <a:t>Lechner</a:t>
            </a:r>
            <a:r>
              <a:rPr lang="en-US" dirty="0" smtClean="0"/>
              <a:t> for the </a:t>
            </a:r>
            <a:r>
              <a:rPr lang="en-US" dirty="0" err="1" smtClean="0"/>
              <a:t>sFLASH</a:t>
            </a:r>
            <a:r>
              <a:rPr lang="en-US" dirty="0" smtClean="0"/>
              <a:t> team</a:t>
            </a:r>
          </a:p>
          <a:p>
            <a:r>
              <a:rPr lang="en-US" dirty="0"/>
              <a:t>Hamburg Alliance New Beams and </a:t>
            </a:r>
            <a:r>
              <a:rPr lang="en-US" dirty="0" smtClean="0"/>
              <a:t>Accelerators, 07 September 2018</a:t>
            </a:r>
            <a:endParaRPr lang="en-US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sflash\presentations\2017_04_FELseminar_EEHG\img\camera_blu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6603" y="-1611560"/>
            <a:ext cx="18591809" cy="104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Echo-Enabled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err="1" smtClean="0">
                <a:solidFill>
                  <a:schemeClr val="bg1"/>
                </a:solidFill>
              </a:rPr>
              <a:t>Harmonic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chemeClr val="bg1"/>
                </a:solidFill>
              </a:rPr>
              <a:t>Generation</a:t>
            </a:r>
            <a:br>
              <a:rPr lang="de-DE" dirty="0">
                <a:solidFill>
                  <a:schemeClr val="bg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4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Echo-Enabled </a:t>
            </a:r>
            <a:r>
              <a:rPr lang="de-DE" dirty="0" err="1" smtClean="0"/>
              <a:t>Harmonic</a:t>
            </a:r>
            <a:r>
              <a:rPr lang="de-DE" dirty="0" smtClean="0"/>
              <a:t> Generation (EEHG)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XUV Seeding at sFLASH | Christoph Lechner | Hamburg Alliance New Beams and Accelerators, 07 September 2018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6" b="29665"/>
          <a:stretch/>
        </p:blipFill>
        <p:spPr bwMode="auto">
          <a:xfrm>
            <a:off x="-100582" y="2314892"/>
            <a:ext cx="12389270" cy="306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ieren 6"/>
          <p:cNvGrpSpPr/>
          <p:nvPr/>
        </p:nvGrpSpPr>
        <p:grpSpPr>
          <a:xfrm>
            <a:off x="7752184" y="1262156"/>
            <a:ext cx="4410075" cy="2412268"/>
            <a:chOff x="4716016" y="764704"/>
            <a:chExt cx="4410075" cy="2412268"/>
          </a:xfrm>
        </p:grpSpPr>
        <p:cxnSp>
          <p:nvCxnSpPr>
            <p:cNvPr id="8" name="Gerade Verbindung mit Pfeil 7"/>
            <p:cNvCxnSpPr/>
            <p:nvPr/>
          </p:nvCxnSpPr>
          <p:spPr>
            <a:xfrm>
              <a:off x="7560332" y="2492896"/>
              <a:ext cx="0" cy="68407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9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543"/>
            <a:stretch/>
          </p:blipFill>
          <p:spPr bwMode="auto">
            <a:xfrm>
              <a:off x="4716016" y="764704"/>
              <a:ext cx="4410075" cy="1805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uppieren 9"/>
          <p:cNvGrpSpPr/>
          <p:nvPr/>
        </p:nvGrpSpPr>
        <p:grpSpPr>
          <a:xfrm>
            <a:off x="4732792" y="3429000"/>
            <a:ext cx="4303704" cy="3096344"/>
            <a:chOff x="4732792" y="3723636"/>
            <a:chExt cx="4303704" cy="3096344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2" b="29483"/>
            <a:stretch/>
          </p:blipFill>
          <p:spPr bwMode="auto">
            <a:xfrm>
              <a:off x="4732792" y="5013176"/>
              <a:ext cx="4303704" cy="180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Gerade Verbindung mit Pfeil 11"/>
            <p:cNvCxnSpPr/>
            <p:nvPr/>
          </p:nvCxnSpPr>
          <p:spPr>
            <a:xfrm flipH="1" flipV="1">
              <a:off x="5159896" y="3723636"/>
              <a:ext cx="122642" cy="128954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feld 13"/>
          <p:cNvSpPr txBox="1"/>
          <p:nvPr/>
        </p:nvSpPr>
        <p:spPr>
          <a:xfrm>
            <a:off x="335360" y="5661248"/>
            <a:ext cx="25551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SLAC </a:t>
            </a:r>
            <a:r>
              <a:rPr lang="nb-NO" sz="1400" dirty="0" err="1" smtClean="0"/>
              <a:t>invention</a:t>
            </a:r>
            <a:r>
              <a:rPr lang="nb-NO" sz="1400" dirty="0" smtClean="0"/>
              <a:t>:</a:t>
            </a:r>
          </a:p>
          <a:p>
            <a:r>
              <a:rPr lang="nb-NO" sz="1400" dirty="0" smtClean="0"/>
              <a:t>G</a:t>
            </a:r>
            <a:r>
              <a:rPr lang="nb-NO" sz="1400" dirty="0"/>
              <a:t>. Stupakov, </a:t>
            </a:r>
            <a:r>
              <a:rPr lang="nb-NO" sz="1400" dirty="0" smtClean="0"/>
              <a:t>Phys. Rev. Lett. </a:t>
            </a:r>
            <a:r>
              <a:rPr lang="nb-NO" sz="1400" dirty="0"/>
              <a:t>102, 074801 (2009)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07368" y="974333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Echo-enabled harmonic generation (EEHG):</a:t>
            </a:r>
          </a:p>
          <a:p>
            <a:pPr marL="285750" indent="-285750">
              <a:buFont typeface="Arial" charset="0"/>
              <a:buChar char="•"/>
            </a:pPr>
            <a:r>
              <a:rPr lang="de-DE" sz="1600" dirty="0" err="1"/>
              <a:t>Seeding</a:t>
            </a:r>
            <a:r>
              <a:rPr lang="de-DE" sz="1600" dirty="0"/>
              <a:t> </a:t>
            </a:r>
            <a:r>
              <a:rPr lang="de-DE" sz="1600" dirty="0" err="1"/>
              <a:t>adds</a:t>
            </a:r>
            <a:r>
              <a:rPr lang="de-DE" sz="1600" dirty="0"/>
              <a:t> </a:t>
            </a:r>
            <a:r>
              <a:rPr lang="de-DE" sz="1600" dirty="0" err="1"/>
              <a:t>less</a:t>
            </a:r>
            <a:r>
              <a:rPr lang="de-DE" sz="1600" dirty="0"/>
              <a:t> </a:t>
            </a:r>
            <a:r>
              <a:rPr lang="de-DE" sz="1600" dirty="0" err="1"/>
              <a:t>energy</a:t>
            </a:r>
            <a:r>
              <a:rPr lang="de-DE" sz="1600" dirty="0"/>
              <a:t> </a:t>
            </a:r>
            <a:r>
              <a:rPr lang="de-DE" sz="1600" dirty="0" err="1"/>
              <a:t>spread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electron</a:t>
            </a:r>
            <a:r>
              <a:rPr lang="de-DE" sz="1600" dirty="0"/>
              <a:t> beam</a:t>
            </a:r>
            <a:endParaRPr lang="en-US" sz="1600" dirty="0"/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Electron beam imperfections have smaller impact on generated </a:t>
            </a:r>
            <a:r>
              <a:rPr lang="en-US" sz="1600" dirty="0" smtClean="0"/>
              <a:t>photons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Favorable bunching efficiency at high harmonics</a:t>
            </a:r>
            <a:endParaRPr lang="en-US" sz="1600" dirty="0"/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FERMI@Elettra</a:t>
            </a:r>
            <a:r>
              <a:rPr lang="en-US" sz="1600" dirty="0" smtClean="0"/>
              <a:t> demonstrated EEHG seeding at h=45 (</a:t>
            </a:r>
            <a:r>
              <a:rPr lang="en-US" sz="1600" dirty="0" smtClean="0">
                <a:latin typeface="Symbol" panose="05050102010706020507" pitchFamily="18" charset="2"/>
              </a:rPr>
              <a:t>l</a:t>
            </a:r>
            <a:r>
              <a:rPr lang="en-US" sz="1600" dirty="0" smtClean="0"/>
              <a:t>=5.9nm)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1392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Preparations for EEHG Studies at </a:t>
            </a:r>
            <a:r>
              <a:rPr lang="en-US" dirty="0" err="1" smtClean="0"/>
              <a:t>sFLASH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XUV Seeding at sFLASH | Christoph Lechner | Hamburg Alliance New Beams and Accelerators, 07 September 2018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7"/>
          <a:stretch/>
        </p:blipFill>
        <p:spPr bwMode="auto">
          <a:xfrm>
            <a:off x="668288" y="819152"/>
            <a:ext cx="2895600" cy="167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95897"/>
            <a:ext cx="25146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83868"/>
            <a:ext cx="17430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25888"/>
            <a:ext cx="16097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01" y="5686375"/>
            <a:ext cx="18859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Gerade Verbindung 9"/>
          <p:cNvCxnSpPr/>
          <p:nvPr/>
        </p:nvCxnSpPr>
        <p:spPr>
          <a:xfrm>
            <a:off x="1835696" y="764704"/>
            <a:ext cx="0" cy="676875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9" b="20310"/>
          <a:stretch/>
        </p:blipFill>
        <p:spPr bwMode="auto">
          <a:xfrm>
            <a:off x="4079776" y="847131"/>
            <a:ext cx="4917158" cy="286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3995936" y="3789040"/>
            <a:ext cx="778869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Seed laser pulses have orthogonal polarization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Pulse 1 interacts with bunch in 1</a:t>
            </a:r>
            <a:r>
              <a:rPr lang="en-US" kern="0" baseline="30000" dirty="0" smtClean="0"/>
              <a:t>st</a:t>
            </a:r>
            <a:r>
              <a:rPr lang="en-US" kern="0" dirty="0" smtClean="0"/>
              <a:t> modulator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Pulse 2 interacts with bunch in 2</a:t>
            </a:r>
            <a:r>
              <a:rPr lang="en-US" kern="0" baseline="30000" dirty="0" smtClean="0"/>
              <a:t>nd</a:t>
            </a:r>
            <a:r>
              <a:rPr lang="en-US" kern="0" dirty="0" smtClean="0"/>
              <a:t> modulator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Demonstrated independent control in timing, modulation amplitude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Global timing of seed laser pulses w.r.t. electron bunch controlled by vector modulator or OXC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Delay stage controls relative timing of the two seed pulses</a:t>
            </a:r>
          </a:p>
        </p:txBody>
      </p:sp>
    </p:spTree>
    <p:extLst>
      <p:ext uri="{BB962C8B-B14F-4D97-AF65-F5344CB8AC3E}">
        <p14:creationId xmlns:p14="http://schemas.microsoft.com/office/powerpoint/2010/main" val="414091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sflash\presentations\2018_09_hamburg_ard_alliance\20180821-Kammerquerschnit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908" y="2276872"/>
            <a:ext cx="9628184" cy="354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 Plans: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sFLASH</a:t>
            </a:r>
            <a:r>
              <a:rPr lang="en-US" dirty="0" smtClean="0"/>
              <a:t> Chicane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500" dirty="0" smtClean="0"/>
              <a:t>Current 1</a:t>
            </a:r>
            <a:r>
              <a:rPr lang="en-US" sz="1500" baseline="30000" dirty="0" smtClean="0"/>
              <a:t>st</a:t>
            </a:r>
            <a:r>
              <a:rPr lang="en-US" sz="1500" dirty="0" smtClean="0"/>
              <a:t> </a:t>
            </a:r>
            <a:r>
              <a:rPr lang="en-US" sz="1500" dirty="0" err="1" smtClean="0"/>
              <a:t>sFLASH</a:t>
            </a:r>
            <a:r>
              <a:rPr lang="en-US" sz="1500" dirty="0" smtClean="0"/>
              <a:t> chicane is limited by vacuum chamber (R</a:t>
            </a:r>
            <a:r>
              <a:rPr lang="en-US" sz="1500" baseline="-25000" dirty="0" smtClean="0"/>
              <a:t>56</a:t>
            </a:r>
            <a:r>
              <a:rPr lang="en-US" sz="1500" dirty="0" smtClean="0"/>
              <a:t>&lt;700µm) =&gt; Upgrade is being designed (4mm at 700MeV)</a:t>
            </a:r>
            <a:endParaRPr lang="en-US" sz="150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XUV Seeding at sFLASH | Christoph Lechner | Hamburg Alliance New Beams and Accelerators, 07 September 2018</a:t>
            </a:r>
            <a:endParaRPr lang="en-US" noProof="0" dirty="0"/>
          </a:p>
        </p:txBody>
      </p:sp>
      <p:sp>
        <p:nvSpPr>
          <p:cNvPr id="7" name="Abgerundete rechteckige Legende 6"/>
          <p:cNvSpPr/>
          <p:nvPr/>
        </p:nvSpPr>
        <p:spPr>
          <a:xfrm>
            <a:off x="1343472" y="1268760"/>
            <a:ext cx="1728192" cy="792088"/>
          </a:xfrm>
          <a:prstGeom prst="wedgeRoundRectCallout">
            <a:avLst>
              <a:gd name="adj1" fmla="val -620"/>
              <a:gd name="adj2" fmla="val 12714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Magnets with increased 1st field integral</a:t>
            </a:r>
          </a:p>
        </p:txBody>
      </p:sp>
      <p:sp>
        <p:nvSpPr>
          <p:cNvPr id="9" name="Abgerundete rechteckige Legende 8"/>
          <p:cNvSpPr/>
          <p:nvPr/>
        </p:nvSpPr>
        <p:spPr>
          <a:xfrm>
            <a:off x="4007768" y="1268760"/>
            <a:ext cx="2088232" cy="792088"/>
          </a:xfrm>
          <a:prstGeom prst="wedgeRoundRectCallout">
            <a:avLst>
              <a:gd name="adj1" fmla="val 34406"/>
              <a:gd name="adj2" fmla="val 21923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Rectangular vacuum chamber</a:t>
            </a:r>
          </a:p>
        </p:txBody>
      </p:sp>
    </p:spTree>
    <p:extLst>
      <p:ext uri="{BB962C8B-B14F-4D97-AF65-F5344CB8AC3E}">
        <p14:creationId xmlns:p14="http://schemas.microsoft.com/office/powerpoint/2010/main" val="3809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sflash\presentations\2018_09_hamburg_ard_alliance\20180821-Kammerquerschnit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908" y="2276872"/>
            <a:ext cx="9628184" cy="354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Upgrade Plans: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sFLASH</a:t>
            </a:r>
            <a:r>
              <a:rPr lang="en-US" dirty="0"/>
              <a:t> Chicane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500" dirty="0" smtClean="0"/>
              <a:t>Current 1</a:t>
            </a:r>
            <a:r>
              <a:rPr lang="en-US" sz="1500" baseline="30000" dirty="0" smtClean="0"/>
              <a:t>st</a:t>
            </a:r>
            <a:r>
              <a:rPr lang="en-US" sz="1500" dirty="0" smtClean="0"/>
              <a:t> </a:t>
            </a:r>
            <a:r>
              <a:rPr lang="en-US" sz="1500" dirty="0" err="1" smtClean="0"/>
              <a:t>sFLASH</a:t>
            </a:r>
            <a:r>
              <a:rPr lang="en-US" sz="1500" dirty="0" smtClean="0"/>
              <a:t> chicane is limited by vacuum chamber (R</a:t>
            </a:r>
            <a:r>
              <a:rPr lang="en-US" sz="1500" baseline="-25000" dirty="0" smtClean="0"/>
              <a:t>56</a:t>
            </a:r>
            <a:r>
              <a:rPr lang="en-US" sz="1500" dirty="0" smtClean="0"/>
              <a:t>&lt;700µm) =&gt; Upgrade is being designed (4mm at 700MeV)</a:t>
            </a:r>
            <a:endParaRPr lang="en-US" sz="150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XUV Seeding at sFLASH | Christoph Lechner | Hamburg Alliance New Beams and Accelerators, 07 September 2018</a:t>
            </a:r>
            <a:endParaRPr lang="en-US" noProof="0" dirty="0"/>
          </a:p>
        </p:txBody>
      </p:sp>
      <p:sp>
        <p:nvSpPr>
          <p:cNvPr id="7" name="Abgerundete rechteckige Legende 6"/>
          <p:cNvSpPr/>
          <p:nvPr/>
        </p:nvSpPr>
        <p:spPr>
          <a:xfrm>
            <a:off x="1343472" y="1268760"/>
            <a:ext cx="1728192" cy="792088"/>
          </a:xfrm>
          <a:prstGeom prst="wedgeRoundRectCallout">
            <a:avLst>
              <a:gd name="adj1" fmla="val -620"/>
              <a:gd name="adj2" fmla="val 12714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Magnets with increased 1st field integral</a:t>
            </a:r>
          </a:p>
        </p:txBody>
      </p:sp>
      <p:sp>
        <p:nvSpPr>
          <p:cNvPr id="9" name="Abgerundete rechteckige Legende 8"/>
          <p:cNvSpPr/>
          <p:nvPr/>
        </p:nvSpPr>
        <p:spPr>
          <a:xfrm>
            <a:off x="4007768" y="1268760"/>
            <a:ext cx="2088232" cy="792088"/>
          </a:xfrm>
          <a:prstGeom prst="wedgeRoundRectCallout">
            <a:avLst>
              <a:gd name="adj1" fmla="val 34406"/>
              <a:gd name="adj2" fmla="val 21923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Rectangular vacuum chamber</a:t>
            </a: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673" y="1844824"/>
            <a:ext cx="9014654" cy="4006511"/>
          </a:xfrm>
          <a:prstGeom prst="rect">
            <a:avLst/>
          </a:prstGeom>
          <a:ln>
            <a:noFill/>
          </a:ln>
        </p:spPr>
      </p:pic>
      <p:grpSp>
        <p:nvGrpSpPr>
          <p:cNvPr id="10" name="Group 17"/>
          <p:cNvGrpSpPr/>
          <p:nvPr/>
        </p:nvGrpSpPr>
        <p:grpSpPr>
          <a:xfrm>
            <a:off x="3726171" y="2140743"/>
            <a:ext cx="5382152" cy="2986240"/>
            <a:chOff x="2580725" y="819150"/>
            <a:chExt cx="4191551" cy="3309374"/>
          </a:xfrm>
        </p:grpSpPr>
        <p:sp>
          <p:nvSpPr>
            <p:cNvPr id="11" name="Rectangle 9"/>
            <p:cNvSpPr/>
            <p:nvPr/>
          </p:nvSpPr>
          <p:spPr>
            <a:xfrm>
              <a:off x="2581276" y="819150"/>
              <a:ext cx="4191000" cy="2133942"/>
            </a:xfrm>
            <a:prstGeom prst="rect">
              <a:avLst/>
            </a:prstGeom>
            <a:solidFill>
              <a:srgbClr val="FF0D0D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2580725" y="819150"/>
              <a:ext cx="551" cy="3309374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8"/>
          <p:cNvGrpSpPr/>
          <p:nvPr/>
        </p:nvGrpSpPr>
        <p:grpSpPr>
          <a:xfrm>
            <a:off x="2685383" y="4062719"/>
            <a:ext cx="6435416" cy="1074046"/>
            <a:chOff x="2071688" y="2498156"/>
            <a:chExt cx="4700588" cy="1878517"/>
          </a:xfrm>
        </p:grpSpPr>
        <p:sp>
          <p:nvSpPr>
            <p:cNvPr id="14" name="Rectangle 8"/>
            <p:cNvSpPr/>
            <p:nvPr/>
          </p:nvSpPr>
          <p:spPr>
            <a:xfrm>
              <a:off x="2071688" y="2499744"/>
              <a:ext cx="4700587" cy="1876929"/>
            </a:xfrm>
            <a:prstGeom prst="rect">
              <a:avLst/>
            </a:prstGeom>
            <a:solidFill>
              <a:srgbClr val="FF0D0D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5" name="Straight Connector 13"/>
            <p:cNvCxnSpPr/>
            <p:nvPr/>
          </p:nvCxnSpPr>
          <p:spPr>
            <a:xfrm flipH="1" flipV="1">
              <a:off x="2071688" y="2498156"/>
              <a:ext cx="4700588" cy="1587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val 58"/>
          <p:cNvSpPr/>
          <p:nvPr/>
        </p:nvSpPr>
        <p:spPr>
          <a:xfrm>
            <a:off x="3357441" y="3189575"/>
            <a:ext cx="147859" cy="147859"/>
          </a:xfrm>
          <a:prstGeom prst="ellipse">
            <a:avLst/>
          </a:prstGeom>
          <a:noFill/>
          <a:ln>
            <a:solidFill>
              <a:srgbClr val="FF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5-Point Star 47"/>
          <p:cNvSpPr/>
          <p:nvPr/>
        </p:nvSpPr>
        <p:spPr>
          <a:xfrm>
            <a:off x="4466688" y="3035875"/>
            <a:ext cx="197167" cy="197167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7"/>
              <p:cNvSpPr txBox="1"/>
              <p:nvPr/>
            </p:nvSpPr>
            <p:spPr>
              <a:xfrm>
                <a:off x="6786086" y="2132856"/>
                <a:ext cx="2322237" cy="1264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/>
                        </a:rPr>
                        <m:t>=700 </m:t>
                      </m:r>
                      <m:r>
                        <m:rPr>
                          <m:sty m:val="p"/>
                        </m:rPr>
                        <a:rPr lang="en-US" i="0" smtClean="0">
                          <a:solidFill>
                            <a:prstClr val="white"/>
                          </a:solidFill>
                          <a:latin typeface="Cambria Math"/>
                        </a:rPr>
                        <m:t>MeV</m:t>
                      </m:r>
                    </m:oMath>
                  </m:oMathPara>
                </a14:m>
                <a:endParaRPr lang="en-US" dirty="0" smtClean="0">
                  <a:solidFill>
                    <a:prstClr val="white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prstClr val="white"/>
                          </a:solidFill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/>
                        </a:rPr>
                        <m:t>=350 </m:t>
                      </m:r>
                      <m:r>
                        <m:rPr>
                          <m:sty m:val="p"/>
                        </m:rPr>
                        <a:rPr lang="en-US" i="0" smtClean="0">
                          <a:solidFill>
                            <a:prstClr val="white"/>
                          </a:solidFill>
                          <a:latin typeface="Cambria Math"/>
                        </a:rPr>
                        <m:t>keV</m:t>
                      </m:r>
                    </m:oMath>
                  </m:oMathPara>
                </a14:m>
                <a:endParaRPr lang="en-US" dirty="0" smtClean="0">
                  <a:solidFill>
                    <a:prstClr val="white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prstClr val="white"/>
                          </a:solidFill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/>
                        </a:rPr>
                        <m:t>=350 </m:t>
                      </m:r>
                      <m:r>
                        <m:rPr>
                          <m:sty m:val="p"/>
                        </m:rPr>
                        <a:rPr lang="en-US" i="0" smtClean="0">
                          <a:solidFill>
                            <a:prstClr val="white"/>
                          </a:solidFill>
                          <a:latin typeface="Cambria Math"/>
                        </a:rPr>
                        <m:t>keV</m:t>
                      </m:r>
                    </m:oMath>
                  </m:oMathPara>
                </a14:m>
                <a:endParaRPr lang="en-US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086" y="2132856"/>
                <a:ext cx="2322237" cy="12641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422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Seeding Design for FLASH2020+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Key parameters:</a:t>
            </a:r>
          </a:p>
          <a:p>
            <a:r>
              <a:rPr lang="en-US" dirty="0"/>
              <a:t>Target wavelength range 4 – 60 </a:t>
            </a:r>
            <a:r>
              <a:rPr lang="en-US" dirty="0" smtClean="0"/>
              <a:t>nm</a:t>
            </a:r>
          </a:p>
          <a:p>
            <a:r>
              <a:rPr lang="en-US" dirty="0"/>
              <a:t>Variable FEL polarization (APPLE III </a:t>
            </a:r>
            <a:r>
              <a:rPr lang="en-US" dirty="0" err="1"/>
              <a:t>undulators</a:t>
            </a:r>
            <a:r>
              <a:rPr lang="en-US" dirty="0"/>
              <a:t>)</a:t>
            </a:r>
          </a:p>
          <a:p>
            <a:r>
              <a:rPr lang="en-US" dirty="0" smtClean="0"/>
              <a:t>Burst </a:t>
            </a:r>
            <a:r>
              <a:rPr lang="en-US" dirty="0"/>
              <a:t>repetition rate 100 kHz, matching the bunch pattern of the superconducting </a:t>
            </a:r>
            <a:r>
              <a:rPr lang="en-US" dirty="0" smtClean="0"/>
              <a:t>machine</a:t>
            </a:r>
          </a:p>
          <a:p>
            <a:r>
              <a:rPr lang="en-US" dirty="0" smtClean="0"/>
              <a:t>EEHG seeding with two tunable UV seeds -&gt; talk by Bastian </a:t>
            </a:r>
            <a:r>
              <a:rPr lang="en-US" dirty="0" err="1" smtClean="0"/>
              <a:t>Manschwetus</a:t>
            </a:r>
            <a:r>
              <a:rPr lang="en-US" dirty="0"/>
              <a:t> </a:t>
            </a:r>
            <a:r>
              <a:rPr lang="en-US" dirty="0" smtClean="0"/>
              <a:t>(Thursday)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XUV Seeding at sFLASH | Christoph Lechner | Hamburg Alliance New Beams and Accelerators, 07 September 2018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Proposal for a seeded FEL beamline at FLASH</a:t>
            </a:r>
            <a:endParaRPr lang="en-US" dirty="0"/>
          </a:p>
        </p:txBody>
      </p:sp>
      <p:pic>
        <p:nvPicPr>
          <p:cNvPr id="362" name="Grafik 3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275" y="3789040"/>
            <a:ext cx="8103450" cy="272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3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XUV Seeding at sFLASH | Christoph Lechner | Hamburg Alliance New Beams and Accelerators, 07 September 2018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Seeding</a:t>
            </a:r>
            <a:r>
              <a:rPr lang="de-DE" dirty="0" smtClean="0"/>
              <a:t> </a:t>
            </a:r>
            <a:r>
              <a:rPr lang="de-DE" dirty="0" err="1" smtClean="0"/>
              <a:t>providing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insights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sFLASH</a:t>
            </a:r>
            <a:r>
              <a:rPr lang="de-DE" dirty="0" smtClean="0"/>
              <a:t> FEL light </a:t>
            </a:r>
            <a:r>
              <a:rPr lang="de-DE" dirty="0" err="1" smtClean="0"/>
              <a:t>pulses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07368" y="1291981"/>
            <a:ext cx="705678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1600" dirty="0" err="1" smtClean="0"/>
              <a:t>sFLASH</a:t>
            </a:r>
            <a:r>
              <a:rPr lang="en-US" sz="1600" dirty="0" smtClean="0"/>
              <a:t> developed important new analysis methods (with HGHG seeding)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sz="1600" b="1" dirty="0" smtClean="0">
                <a:solidFill>
                  <a:srgbClr val="01A5EC"/>
                </a:solidFill>
              </a:rPr>
              <a:t>World-wide first TDS measurements of seeded FEL process, </a:t>
            </a:r>
            <a:r>
              <a:rPr lang="en-US" sz="1600" dirty="0" smtClean="0"/>
              <a:t>providing insights into FEL light properties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sz="1600" b="1" dirty="0" smtClean="0">
                <a:solidFill>
                  <a:srgbClr val="01A5EC"/>
                </a:solidFill>
              </a:rPr>
              <a:t>World-wide first THz streaking of seeded photon pulses</a:t>
            </a:r>
            <a:r>
              <a:rPr lang="en-US" sz="1600" dirty="0" smtClean="0">
                <a:solidFill>
                  <a:srgbClr val="01A5EC"/>
                </a:solidFill>
              </a:rPr>
              <a:t>:</a:t>
            </a:r>
            <a:r>
              <a:rPr lang="en-US" sz="1600" dirty="0" smtClean="0"/>
              <a:t> allows determining optical phase of FEL pulses, a critical information for frontier photon science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endParaRPr lang="en-US" sz="1600" dirty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1600" dirty="0" smtClean="0"/>
              <a:t>EEHG seeding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sz="1600" dirty="0" smtClean="0"/>
              <a:t>Prepared seed laser setup for the study of EEHG seeding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sz="1600" dirty="0" smtClean="0"/>
              <a:t>EEHG studies are on-going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endParaRPr lang="en-US" sz="1600" dirty="0" smtClean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1600" dirty="0" smtClean="0"/>
              <a:t>Next steps: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sz="1600" b="1" dirty="0" smtClean="0">
                <a:solidFill>
                  <a:schemeClr val="accent1"/>
                </a:solidFill>
              </a:rPr>
              <a:t>Demonstration </a:t>
            </a:r>
            <a:r>
              <a:rPr lang="en-US" sz="1600" b="1" dirty="0">
                <a:solidFill>
                  <a:schemeClr val="accent1"/>
                </a:solidFill>
              </a:rPr>
              <a:t>of </a:t>
            </a:r>
            <a:r>
              <a:rPr lang="en-US" sz="1600" b="1" dirty="0" smtClean="0">
                <a:solidFill>
                  <a:schemeClr val="accent1"/>
                </a:solidFill>
              </a:rPr>
              <a:t>EEHG seeding at </a:t>
            </a:r>
            <a:r>
              <a:rPr lang="en-US" sz="1600" b="1" dirty="0" err="1" smtClean="0">
                <a:solidFill>
                  <a:schemeClr val="accent1"/>
                </a:solidFill>
              </a:rPr>
              <a:t>sFLASH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sz="1600" dirty="0"/>
              <a:t>HGHG with manipulated seed laser </a:t>
            </a:r>
            <a:r>
              <a:rPr lang="en-US" sz="1600" dirty="0" smtClean="0"/>
              <a:t>pulses -&gt; next talk</a:t>
            </a:r>
            <a:endParaRPr lang="en-US" sz="1600" dirty="0"/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sz="1600" b="1" dirty="0" smtClean="0">
                <a:solidFill>
                  <a:schemeClr val="accent1"/>
                </a:solidFill>
              </a:rPr>
              <a:t>Seeding design for FLASH2020+ upgrade plans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endParaRPr lang="en-US" sz="1600" dirty="0" smtClean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7" t="7389" r="14470" b="15564"/>
          <a:stretch/>
        </p:blipFill>
        <p:spPr bwMode="auto">
          <a:xfrm>
            <a:off x="8320827" y="140261"/>
            <a:ext cx="3535813" cy="357677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776" y="3645024"/>
            <a:ext cx="4179939" cy="257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22"/>
          <a:stretch/>
        </p:blipFill>
        <p:spPr bwMode="auto">
          <a:xfrm>
            <a:off x="8340626" y="3660183"/>
            <a:ext cx="3444006" cy="2361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44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pic>
        <p:nvPicPr>
          <p:cNvPr id="41" name="Picture 2" descr="C:\sflash\presentations\2018_pof\logos\fsp-fel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95" y="5301208"/>
            <a:ext cx="876191" cy="87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C:\sflash\presentations\2018_pof\logos\logo_tu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441" y="5500653"/>
            <a:ext cx="3238095" cy="52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C:\sflash\presentations\2018_pof\logos\up-uhh-logo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7" t="27361" r="14677" b="13467"/>
          <a:stretch/>
        </p:blipFill>
        <p:spPr bwMode="auto">
          <a:xfrm>
            <a:off x="3100580" y="5279289"/>
            <a:ext cx="2492146" cy="95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271464" y="2239704"/>
            <a:ext cx="96490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Sven Ackermann*, Armin </a:t>
            </a:r>
            <a:r>
              <a:rPr lang="de-DE" dirty="0" err="1" smtClean="0"/>
              <a:t>Azima</a:t>
            </a:r>
            <a:r>
              <a:rPr lang="de-DE" dirty="0" smtClean="0"/>
              <a:t>, Jörn </a:t>
            </a:r>
            <a:r>
              <a:rPr lang="de-DE" dirty="0" err="1" smtClean="0"/>
              <a:t>Bödewadt</a:t>
            </a:r>
            <a:r>
              <a:rPr lang="de-DE" dirty="0" smtClean="0"/>
              <a:t>*, Hauke Biss</a:t>
            </a:r>
            <a:r>
              <a:rPr lang="de-DE" dirty="0"/>
              <a:t>, </a:t>
            </a:r>
            <a:r>
              <a:rPr lang="de-DE" dirty="0" smtClean="0"/>
              <a:t>Martin Dohlus, </a:t>
            </a:r>
            <a:r>
              <a:rPr lang="de-DE" dirty="0" err="1" smtClean="0"/>
              <a:t>Nagitha</a:t>
            </a:r>
            <a:r>
              <a:rPr lang="de-DE" dirty="0" smtClean="0"/>
              <a:t> </a:t>
            </a:r>
            <a:r>
              <a:rPr lang="de-DE" dirty="0" err="1" smtClean="0"/>
              <a:t>Ekanayake</a:t>
            </a:r>
            <a:r>
              <a:rPr lang="de-DE" dirty="0" smtClean="0"/>
              <a:t>*, Vanessa </a:t>
            </a:r>
            <a:r>
              <a:rPr lang="de-DE" dirty="0" err="1" smtClean="0"/>
              <a:t>Grattoni</a:t>
            </a:r>
            <a:r>
              <a:rPr lang="de-DE" dirty="0"/>
              <a:t>, </a:t>
            </a:r>
            <a:r>
              <a:rPr lang="de-DE" dirty="0" smtClean="0"/>
              <a:t>Kirsten Hacker*, Mehdi </a:t>
            </a:r>
            <a:r>
              <a:rPr lang="de-DE" dirty="0" err="1" smtClean="0"/>
              <a:t>Kazemi</a:t>
            </a:r>
            <a:r>
              <a:rPr lang="de-DE" dirty="0" smtClean="0"/>
              <a:t>, Leslie L. </a:t>
            </a:r>
            <a:r>
              <a:rPr lang="de-DE" dirty="0" err="1" smtClean="0"/>
              <a:t>Lazzarino</a:t>
            </a:r>
            <a:r>
              <a:rPr lang="de-DE" dirty="0" smtClean="0"/>
              <a:t>, Christoph Lechner, </a:t>
            </a:r>
            <a:r>
              <a:rPr lang="en-US" dirty="0"/>
              <a:t>Hannah </a:t>
            </a:r>
            <a:r>
              <a:rPr lang="en-US" dirty="0" err="1"/>
              <a:t>Limberg</a:t>
            </a:r>
            <a:r>
              <a:rPr lang="en-US" dirty="0"/>
              <a:t>, </a:t>
            </a:r>
            <a:r>
              <a:rPr lang="de-DE" dirty="0" smtClean="0"/>
              <a:t>Bastian </a:t>
            </a:r>
            <a:r>
              <a:rPr lang="de-DE" dirty="0" err="1" smtClean="0"/>
              <a:t>Manschwetus</a:t>
            </a:r>
            <a:r>
              <a:rPr lang="de-DE" dirty="0" smtClean="0"/>
              <a:t>, </a:t>
            </a:r>
            <a:r>
              <a:rPr lang="de-DE" dirty="0" err="1" smtClean="0"/>
              <a:t>Theophilos</a:t>
            </a:r>
            <a:r>
              <a:rPr lang="de-DE" dirty="0"/>
              <a:t> </a:t>
            </a:r>
            <a:r>
              <a:rPr lang="de-DE" dirty="0" err="1" smtClean="0"/>
              <a:t>Maltezopoulos</a:t>
            </a:r>
            <a:r>
              <a:rPr lang="de-DE" dirty="0" smtClean="0"/>
              <a:t>*, </a:t>
            </a:r>
            <a:r>
              <a:rPr lang="de-DE" dirty="0" err="1" smtClean="0"/>
              <a:t>Velizar</a:t>
            </a:r>
            <a:r>
              <a:rPr lang="de-DE" dirty="0" smtClean="0"/>
              <a:t> </a:t>
            </a:r>
            <a:r>
              <a:rPr lang="de-DE" dirty="0" err="1" smtClean="0"/>
              <a:t>Miltchev</a:t>
            </a:r>
            <a:r>
              <a:rPr lang="de-DE" dirty="0" smtClean="0"/>
              <a:t>, </a:t>
            </a:r>
            <a:r>
              <a:rPr lang="en-US" dirty="0"/>
              <a:t>Georgia </a:t>
            </a:r>
            <a:r>
              <a:rPr lang="en-US" dirty="0" err="1" smtClean="0"/>
              <a:t>Paraskaki</a:t>
            </a:r>
            <a:r>
              <a:rPr lang="en-US" dirty="0" smtClean="0"/>
              <a:t>, </a:t>
            </a:r>
            <a:r>
              <a:rPr lang="de-DE" dirty="0" smtClean="0"/>
              <a:t>Tim Plath*, Andreas </a:t>
            </a:r>
            <a:r>
              <a:rPr lang="de-DE" dirty="0" err="1" smtClean="0"/>
              <a:t>Przystawik</a:t>
            </a:r>
            <a:r>
              <a:rPr lang="de-DE" dirty="0" smtClean="0"/>
              <a:t>, Yannik </a:t>
            </a:r>
            <a:r>
              <a:rPr lang="de-DE" dirty="0" err="1" smtClean="0"/>
              <a:t>Ristau</a:t>
            </a:r>
            <a:r>
              <a:rPr lang="de-DE" dirty="0" smtClean="0"/>
              <a:t>, Sergey </a:t>
            </a:r>
            <a:r>
              <a:rPr lang="de-DE" dirty="0" err="1" smtClean="0"/>
              <a:t>Usenko</a:t>
            </a:r>
            <a:r>
              <a:rPr lang="de-DE" dirty="0" smtClean="0"/>
              <a:t>, Mathias Vogt, Igor </a:t>
            </a:r>
            <a:r>
              <a:rPr lang="de-DE" dirty="0" err="1" smtClean="0"/>
              <a:t>Zagorodnov</a:t>
            </a:r>
            <a:r>
              <a:rPr lang="de-DE" dirty="0" smtClean="0"/>
              <a:t>, Johann </a:t>
            </a:r>
            <a:r>
              <a:rPr lang="de-DE" dirty="0" err="1" smtClean="0"/>
              <a:t>Zemella</a:t>
            </a:r>
            <a:r>
              <a:rPr lang="de-DE" dirty="0" smtClean="0"/>
              <a:t>,</a:t>
            </a:r>
            <a:br>
              <a:rPr lang="de-DE" dirty="0" smtClean="0"/>
            </a:br>
            <a:r>
              <a:rPr lang="en-US" dirty="0" smtClean="0"/>
              <a:t>Ralph </a:t>
            </a:r>
            <a:r>
              <a:rPr lang="en-US" dirty="0" err="1" smtClean="0"/>
              <a:t>Assmann</a:t>
            </a:r>
            <a:r>
              <a:rPr lang="en-US" dirty="0" smtClean="0"/>
              <a:t>, </a:t>
            </a:r>
            <a:r>
              <a:rPr lang="en-US" dirty="0"/>
              <a:t>Markus </a:t>
            </a:r>
            <a:r>
              <a:rPr lang="en-US" dirty="0" err="1"/>
              <a:t>Drescher</a:t>
            </a:r>
            <a:r>
              <a:rPr lang="en-US" dirty="0"/>
              <a:t>, Bart Faatz</a:t>
            </a:r>
            <a:r>
              <a:rPr lang="en-US" dirty="0" smtClean="0"/>
              <a:t>, Ingmar</a:t>
            </a:r>
            <a:r>
              <a:rPr lang="en-US" dirty="0"/>
              <a:t> </a:t>
            </a:r>
            <a:r>
              <a:rPr lang="en-US" dirty="0" err="1"/>
              <a:t>Hartl</a:t>
            </a:r>
            <a:r>
              <a:rPr lang="en-US" dirty="0" smtClean="0"/>
              <a:t>, </a:t>
            </a:r>
            <a:r>
              <a:rPr lang="en-US" dirty="0"/>
              <a:t>Wolfgang </a:t>
            </a:r>
            <a:r>
              <a:rPr lang="en-US" dirty="0" err="1"/>
              <a:t>Hillert</a:t>
            </a:r>
            <a:r>
              <a:rPr lang="en-US" dirty="0"/>
              <a:t>, </a:t>
            </a:r>
            <a:r>
              <a:rPr lang="en-US" dirty="0" err="1" smtClean="0"/>
              <a:t>Shaukat</a:t>
            </a:r>
            <a:r>
              <a:rPr lang="en-US" dirty="0"/>
              <a:t> </a:t>
            </a:r>
            <a:r>
              <a:rPr lang="en-US" dirty="0" smtClean="0"/>
              <a:t>Khan, Tim Laarmann, </a:t>
            </a:r>
            <a:r>
              <a:rPr lang="en-US" dirty="0" err="1" smtClean="0"/>
              <a:t>Jörg</a:t>
            </a:r>
            <a:r>
              <a:rPr lang="en-US" dirty="0" smtClean="0"/>
              <a:t> Rossbach, </a:t>
            </a:r>
            <a:r>
              <a:rPr lang="en-US" dirty="0" err="1" smtClean="0"/>
              <a:t>Wilfried</a:t>
            </a:r>
            <a:r>
              <a:rPr lang="en-US" dirty="0" smtClean="0"/>
              <a:t> Wurth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811015" y="4941168"/>
            <a:ext cx="1973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former team member</a:t>
            </a: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928820" y="6582809"/>
            <a:ext cx="9415652" cy="194989"/>
          </a:xfrm>
        </p:spPr>
        <p:txBody>
          <a:bodyPr/>
          <a:lstStyle/>
          <a:p>
            <a:r>
              <a:rPr lang="en-US" smtClean="0"/>
              <a:t>| XUV Seeding at sFLASH | Christoph Lechner | Hamburg Alliance New Beams and Accelerators, 07 September 2018</a:t>
            </a:r>
            <a:endParaRPr lang="en-US" dirty="0"/>
          </a:p>
        </p:txBody>
      </p:sp>
      <p:pic>
        <p:nvPicPr>
          <p:cNvPr id="1026" name="Picture 2" descr="C:\sflash\presentations\2018_05_mac\imgs\DESY_logo_3C_we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400" y="5178005"/>
            <a:ext cx="1134770" cy="113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61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XUV Seeding at sFLASH | Christoph Lechner | Hamburg Alliance New Beams and Accelerators, 07 September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0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5" r="6423" b="2965"/>
          <a:stretch/>
        </p:blipFill>
        <p:spPr bwMode="auto">
          <a:xfrm>
            <a:off x="-312711" y="2397458"/>
            <a:ext cx="5616623" cy="39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Free-Electron Laser (FEL) &amp; Seeding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XUV Seeding at sFLASH | Christoph Lechner | Hamburg Alliance New Beams and Accelerators, 07 September 2018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Controlling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manipulating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FEL light </a:t>
            </a:r>
            <a:r>
              <a:rPr lang="de-DE" dirty="0" err="1" smtClean="0"/>
              <a:t>pulses</a:t>
            </a:r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6096000" y="1340768"/>
            <a:ext cx="5397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=&gt; </a:t>
            </a:r>
            <a:r>
              <a:rPr lang="en-US" sz="1600" b="1" dirty="0" smtClean="0"/>
              <a:t>ultra-short</a:t>
            </a:r>
            <a:r>
              <a:rPr lang="en-US" sz="1600" dirty="0" smtClean="0"/>
              <a:t> photon pulses with </a:t>
            </a:r>
            <a:r>
              <a:rPr lang="en-US" sz="1600" b="1" dirty="0" smtClean="0"/>
              <a:t>GW</a:t>
            </a:r>
            <a:r>
              <a:rPr lang="en-US" sz="1600" dirty="0" smtClean="0"/>
              <a:t>-peak power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8616280" y="1916832"/>
            <a:ext cx="3594147" cy="3773979"/>
            <a:chOff x="8694541" y="1931348"/>
            <a:chExt cx="3594147" cy="3773979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27" r="4892" b="6777"/>
            <a:stretch/>
          </p:blipFill>
          <p:spPr bwMode="auto">
            <a:xfrm>
              <a:off x="8694541" y="3284984"/>
              <a:ext cx="3594147" cy="242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feld 11"/>
            <p:cNvSpPr txBox="1"/>
            <p:nvPr/>
          </p:nvSpPr>
          <p:spPr>
            <a:xfrm>
              <a:off x="9270605" y="1931348"/>
              <a:ext cx="292139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err="1" smtClean="0"/>
                <a:t>Seeded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operation</a:t>
              </a:r>
              <a:r>
                <a:rPr lang="de-DE" sz="1600" dirty="0" smtClean="0"/>
                <a:t/>
              </a:r>
              <a:br>
                <a:rPr lang="de-DE" sz="1600" dirty="0" smtClean="0"/>
              </a:br>
              <a:endParaRPr lang="de-DE" sz="1600" dirty="0" smtClean="0"/>
            </a:p>
            <a:p>
              <a:pPr marL="285750" indent="-285750">
                <a:buFont typeface="Arial" charset="0"/>
                <a:buChar char="•"/>
              </a:pPr>
              <a:r>
                <a:rPr lang="de-DE" sz="1600" b="1" dirty="0" smtClean="0">
                  <a:solidFill>
                    <a:srgbClr val="FD8C16"/>
                  </a:solidFill>
                </a:rPr>
                <a:t>FEL </a:t>
              </a:r>
              <a:r>
                <a:rPr lang="de-DE" sz="1600" b="1" dirty="0" err="1" smtClean="0">
                  <a:solidFill>
                    <a:srgbClr val="FD8C16"/>
                  </a:solidFill>
                </a:rPr>
                <a:t>controlled</a:t>
              </a:r>
              <a:r>
                <a:rPr lang="de-DE" sz="1600" b="1" dirty="0" smtClean="0">
                  <a:solidFill>
                    <a:srgbClr val="FD8C16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FD8C16"/>
                  </a:solidFill>
                </a:rPr>
                <a:t>by</a:t>
              </a:r>
              <a:r>
                <a:rPr lang="de-DE" sz="1600" b="1" dirty="0" smtClean="0">
                  <a:solidFill>
                    <a:srgbClr val="FD8C16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FD8C16"/>
                  </a:solidFill>
                </a:rPr>
                <a:t>external</a:t>
              </a:r>
              <a:r>
                <a:rPr lang="de-DE" sz="1600" b="1" dirty="0" smtClean="0">
                  <a:solidFill>
                    <a:srgbClr val="FD8C16"/>
                  </a:solidFill>
                </a:rPr>
                <a:t>, </a:t>
              </a:r>
              <a:r>
                <a:rPr lang="de-DE" sz="1600" b="1" dirty="0" err="1" smtClean="0">
                  <a:solidFill>
                    <a:srgbClr val="FD8C16"/>
                  </a:solidFill>
                </a:rPr>
                <a:t>coherent</a:t>
              </a:r>
              <a:r>
                <a:rPr lang="de-DE" sz="1600" b="1" dirty="0" smtClean="0">
                  <a:solidFill>
                    <a:srgbClr val="FD8C16"/>
                  </a:solidFill>
                </a:rPr>
                <a:t> light pulse </a:t>
              </a:r>
              <a:r>
                <a:rPr lang="de-DE" sz="1600" dirty="0" smtClean="0">
                  <a:sym typeface="Wingdings"/>
                </a:rPr>
                <a:t> </a:t>
              </a:r>
              <a:r>
                <a:rPr lang="de-DE" sz="1600" dirty="0" err="1" smtClean="0">
                  <a:sym typeface="Wingdings"/>
                </a:rPr>
                <a:t>from</a:t>
              </a:r>
              <a:r>
                <a:rPr lang="de-DE" sz="1600" dirty="0" smtClean="0">
                  <a:sym typeface="Wingdings"/>
                </a:rPr>
                <a:t> </a:t>
              </a:r>
              <a:r>
                <a:rPr lang="de-DE" sz="1600" dirty="0" err="1" smtClean="0">
                  <a:sym typeface="Wingdings"/>
                </a:rPr>
                <a:t>laser</a:t>
              </a:r>
              <a:endParaRPr lang="de-DE" sz="1600" dirty="0" smtClean="0"/>
            </a:p>
            <a:p>
              <a:pPr marL="285750" indent="-285750">
                <a:buFont typeface="Arial" charset="0"/>
                <a:buChar char="•"/>
              </a:pPr>
              <a:endParaRPr lang="de-DE" sz="1600" dirty="0" smtClean="0"/>
            </a:p>
            <a:p>
              <a:pPr marL="285750" indent="-285750">
                <a:buFont typeface="Arial" charset="0"/>
                <a:buChar char="•"/>
              </a:pPr>
              <a:endParaRPr lang="en-US" sz="1600" dirty="0" err="1" smtClean="0"/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5303912" y="2204864"/>
            <a:ext cx="3450131" cy="3384376"/>
            <a:chOff x="5382173" y="2204864"/>
            <a:chExt cx="3450131" cy="3384376"/>
          </a:xfrm>
        </p:grpSpPr>
        <p:pic>
          <p:nvPicPr>
            <p:cNvPr id="30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57" t="7222" r="3537" b="5154"/>
            <a:stretch/>
          </p:blipFill>
          <p:spPr bwMode="auto">
            <a:xfrm>
              <a:off x="5382173" y="3335778"/>
              <a:ext cx="3450131" cy="225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feld 12"/>
            <p:cNvSpPr txBox="1"/>
            <p:nvPr/>
          </p:nvSpPr>
          <p:spPr>
            <a:xfrm>
              <a:off x="5807968" y="2204864"/>
              <a:ext cx="215956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SASE </a:t>
              </a:r>
              <a:r>
                <a:rPr lang="de-DE" sz="1600" dirty="0" err="1" smtClean="0"/>
                <a:t>operation</a:t>
              </a:r>
              <a:r>
                <a:rPr lang="de-DE" sz="1600" dirty="0" smtClean="0"/>
                <a:t/>
              </a:r>
              <a:br>
                <a:rPr lang="de-DE" sz="1600" dirty="0" smtClean="0"/>
              </a:br>
              <a:endParaRPr lang="en-US" sz="1600" dirty="0"/>
            </a:p>
            <a:p>
              <a:pPr marL="285750" indent="-285750">
                <a:buFont typeface="Arial" charset="0"/>
                <a:buChar char="•"/>
              </a:pPr>
              <a:r>
                <a:rPr lang="en-US" sz="1600" dirty="0" smtClean="0"/>
                <a:t>Stochastic start-up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de-DE" sz="1600" dirty="0" err="1" smtClean="0"/>
                <a:t>Noisy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spectrum</a:t>
              </a:r>
              <a:endParaRPr lang="en-US" sz="1600" dirty="0"/>
            </a:p>
          </p:txBody>
        </p:sp>
      </p:grpSp>
      <p:sp>
        <p:nvSpPr>
          <p:cNvPr id="4" name="Textfeld 3"/>
          <p:cNvSpPr txBox="1"/>
          <p:nvPr/>
        </p:nvSpPr>
        <p:spPr>
          <a:xfrm>
            <a:off x="9192344" y="5733256"/>
            <a:ext cx="2921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1A5EC"/>
                </a:solidFill>
              </a:rPr>
              <a:t>Seeding transforms the FEL into a fully coherent light source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36160" y="3512041"/>
            <a:ext cx="915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simulation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064552" y="3501008"/>
            <a:ext cx="915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simulation</a:t>
            </a:r>
          </a:p>
        </p:txBody>
      </p:sp>
      <p:sp>
        <p:nvSpPr>
          <p:cNvPr id="17" name="Oval 16"/>
          <p:cNvSpPr/>
          <p:nvPr/>
        </p:nvSpPr>
        <p:spPr>
          <a:xfrm>
            <a:off x="2825904" y="3356992"/>
            <a:ext cx="432048" cy="4320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" name="Oval 1"/>
          <p:cNvSpPr/>
          <p:nvPr/>
        </p:nvSpPr>
        <p:spPr>
          <a:xfrm>
            <a:off x="1535746" y="4365104"/>
            <a:ext cx="432048" cy="4320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28" name="Picture 4" descr="http://rogercortesi.com/eqn/tempimagedir/eqn837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886" y="4689199"/>
            <a:ext cx="1782223" cy="36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8"/>
          <a:stretch/>
        </p:blipFill>
        <p:spPr bwMode="auto">
          <a:xfrm>
            <a:off x="-1075275" y="1144019"/>
            <a:ext cx="646184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/>
          <p:nvPr/>
        </p:nvSpPr>
        <p:spPr>
          <a:xfrm>
            <a:off x="4295800" y="2204864"/>
            <a:ext cx="432048" cy="43204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124" y="2664610"/>
            <a:ext cx="1295400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806" y="3798565"/>
            <a:ext cx="1344930" cy="38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16" y="4869160"/>
            <a:ext cx="1348740" cy="38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7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sFLASH</a:t>
            </a:r>
            <a:r>
              <a:rPr lang="de-DE" dirty="0" smtClean="0"/>
              <a:t> – The </a:t>
            </a:r>
            <a:r>
              <a:rPr lang="de-DE" dirty="0" err="1" smtClean="0"/>
              <a:t>Seeding</a:t>
            </a:r>
            <a:r>
              <a:rPr lang="de-DE" dirty="0" smtClean="0"/>
              <a:t> Test Facility at FLASH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sFLASH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R&amp;D </a:t>
            </a:r>
            <a:r>
              <a:rPr lang="de-DE" dirty="0" err="1" smtClean="0"/>
              <a:t>experiment</a:t>
            </a:r>
            <a:r>
              <a:rPr lang="de-DE" dirty="0" smtClean="0"/>
              <a:t> </a:t>
            </a:r>
            <a:r>
              <a:rPr lang="de-DE" dirty="0" err="1" smtClean="0"/>
              <a:t>integrated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FLASH </a:t>
            </a:r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facility</a:t>
            </a:r>
            <a:endParaRPr lang="de-DE" dirty="0"/>
          </a:p>
        </p:txBody>
      </p:sp>
      <p:grpSp>
        <p:nvGrpSpPr>
          <p:cNvPr id="17" name="Gruppieren 16"/>
          <p:cNvGrpSpPr>
            <a:grpSpLocks noChangeAspect="1"/>
          </p:cNvGrpSpPr>
          <p:nvPr/>
        </p:nvGrpSpPr>
        <p:grpSpPr>
          <a:xfrm>
            <a:off x="754837" y="1239957"/>
            <a:ext cx="10682326" cy="3197155"/>
            <a:chOff x="108852" y="1412776"/>
            <a:chExt cx="8901938" cy="2664296"/>
          </a:xfrm>
        </p:grpSpPr>
        <p:grpSp>
          <p:nvGrpSpPr>
            <p:cNvPr id="672" name="Group 6"/>
            <p:cNvGrpSpPr/>
            <p:nvPr/>
          </p:nvGrpSpPr>
          <p:grpSpPr>
            <a:xfrm>
              <a:off x="108852" y="1412776"/>
              <a:ext cx="8901938" cy="2664296"/>
              <a:chOff x="108852" y="1412776"/>
              <a:chExt cx="8901938" cy="2664296"/>
            </a:xfrm>
          </p:grpSpPr>
          <p:grpSp>
            <p:nvGrpSpPr>
              <p:cNvPr id="673" name="Group 665"/>
              <p:cNvGrpSpPr/>
              <p:nvPr/>
            </p:nvGrpSpPr>
            <p:grpSpPr>
              <a:xfrm rot="387912">
                <a:off x="8039261" y="2761591"/>
                <a:ext cx="831221" cy="627051"/>
                <a:chOff x="8139044" y="2803630"/>
                <a:chExt cx="831221" cy="627051"/>
              </a:xfrm>
            </p:grpSpPr>
            <p:sp>
              <p:nvSpPr>
                <p:cNvPr id="989" name="Rectangle 568"/>
                <p:cNvSpPr/>
                <p:nvPr/>
              </p:nvSpPr>
              <p:spPr bwMode="auto">
                <a:xfrm>
                  <a:off x="8139044" y="2803630"/>
                  <a:ext cx="831221" cy="581332"/>
                </a:xfrm>
                <a:prstGeom prst="rect">
                  <a:avLst/>
                </a:prstGeom>
                <a:solidFill>
                  <a:srgbClr val="CCECFF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srgbClr val="000000"/>
                    </a:solidFill>
                    <a:ea typeface="ＭＳ Ｐゴシック" pitchFamily="112" charset="-128"/>
                  </a:endParaRPr>
                </a:p>
              </p:txBody>
            </p:sp>
            <p:sp>
              <p:nvSpPr>
                <p:cNvPr id="990" name="Rectangle 662"/>
                <p:cNvSpPr/>
                <p:nvPr/>
              </p:nvSpPr>
              <p:spPr bwMode="auto">
                <a:xfrm>
                  <a:off x="8139044" y="3284984"/>
                  <a:ext cx="524686" cy="99978"/>
                </a:xfrm>
                <a:prstGeom prst="rect">
                  <a:avLst/>
                </a:prstGeom>
                <a:solidFill>
                  <a:srgbClr val="808080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srgbClr val="000000"/>
                    </a:solidFill>
                    <a:ea typeface="ＭＳ Ｐゴシック" pitchFamily="112" charset="-128"/>
                  </a:endParaRPr>
                </a:p>
              </p:txBody>
            </p:sp>
            <p:sp>
              <p:nvSpPr>
                <p:cNvPr id="991" name="Rectangle 663"/>
                <p:cNvSpPr/>
                <p:nvPr/>
              </p:nvSpPr>
              <p:spPr bwMode="auto">
                <a:xfrm>
                  <a:off x="8604447" y="3384962"/>
                  <a:ext cx="365817" cy="45719"/>
                </a:xfrm>
                <a:prstGeom prst="rect">
                  <a:avLst/>
                </a:prstGeom>
                <a:solidFill>
                  <a:srgbClr val="808080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srgbClr val="000000"/>
                    </a:solidFill>
                    <a:ea typeface="ＭＳ Ｐゴシック" pitchFamily="112" charset="-128"/>
                  </a:endParaRPr>
                </a:p>
              </p:txBody>
            </p:sp>
            <p:sp>
              <p:nvSpPr>
                <p:cNvPr id="992" name="Rectangle 664"/>
                <p:cNvSpPr/>
                <p:nvPr/>
              </p:nvSpPr>
              <p:spPr bwMode="auto">
                <a:xfrm>
                  <a:off x="8195509" y="2831330"/>
                  <a:ext cx="268469" cy="136528"/>
                </a:xfrm>
                <a:prstGeom prst="rect">
                  <a:avLst/>
                </a:prstGeom>
                <a:solidFill>
                  <a:srgbClr val="808080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srgbClr val="000000"/>
                    </a:solidFill>
                    <a:ea typeface="ＭＳ Ｐゴシック" pitchFamily="112" charset="-128"/>
                  </a:endParaRPr>
                </a:p>
              </p:txBody>
            </p:sp>
          </p:grpSp>
          <p:grpSp>
            <p:nvGrpSpPr>
              <p:cNvPr id="674" name="Group 1"/>
              <p:cNvGrpSpPr/>
              <p:nvPr/>
            </p:nvGrpSpPr>
            <p:grpSpPr>
              <a:xfrm>
                <a:off x="354576" y="3772272"/>
                <a:ext cx="8435975" cy="304800"/>
                <a:chOff x="345316" y="3715050"/>
                <a:chExt cx="8435975" cy="304800"/>
              </a:xfrm>
            </p:grpSpPr>
            <p:sp>
              <p:nvSpPr>
                <p:cNvPr id="987" name="Line 21"/>
                <p:cNvSpPr>
                  <a:spLocks noChangeShapeType="1"/>
                </p:cNvSpPr>
                <p:nvPr/>
              </p:nvSpPr>
              <p:spPr bwMode="auto">
                <a:xfrm>
                  <a:off x="345316" y="3846813"/>
                  <a:ext cx="8435975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srgbClr val="000000"/>
                    </a:solidFill>
                    <a:ea typeface="ＭＳ Ｐゴシック" pitchFamily="112" charset="-128"/>
                  </a:endParaRPr>
                </a:p>
              </p:txBody>
            </p:sp>
            <p:sp>
              <p:nvSpPr>
                <p:cNvPr id="98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154805" y="3715050"/>
                  <a:ext cx="816998" cy="3048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sz="1400" dirty="0">
                      <a:solidFill>
                        <a:srgbClr val="000000"/>
                      </a:solidFill>
                      <a:latin typeface="Helvetica" pitchFamily="34" charset="0"/>
                      <a:sym typeface="Wingdings" pitchFamily="2" charset="2"/>
                    </a:rPr>
                    <a:t>315 m</a:t>
                  </a:r>
                </a:p>
              </p:txBody>
            </p:sp>
          </p:grpSp>
          <p:sp>
            <p:nvSpPr>
              <p:cNvPr id="675" name="Line 24"/>
              <p:cNvSpPr>
                <a:spLocks noChangeShapeType="1"/>
              </p:cNvSpPr>
              <p:nvPr/>
            </p:nvSpPr>
            <p:spPr bwMode="auto">
              <a:xfrm flipH="1" flipV="1">
                <a:off x="466416" y="2124444"/>
                <a:ext cx="97658" cy="550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676" name="Line 29"/>
              <p:cNvSpPr>
                <a:spLocks noChangeShapeType="1"/>
              </p:cNvSpPr>
              <p:nvPr/>
            </p:nvSpPr>
            <p:spPr bwMode="auto">
              <a:xfrm flipV="1">
                <a:off x="420380" y="2111206"/>
                <a:ext cx="39906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677" name="AutoShape 30"/>
              <p:cNvSpPr>
                <a:spLocks noChangeArrowheads="1"/>
              </p:cNvSpPr>
              <p:nvPr/>
            </p:nvSpPr>
            <p:spPr bwMode="auto">
              <a:xfrm>
                <a:off x="344180" y="2039768"/>
                <a:ext cx="122238" cy="139700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grpSp>
            <p:nvGrpSpPr>
              <p:cNvPr id="678" name="Group 39"/>
              <p:cNvGrpSpPr>
                <a:grpSpLocks/>
              </p:cNvGrpSpPr>
              <p:nvPr/>
            </p:nvGrpSpPr>
            <p:grpSpPr bwMode="auto">
              <a:xfrm>
                <a:off x="1159625" y="1965156"/>
                <a:ext cx="381000" cy="184150"/>
                <a:chOff x="1337" y="2168"/>
                <a:chExt cx="270" cy="116"/>
              </a:xfrm>
            </p:grpSpPr>
            <p:sp>
              <p:nvSpPr>
                <p:cNvPr id="980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1357" y="2198"/>
                  <a:ext cx="75" cy="5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srgbClr val="000000"/>
                    </a:solidFill>
                    <a:ea typeface="ＭＳ Ｐゴシック" pitchFamily="112" charset="-128"/>
                  </a:endParaRPr>
                </a:p>
              </p:txBody>
            </p:sp>
            <p:sp>
              <p:nvSpPr>
                <p:cNvPr id="981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1421" y="2208"/>
                  <a:ext cx="1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srgbClr val="000000"/>
                    </a:solidFill>
                    <a:ea typeface="ＭＳ Ｐゴシック" pitchFamily="112" charset="-128"/>
                  </a:endParaRPr>
                </a:p>
              </p:txBody>
            </p:sp>
            <p:sp>
              <p:nvSpPr>
                <p:cNvPr id="982" name="Line 42"/>
                <p:cNvSpPr>
                  <a:spLocks noChangeShapeType="1"/>
                </p:cNvSpPr>
                <p:nvPr/>
              </p:nvSpPr>
              <p:spPr bwMode="auto">
                <a:xfrm>
                  <a:off x="1516" y="2203"/>
                  <a:ext cx="74" cy="5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srgbClr val="000000"/>
                    </a:solidFill>
                    <a:ea typeface="ＭＳ Ｐゴシック" pitchFamily="112" charset="-128"/>
                  </a:endParaRPr>
                </a:p>
              </p:txBody>
            </p:sp>
            <p:sp>
              <p:nvSpPr>
                <p:cNvPr id="983" name="Rectangle 43"/>
                <p:cNvSpPr>
                  <a:spLocks noChangeAspect="1" noChangeArrowheads="1"/>
                </p:cNvSpPr>
                <p:nvPr/>
              </p:nvSpPr>
              <p:spPr bwMode="auto">
                <a:xfrm>
                  <a:off x="1337" y="2226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84" name="Rectangle 44"/>
                <p:cNvSpPr>
                  <a:spLocks noChangeAspect="1" noChangeArrowheads="1"/>
                </p:cNvSpPr>
                <p:nvPr/>
              </p:nvSpPr>
              <p:spPr bwMode="auto">
                <a:xfrm>
                  <a:off x="1415" y="2168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85" name="Rectangl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1493" y="2168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86" name="Rectangle 46"/>
                <p:cNvSpPr>
                  <a:spLocks noChangeAspect="1" noChangeArrowheads="1"/>
                </p:cNvSpPr>
                <p:nvPr/>
              </p:nvSpPr>
              <p:spPr bwMode="auto">
                <a:xfrm>
                  <a:off x="1572" y="2226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</p:grpSp>
          <p:grpSp>
            <p:nvGrpSpPr>
              <p:cNvPr id="679" name="Group 61"/>
              <p:cNvGrpSpPr>
                <a:grpSpLocks noChangeAspect="1"/>
              </p:cNvGrpSpPr>
              <p:nvPr/>
            </p:nvGrpSpPr>
            <p:grpSpPr bwMode="auto">
              <a:xfrm flipH="1" flipV="1">
                <a:off x="4075069" y="1958117"/>
                <a:ext cx="73025" cy="315119"/>
                <a:chOff x="2790" y="3240"/>
                <a:chExt cx="56" cy="332"/>
              </a:xfrm>
            </p:grpSpPr>
            <p:sp>
              <p:nvSpPr>
                <p:cNvPr id="978" name="AutoShap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2790" y="3240"/>
                  <a:ext cx="56" cy="1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582 h 21600"/>
                    <a:gd name="T14" fmla="*/ 16971 w 21600"/>
                    <a:gd name="T15" fmla="*/ 171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79" name="AutoShape 6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790" y="3440"/>
                  <a:ext cx="56" cy="1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582 h 21600"/>
                    <a:gd name="T14" fmla="*/ 16971 w 21600"/>
                    <a:gd name="T15" fmla="*/ 171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</p:grpSp>
          <p:sp>
            <p:nvSpPr>
              <p:cNvPr id="680" name="Text Box 156"/>
              <p:cNvSpPr txBox="1">
                <a:spLocks noChangeArrowheads="1"/>
              </p:cNvSpPr>
              <p:nvPr/>
            </p:nvSpPr>
            <p:spPr bwMode="auto">
              <a:xfrm flipH="1">
                <a:off x="158441" y="2932609"/>
                <a:ext cx="82550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  <a:latin typeface="Helvetica" pitchFamily="34" charset="0"/>
                    <a:sym typeface="Wingdings" pitchFamily="2" charset="2"/>
                  </a:rPr>
                  <a:t>5 MeV</a:t>
                </a:r>
              </a:p>
            </p:txBody>
          </p:sp>
          <p:sp>
            <p:nvSpPr>
              <p:cNvPr id="681" name="Text Box 157"/>
              <p:cNvSpPr txBox="1">
                <a:spLocks noChangeArrowheads="1"/>
              </p:cNvSpPr>
              <p:nvPr/>
            </p:nvSpPr>
            <p:spPr bwMode="auto">
              <a:xfrm flipH="1">
                <a:off x="918297" y="2935586"/>
                <a:ext cx="1019175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  <a:latin typeface="Helvetica" pitchFamily="34" charset="0"/>
                    <a:sym typeface="Wingdings" pitchFamily="2" charset="2"/>
                  </a:rPr>
                  <a:t>150 MeV</a:t>
                </a:r>
              </a:p>
            </p:txBody>
          </p:sp>
          <p:sp>
            <p:nvSpPr>
              <p:cNvPr id="682" name="Text Box 159"/>
              <p:cNvSpPr txBox="1">
                <a:spLocks noChangeArrowheads="1"/>
              </p:cNvSpPr>
              <p:nvPr/>
            </p:nvSpPr>
            <p:spPr bwMode="auto">
              <a:xfrm flipH="1">
                <a:off x="3210973" y="2935586"/>
                <a:ext cx="1312863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  <a:latin typeface="Helvetica" pitchFamily="34" charset="0"/>
                    <a:sym typeface="Wingdings" pitchFamily="2" charset="2"/>
                  </a:rPr>
                  <a:t>1250 MeV</a:t>
                </a:r>
              </a:p>
            </p:txBody>
          </p:sp>
          <p:sp>
            <p:nvSpPr>
              <p:cNvPr id="683" name="AutoShape 182"/>
              <p:cNvSpPr>
                <a:spLocks noChangeArrowheads="1"/>
              </p:cNvSpPr>
              <p:nvPr/>
            </p:nvSpPr>
            <p:spPr bwMode="auto">
              <a:xfrm rot="10800000">
                <a:off x="302905" y="1822281"/>
                <a:ext cx="177800" cy="144463"/>
              </a:xfrm>
              <a:prstGeom prst="triangle">
                <a:avLst>
                  <a:gd name="adj" fmla="val 50000"/>
                </a:avLst>
              </a:prstGeom>
              <a:solidFill>
                <a:srgbClr val="80008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grpSp>
            <p:nvGrpSpPr>
              <p:cNvPr id="684" name="Group 385"/>
              <p:cNvGrpSpPr/>
              <p:nvPr/>
            </p:nvGrpSpPr>
            <p:grpSpPr>
              <a:xfrm>
                <a:off x="616911" y="1829928"/>
                <a:ext cx="525462" cy="395288"/>
                <a:chOff x="811271" y="3235031"/>
                <a:chExt cx="525462" cy="395288"/>
              </a:xfrm>
            </p:grpSpPr>
            <p:grpSp>
              <p:nvGrpSpPr>
                <p:cNvPr id="971" name="Group 69"/>
                <p:cNvGrpSpPr>
                  <a:grpSpLocks/>
                </p:cNvGrpSpPr>
                <p:nvPr/>
              </p:nvGrpSpPr>
              <p:grpSpPr bwMode="auto">
                <a:xfrm>
                  <a:off x="811271" y="3409656"/>
                  <a:ext cx="334963" cy="220663"/>
                  <a:chOff x="468" y="1952"/>
                  <a:chExt cx="211" cy="139"/>
                </a:xfrm>
              </p:grpSpPr>
              <p:sp>
                <p:nvSpPr>
                  <p:cNvPr id="976" name="AutoShape 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" y="1952"/>
                    <a:ext cx="211" cy="13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00"/>
                  </a:solidFill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977" name="Rectangle 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5" y="1996"/>
                    <a:ext cx="178" cy="46"/>
                  </a:xfrm>
                  <a:prstGeom prst="rect">
                    <a:avLst/>
                  </a:prstGeom>
                  <a:solidFill>
                    <a:srgbClr val="6699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</p:grpSp>
            <p:sp>
              <p:nvSpPr>
                <p:cNvPr id="972" name="AutoShape 30"/>
                <p:cNvSpPr>
                  <a:spLocks noChangeArrowheads="1"/>
                </p:cNvSpPr>
                <p:nvPr/>
              </p:nvSpPr>
              <p:spPr bwMode="auto">
                <a:xfrm>
                  <a:off x="1170046" y="3417593"/>
                  <a:ext cx="134938" cy="2063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73" name="Rectangl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033" y="3490618"/>
                  <a:ext cx="82550" cy="55563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74" name="AutoShape 183"/>
                <p:cNvSpPr>
                  <a:spLocks noChangeArrowheads="1"/>
                </p:cNvSpPr>
                <p:nvPr/>
              </p:nvSpPr>
              <p:spPr bwMode="auto">
                <a:xfrm rot="10800000">
                  <a:off x="871596" y="3235031"/>
                  <a:ext cx="177800" cy="1444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80008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srgbClr val="000000"/>
                    </a:solidFill>
                    <a:ea typeface="ＭＳ Ｐゴシック" pitchFamily="112" charset="-128"/>
                  </a:endParaRPr>
                </a:p>
              </p:txBody>
            </p:sp>
            <p:sp>
              <p:nvSpPr>
                <p:cNvPr id="975" name="AutoShape 184"/>
                <p:cNvSpPr>
                  <a:spLocks noChangeArrowheads="1"/>
                </p:cNvSpPr>
                <p:nvPr/>
              </p:nvSpPr>
              <p:spPr bwMode="auto">
                <a:xfrm rot="10800000">
                  <a:off x="1158933" y="3235031"/>
                  <a:ext cx="177800" cy="1444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80008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srgbClr val="000000"/>
                    </a:solidFill>
                    <a:ea typeface="ＭＳ Ｐゴシック" pitchFamily="112" charset="-128"/>
                  </a:endParaRPr>
                </a:p>
              </p:txBody>
            </p:sp>
          </p:grpSp>
          <p:sp>
            <p:nvSpPr>
              <p:cNvPr id="685" name="Text Box 23"/>
              <p:cNvSpPr txBox="1">
                <a:spLocks noChangeArrowheads="1"/>
              </p:cNvSpPr>
              <p:nvPr/>
            </p:nvSpPr>
            <p:spPr bwMode="auto">
              <a:xfrm flipH="1">
                <a:off x="1072546" y="2469774"/>
                <a:ext cx="195134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  <a:latin typeface="Helvetica" pitchFamily="34" charset="0"/>
                    <a:sym typeface="Wingdings" pitchFamily="2" charset="2"/>
                  </a:rPr>
                  <a:t>Bunch </a:t>
                </a:r>
                <a:r>
                  <a:rPr lang="en-US" sz="1400" dirty="0" smtClean="0">
                    <a:solidFill>
                      <a:srgbClr val="000000"/>
                    </a:solidFill>
                    <a:latin typeface="Helvetica" pitchFamily="34" charset="0"/>
                    <a:sym typeface="Wingdings" pitchFamily="2" charset="2"/>
                  </a:rPr>
                  <a:t>Compressors</a:t>
                </a:r>
                <a:endParaRPr lang="en-US" sz="1400" dirty="0">
                  <a:solidFill>
                    <a:srgbClr val="000000"/>
                  </a:solidFill>
                  <a:latin typeface="Helvetica" pitchFamily="34" charset="0"/>
                  <a:sym typeface="Wingdings" pitchFamily="2" charset="2"/>
                </a:endParaRPr>
              </a:p>
            </p:txBody>
          </p:sp>
          <p:sp>
            <p:nvSpPr>
              <p:cNvPr id="686" name="Text Box 158"/>
              <p:cNvSpPr txBox="1">
                <a:spLocks noChangeArrowheads="1"/>
              </p:cNvSpPr>
              <p:nvPr/>
            </p:nvSpPr>
            <p:spPr bwMode="auto">
              <a:xfrm flipH="1">
                <a:off x="2171015" y="2935586"/>
                <a:ext cx="947738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  <a:latin typeface="Helvetica" pitchFamily="34" charset="0"/>
                    <a:sym typeface="Wingdings" pitchFamily="2" charset="2"/>
                  </a:rPr>
                  <a:t>450 MeV</a:t>
                </a:r>
              </a:p>
            </p:txBody>
          </p:sp>
          <p:sp>
            <p:nvSpPr>
              <p:cNvPr id="687" name="Text Box 160"/>
              <p:cNvSpPr txBox="1">
                <a:spLocks noChangeArrowheads="1"/>
              </p:cNvSpPr>
              <p:nvPr/>
            </p:nvSpPr>
            <p:spPr bwMode="auto">
              <a:xfrm>
                <a:off x="1619672" y="1501784"/>
                <a:ext cx="2399506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  <a:latin typeface="Helvetica" pitchFamily="34" charset="0"/>
                    <a:sym typeface="Wingdings" pitchFamily="2" charset="2"/>
                  </a:rPr>
                  <a:t>Accelerating Structures</a:t>
                </a:r>
              </a:p>
            </p:txBody>
          </p:sp>
          <p:grpSp>
            <p:nvGrpSpPr>
              <p:cNvPr id="688" name="Group 386"/>
              <p:cNvGrpSpPr/>
              <p:nvPr/>
            </p:nvGrpSpPr>
            <p:grpSpPr>
              <a:xfrm>
                <a:off x="1593165" y="1827043"/>
                <a:ext cx="2403476" cy="427037"/>
                <a:chOff x="2209858" y="3235031"/>
                <a:chExt cx="2403476" cy="427037"/>
              </a:xfrm>
            </p:grpSpPr>
            <p:grpSp>
              <p:nvGrpSpPr>
                <p:cNvPr id="950" name="Group 31"/>
                <p:cNvGrpSpPr>
                  <a:grpSpLocks/>
                </p:cNvGrpSpPr>
                <p:nvPr/>
              </p:nvGrpSpPr>
              <p:grpSpPr bwMode="auto">
                <a:xfrm flipH="1" flipV="1">
                  <a:off x="2944871" y="3379493"/>
                  <a:ext cx="379413" cy="282575"/>
                  <a:chOff x="3345" y="3309"/>
                  <a:chExt cx="270" cy="178"/>
                </a:xfrm>
              </p:grpSpPr>
              <p:sp>
                <p:nvSpPr>
                  <p:cNvPr id="964" name="Line 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20" y="3400"/>
                    <a:ext cx="75" cy="5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dirty="0">
                      <a:solidFill>
                        <a:srgbClr val="000000"/>
                      </a:solidFill>
                      <a:ea typeface="ＭＳ Ｐゴシック" pitchFamily="112" charset="-128"/>
                    </a:endParaRPr>
                  </a:p>
                </p:txBody>
              </p:sp>
              <p:sp>
                <p:nvSpPr>
                  <p:cNvPr id="965" name="Line 3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52" y="3360"/>
                    <a:ext cx="68" cy="9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dirty="0">
                      <a:solidFill>
                        <a:srgbClr val="000000"/>
                      </a:solidFill>
                      <a:ea typeface="ＭＳ Ｐゴシック" pitchFamily="112" charset="-128"/>
                    </a:endParaRPr>
                  </a:p>
                </p:txBody>
              </p:sp>
              <p:sp>
                <p:nvSpPr>
                  <p:cNvPr id="966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8" y="3346"/>
                    <a:ext cx="68" cy="6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dirty="0">
                      <a:solidFill>
                        <a:srgbClr val="000000"/>
                      </a:solidFill>
                      <a:ea typeface="ＭＳ Ｐゴシック" pitchFamily="112" charset="-128"/>
                    </a:endParaRPr>
                  </a:p>
                </p:txBody>
              </p:sp>
              <p:sp>
                <p:nvSpPr>
                  <p:cNvPr id="967" name="Rectangle 35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3580" y="3371"/>
                    <a:ext cx="35" cy="58"/>
                  </a:xfrm>
                  <a:prstGeom prst="rect">
                    <a:avLst/>
                  </a:prstGeom>
                  <a:solidFill>
                    <a:srgbClr val="333399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968" name="Rectangle 36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3502" y="3429"/>
                    <a:ext cx="35" cy="58"/>
                  </a:xfrm>
                  <a:prstGeom prst="rect">
                    <a:avLst/>
                  </a:prstGeom>
                  <a:solidFill>
                    <a:srgbClr val="333399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969" name="Rectangle 37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3420" y="3309"/>
                    <a:ext cx="35" cy="58"/>
                  </a:xfrm>
                  <a:prstGeom prst="rect">
                    <a:avLst/>
                  </a:prstGeom>
                  <a:solidFill>
                    <a:srgbClr val="333399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970" name="Rectangle 38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3345" y="3371"/>
                    <a:ext cx="35" cy="58"/>
                  </a:xfrm>
                  <a:prstGeom prst="rect">
                    <a:avLst/>
                  </a:prstGeom>
                  <a:solidFill>
                    <a:srgbClr val="333399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</p:grpSp>
            <p:grpSp>
              <p:nvGrpSpPr>
                <p:cNvPr id="951" name="Group 70"/>
                <p:cNvGrpSpPr>
                  <a:grpSpLocks/>
                </p:cNvGrpSpPr>
                <p:nvPr/>
              </p:nvGrpSpPr>
              <p:grpSpPr bwMode="auto">
                <a:xfrm>
                  <a:off x="2209858" y="3404893"/>
                  <a:ext cx="660400" cy="230188"/>
                  <a:chOff x="1656" y="2172"/>
                  <a:chExt cx="639" cy="169"/>
                </a:xfrm>
              </p:grpSpPr>
              <p:sp>
                <p:nvSpPr>
                  <p:cNvPr id="961" name="AutoShape 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6" y="2172"/>
                    <a:ext cx="639" cy="1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00"/>
                  </a:solidFill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962" name="Rectangle 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08" y="2226"/>
                    <a:ext cx="258" cy="55"/>
                  </a:xfrm>
                  <a:prstGeom prst="rect">
                    <a:avLst/>
                  </a:prstGeom>
                  <a:solidFill>
                    <a:srgbClr val="6699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963" name="Rectangle 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86" y="2226"/>
                    <a:ext cx="258" cy="55"/>
                  </a:xfrm>
                  <a:prstGeom prst="rect">
                    <a:avLst/>
                  </a:prstGeom>
                  <a:solidFill>
                    <a:srgbClr val="6699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</p:grpSp>
            <p:grpSp>
              <p:nvGrpSpPr>
                <p:cNvPr id="952" name="Group 240"/>
                <p:cNvGrpSpPr/>
                <p:nvPr/>
              </p:nvGrpSpPr>
              <p:grpSpPr>
                <a:xfrm>
                  <a:off x="3383021" y="3404893"/>
                  <a:ext cx="1230313" cy="230188"/>
                  <a:chOff x="3436243" y="3225800"/>
                  <a:chExt cx="1230313" cy="230188"/>
                </a:xfrm>
              </p:grpSpPr>
              <p:sp>
                <p:nvSpPr>
                  <p:cNvPr id="956" name="AutoShape 1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36243" y="3225800"/>
                    <a:ext cx="1230313" cy="23018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00"/>
                  </a:solidFill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957" name="Rectangle 1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87043" y="3302000"/>
                    <a:ext cx="266700" cy="76200"/>
                  </a:xfrm>
                  <a:prstGeom prst="rect">
                    <a:avLst/>
                  </a:prstGeom>
                  <a:solidFill>
                    <a:srgbClr val="6699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958" name="Rectangle 1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3851" y="3302000"/>
                    <a:ext cx="266700" cy="76200"/>
                  </a:xfrm>
                  <a:prstGeom prst="rect">
                    <a:avLst/>
                  </a:prstGeom>
                  <a:solidFill>
                    <a:srgbClr val="6699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959" name="Rectangle 1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60659" y="3302000"/>
                    <a:ext cx="265113" cy="76200"/>
                  </a:xfrm>
                  <a:prstGeom prst="rect">
                    <a:avLst/>
                  </a:prstGeom>
                  <a:solidFill>
                    <a:srgbClr val="6699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960" name="Rectangle 1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45881" y="3302000"/>
                    <a:ext cx="265113" cy="76200"/>
                  </a:xfrm>
                  <a:prstGeom prst="rect">
                    <a:avLst/>
                  </a:prstGeom>
                  <a:solidFill>
                    <a:srgbClr val="6699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</p:grpSp>
            <p:sp>
              <p:nvSpPr>
                <p:cNvPr id="953" name="AutoShape 185"/>
                <p:cNvSpPr>
                  <a:spLocks noChangeArrowheads="1"/>
                </p:cNvSpPr>
                <p:nvPr/>
              </p:nvSpPr>
              <p:spPr bwMode="auto">
                <a:xfrm rot="10800000">
                  <a:off x="2455921" y="3235031"/>
                  <a:ext cx="177800" cy="1444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80008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srgbClr val="000000"/>
                    </a:solidFill>
                    <a:ea typeface="ＭＳ Ｐゴシック" pitchFamily="112" charset="-128"/>
                  </a:endParaRPr>
                </a:p>
              </p:txBody>
            </p:sp>
            <p:sp>
              <p:nvSpPr>
                <p:cNvPr id="954" name="AutoShape 186"/>
                <p:cNvSpPr>
                  <a:spLocks noChangeArrowheads="1"/>
                </p:cNvSpPr>
                <p:nvPr/>
              </p:nvSpPr>
              <p:spPr bwMode="auto">
                <a:xfrm rot="10800000">
                  <a:off x="3608446" y="3235031"/>
                  <a:ext cx="177800" cy="1444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80008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srgbClr val="000000"/>
                    </a:solidFill>
                    <a:ea typeface="ＭＳ Ｐゴシック" pitchFamily="112" charset="-128"/>
                  </a:endParaRPr>
                </a:p>
              </p:txBody>
            </p:sp>
            <p:sp>
              <p:nvSpPr>
                <p:cNvPr id="955" name="AutoShape 187"/>
                <p:cNvSpPr>
                  <a:spLocks noChangeArrowheads="1"/>
                </p:cNvSpPr>
                <p:nvPr/>
              </p:nvSpPr>
              <p:spPr bwMode="auto">
                <a:xfrm rot="10800000">
                  <a:off x="4183121" y="3235031"/>
                  <a:ext cx="177800" cy="1444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80008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srgbClr val="000000"/>
                    </a:solidFill>
                    <a:ea typeface="ＭＳ Ｐゴシック" pitchFamily="112" charset="-128"/>
                  </a:endParaRPr>
                </a:p>
              </p:txBody>
            </p:sp>
          </p:grpSp>
          <p:sp>
            <p:nvSpPr>
              <p:cNvPr id="689" name="Text Box 164"/>
              <p:cNvSpPr txBox="1">
                <a:spLocks noChangeArrowheads="1"/>
              </p:cNvSpPr>
              <p:nvPr/>
            </p:nvSpPr>
            <p:spPr bwMode="auto">
              <a:xfrm>
                <a:off x="108852" y="1501784"/>
                <a:ext cx="130253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400" dirty="0" smtClean="0">
                    <a:solidFill>
                      <a:srgbClr val="000000"/>
                    </a:solidFill>
                    <a:latin typeface="Helvetica" pitchFamily="34" charset="0"/>
                    <a:sym typeface="Wingdings" pitchFamily="2" charset="2"/>
                  </a:rPr>
                  <a:t>RF Stations</a:t>
                </a:r>
                <a:endParaRPr lang="en-US" sz="1400" dirty="0">
                  <a:solidFill>
                    <a:srgbClr val="000000"/>
                  </a:solidFill>
                  <a:latin typeface="Helvetica" pitchFamily="34" charset="0"/>
                  <a:sym typeface="Wingdings" pitchFamily="2" charset="2"/>
                </a:endParaRPr>
              </a:p>
            </p:txBody>
          </p:sp>
          <p:sp>
            <p:nvSpPr>
              <p:cNvPr id="690" name="Text Box 78"/>
              <p:cNvSpPr txBox="1">
                <a:spLocks noChangeArrowheads="1"/>
              </p:cNvSpPr>
              <p:nvPr/>
            </p:nvSpPr>
            <p:spPr bwMode="auto">
              <a:xfrm flipH="1">
                <a:off x="176380" y="2637800"/>
                <a:ext cx="809625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400" dirty="0" smtClean="0">
                    <a:solidFill>
                      <a:srgbClr val="000000"/>
                    </a:solidFill>
                    <a:latin typeface="Helvetica" pitchFamily="34" charset="0"/>
                    <a:sym typeface="Wingdings" pitchFamily="2" charset="2"/>
                  </a:rPr>
                  <a:t>Lasers</a:t>
                </a:r>
                <a:endParaRPr lang="en-US" sz="1400" dirty="0">
                  <a:solidFill>
                    <a:srgbClr val="000000"/>
                  </a:solidFill>
                  <a:latin typeface="Helvetica" pitchFamily="34" charset="0"/>
                  <a:sym typeface="Wingdings" pitchFamily="2" charset="2"/>
                </a:endParaRPr>
              </a:p>
            </p:txBody>
          </p:sp>
          <p:sp>
            <p:nvSpPr>
              <p:cNvPr id="691" name="Line 24"/>
              <p:cNvSpPr>
                <a:spLocks noChangeShapeType="1"/>
              </p:cNvSpPr>
              <p:nvPr/>
            </p:nvSpPr>
            <p:spPr bwMode="auto">
              <a:xfrm>
                <a:off x="350733" y="2228800"/>
                <a:ext cx="0" cy="16397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692" name="Text Box 164"/>
              <p:cNvSpPr txBox="1">
                <a:spLocks noChangeArrowheads="1"/>
              </p:cNvSpPr>
              <p:nvPr/>
            </p:nvSpPr>
            <p:spPr bwMode="auto">
              <a:xfrm>
                <a:off x="130342" y="2423132"/>
                <a:ext cx="9017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  <a:latin typeface="Helvetica" pitchFamily="34" charset="0"/>
                    <a:sym typeface="Wingdings" pitchFamily="2" charset="2"/>
                  </a:rPr>
                  <a:t>RF </a:t>
                </a:r>
                <a:r>
                  <a:rPr lang="en-US" sz="1400" dirty="0" smtClean="0">
                    <a:solidFill>
                      <a:srgbClr val="000000"/>
                    </a:solidFill>
                    <a:latin typeface="Helvetica" pitchFamily="34" charset="0"/>
                    <a:sym typeface="Wingdings" pitchFamily="2" charset="2"/>
                  </a:rPr>
                  <a:t>Gun</a:t>
                </a:r>
                <a:endParaRPr lang="en-US" sz="1400" dirty="0">
                  <a:solidFill>
                    <a:srgbClr val="000000"/>
                  </a:solidFill>
                  <a:latin typeface="Helvetica" pitchFamily="34" charset="0"/>
                  <a:sym typeface="Wingdings" pitchFamily="2" charset="2"/>
                </a:endParaRPr>
              </a:p>
            </p:txBody>
          </p:sp>
          <p:sp>
            <p:nvSpPr>
              <p:cNvPr id="693" name="Text Box 26"/>
              <p:cNvSpPr txBox="1">
                <a:spLocks noChangeArrowheads="1"/>
              </p:cNvSpPr>
              <p:nvPr/>
            </p:nvSpPr>
            <p:spPr bwMode="auto">
              <a:xfrm flipH="1">
                <a:off x="5345367" y="1412776"/>
                <a:ext cx="165735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400" dirty="0" smtClean="0">
                    <a:solidFill>
                      <a:srgbClr val="000000"/>
                    </a:solidFill>
                    <a:latin typeface="Helvetica" pitchFamily="34" charset="0"/>
                    <a:sym typeface="Wingdings" pitchFamily="2" charset="2"/>
                  </a:rPr>
                  <a:t>Fixed Gap Undulators</a:t>
                </a:r>
                <a:endParaRPr lang="en-US" sz="1400" dirty="0">
                  <a:solidFill>
                    <a:srgbClr val="000000"/>
                  </a:solidFill>
                  <a:latin typeface="Helvetica" pitchFamily="34" charset="0"/>
                  <a:sym typeface="Wingdings" pitchFamily="2" charset="2"/>
                </a:endParaRPr>
              </a:p>
            </p:txBody>
          </p:sp>
          <p:sp>
            <p:nvSpPr>
              <p:cNvPr id="694" name="Text Box 27"/>
              <p:cNvSpPr txBox="1">
                <a:spLocks noChangeArrowheads="1"/>
              </p:cNvSpPr>
              <p:nvPr/>
            </p:nvSpPr>
            <p:spPr bwMode="auto">
              <a:xfrm flipH="1">
                <a:off x="4407371" y="1611143"/>
                <a:ext cx="107315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  <a:latin typeface="Helvetica" pitchFamily="34" charset="0"/>
                    <a:sym typeface="Wingdings" pitchFamily="2" charset="2"/>
                  </a:rPr>
                  <a:t>sFLASH</a:t>
                </a:r>
              </a:p>
            </p:txBody>
          </p:sp>
          <p:sp>
            <p:nvSpPr>
              <p:cNvPr id="695" name="Line 55"/>
              <p:cNvSpPr>
                <a:spLocks noChangeShapeType="1"/>
              </p:cNvSpPr>
              <p:nvPr/>
            </p:nvSpPr>
            <p:spPr bwMode="auto">
              <a:xfrm>
                <a:off x="4411000" y="2111205"/>
                <a:ext cx="149522" cy="1343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696" name="Freeform 57"/>
              <p:cNvSpPr>
                <a:spLocks/>
              </p:cNvSpPr>
              <p:nvPr/>
            </p:nvSpPr>
            <p:spPr bwMode="auto">
              <a:xfrm>
                <a:off x="4361064" y="2053264"/>
                <a:ext cx="93663" cy="117470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06375 h 130"/>
                  <a:gd name="T4" fmla="*/ 3 w 143"/>
                  <a:gd name="T5" fmla="*/ 206375 h 130"/>
                  <a:gd name="T6" fmla="*/ 5 w 143"/>
                  <a:gd name="T7" fmla="*/ 114300 h 130"/>
                  <a:gd name="T8" fmla="*/ 6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99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grpSp>
            <p:nvGrpSpPr>
              <p:cNvPr id="697" name="Group 64"/>
              <p:cNvGrpSpPr>
                <a:grpSpLocks noChangeAspect="1"/>
              </p:cNvGrpSpPr>
              <p:nvPr/>
            </p:nvGrpSpPr>
            <p:grpSpPr bwMode="auto">
              <a:xfrm rot="1435350" flipH="1" flipV="1">
                <a:off x="4452527" y="2042507"/>
                <a:ext cx="73025" cy="280924"/>
                <a:chOff x="2790" y="3240"/>
                <a:chExt cx="56" cy="332"/>
              </a:xfrm>
            </p:grpSpPr>
            <p:sp>
              <p:nvSpPr>
                <p:cNvPr id="948" name="AutoShap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2790" y="3240"/>
                  <a:ext cx="56" cy="1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582 h 21600"/>
                    <a:gd name="T14" fmla="*/ 16971 w 21600"/>
                    <a:gd name="T15" fmla="*/ 171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49" name="AutoShape 66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790" y="3440"/>
                  <a:ext cx="56" cy="1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582 h 21600"/>
                    <a:gd name="T14" fmla="*/ 16971 w 21600"/>
                    <a:gd name="T15" fmla="*/ 171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</p:grpSp>
          <p:sp>
            <p:nvSpPr>
              <p:cNvPr id="698" name="Line 67"/>
              <p:cNvSpPr>
                <a:spLocks noChangeShapeType="1"/>
              </p:cNvSpPr>
              <p:nvPr/>
            </p:nvSpPr>
            <p:spPr bwMode="auto">
              <a:xfrm>
                <a:off x="4563304" y="2241381"/>
                <a:ext cx="37421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grpSp>
            <p:nvGrpSpPr>
              <p:cNvPr id="699" name="Group 657"/>
              <p:cNvGrpSpPr/>
              <p:nvPr/>
            </p:nvGrpSpPr>
            <p:grpSpPr>
              <a:xfrm>
                <a:off x="7442916" y="2177754"/>
                <a:ext cx="377618" cy="386303"/>
                <a:chOff x="7513576" y="2205584"/>
                <a:chExt cx="377618" cy="386303"/>
              </a:xfrm>
            </p:grpSpPr>
            <p:sp>
              <p:nvSpPr>
                <p:cNvPr id="945" name="Line 52"/>
                <p:cNvSpPr>
                  <a:spLocks noChangeShapeType="1"/>
                </p:cNvSpPr>
                <p:nvPr/>
              </p:nvSpPr>
              <p:spPr bwMode="auto">
                <a:xfrm>
                  <a:off x="7544517" y="2270004"/>
                  <a:ext cx="301514" cy="27440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srgbClr val="000000"/>
                    </a:solidFill>
                    <a:ea typeface="ＭＳ Ｐゴシック" pitchFamily="112" charset="-128"/>
                  </a:endParaRPr>
                </a:p>
              </p:txBody>
            </p:sp>
            <p:sp>
              <p:nvSpPr>
                <p:cNvPr id="946" name="Rectangle 53"/>
                <p:cNvSpPr>
                  <a:spLocks noChangeAspect="1" noChangeArrowheads="1"/>
                </p:cNvSpPr>
                <p:nvPr/>
              </p:nvSpPr>
              <p:spPr bwMode="auto">
                <a:xfrm rot="2617159" flipH="1" flipV="1">
                  <a:off x="7759741" y="2469649"/>
                  <a:ext cx="131453" cy="12223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47" name="Freeform 68"/>
                <p:cNvSpPr>
                  <a:spLocks/>
                </p:cNvSpPr>
                <p:nvPr/>
              </p:nvSpPr>
              <p:spPr bwMode="auto">
                <a:xfrm>
                  <a:off x="7513576" y="2205584"/>
                  <a:ext cx="115970" cy="159787"/>
                </a:xfrm>
                <a:custGeom>
                  <a:avLst/>
                  <a:gdLst>
                    <a:gd name="T0" fmla="*/ 0 w 143"/>
                    <a:gd name="T1" fmla="*/ 0 h 130"/>
                    <a:gd name="T2" fmla="*/ 0 w 143"/>
                    <a:gd name="T3" fmla="*/ 206375 h 130"/>
                    <a:gd name="T4" fmla="*/ 29815 w 143"/>
                    <a:gd name="T5" fmla="*/ 206375 h 130"/>
                    <a:gd name="T6" fmla="*/ 54277 w 143"/>
                    <a:gd name="T7" fmla="*/ 114300 h 130"/>
                    <a:gd name="T8" fmla="*/ 54659 w 143"/>
                    <a:gd name="T9" fmla="*/ 0 h 130"/>
                    <a:gd name="T10" fmla="*/ 0 w 143"/>
                    <a:gd name="T11" fmla="*/ 0 h 1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3"/>
                    <a:gd name="T19" fmla="*/ 0 h 130"/>
                    <a:gd name="T20" fmla="*/ 143 w 143"/>
                    <a:gd name="T21" fmla="*/ 130 h 1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3" h="130">
                      <a:moveTo>
                        <a:pt x="0" y="0"/>
                      </a:moveTo>
                      <a:lnTo>
                        <a:pt x="0" y="130"/>
                      </a:lnTo>
                      <a:lnTo>
                        <a:pt x="78" y="130"/>
                      </a:lnTo>
                      <a:lnTo>
                        <a:pt x="142" y="72"/>
                      </a:lnTo>
                      <a:lnTo>
                        <a:pt x="1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rot="10800000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</p:grpSp>
          <p:grpSp>
            <p:nvGrpSpPr>
              <p:cNvPr id="700" name="Group 80"/>
              <p:cNvGrpSpPr>
                <a:grpSpLocks/>
              </p:cNvGrpSpPr>
              <p:nvPr/>
            </p:nvGrpSpPr>
            <p:grpSpPr bwMode="auto">
              <a:xfrm>
                <a:off x="5839780" y="2141368"/>
                <a:ext cx="1100107" cy="200025"/>
                <a:chOff x="4009" y="2043"/>
                <a:chExt cx="724" cy="126"/>
              </a:xfrm>
            </p:grpSpPr>
            <p:sp>
              <p:nvSpPr>
                <p:cNvPr id="895" name="Rectangle 81"/>
                <p:cNvSpPr>
                  <a:spLocks noChangeAspect="1" noChangeArrowheads="1"/>
                </p:cNvSpPr>
                <p:nvPr/>
              </p:nvSpPr>
              <p:spPr bwMode="auto">
                <a:xfrm>
                  <a:off x="4413" y="2043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96" name="Rectangle 82"/>
                <p:cNvSpPr>
                  <a:spLocks noChangeAspect="1" noChangeArrowheads="1"/>
                </p:cNvSpPr>
                <p:nvPr/>
              </p:nvSpPr>
              <p:spPr bwMode="auto">
                <a:xfrm>
                  <a:off x="4442" y="2043"/>
                  <a:ext cx="29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97" name="Rectangle 83"/>
                <p:cNvSpPr>
                  <a:spLocks noChangeAspect="1" noChangeArrowheads="1"/>
                </p:cNvSpPr>
                <p:nvPr/>
              </p:nvSpPr>
              <p:spPr bwMode="auto">
                <a:xfrm>
                  <a:off x="4471" y="2043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98" name="Rectangle 84"/>
                <p:cNvSpPr>
                  <a:spLocks noChangeAspect="1" noChangeArrowheads="1"/>
                </p:cNvSpPr>
                <p:nvPr/>
              </p:nvSpPr>
              <p:spPr bwMode="auto">
                <a:xfrm>
                  <a:off x="4500" y="2043"/>
                  <a:ext cx="29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99" name="Rectangle 85"/>
                <p:cNvSpPr>
                  <a:spLocks noChangeAspect="1" noChangeArrowheads="1"/>
                </p:cNvSpPr>
                <p:nvPr/>
              </p:nvSpPr>
              <p:spPr bwMode="auto">
                <a:xfrm>
                  <a:off x="4558" y="2043"/>
                  <a:ext cx="29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00" name="Rectangle 86"/>
                <p:cNvSpPr>
                  <a:spLocks noChangeAspect="1" noChangeArrowheads="1"/>
                </p:cNvSpPr>
                <p:nvPr/>
              </p:nvSpPr>
              <p:spPr bwMode="auto">
                <a:xfrm>
                  <a:off x="4529" y="2043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01" name="Rectangle 87"/>
                <p:cNvSpPr>
                  <a:spLocks noChangeAspect="1" noChangeArrowheads="1"/>
                </p:cNvSpPr>
                <p:nvPr/>
              </p:nvSpPr>
              <p:spPr bwMode="auto">
                <a:xfrm>
                  <a:off x="4587" y="2043"/>
                  <a:ext cx="30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02" name="Rectangle 88"/>
                <p:cNvSpPr>
                  <a:spLocks noChangeAspect="1" noChangeArrowheads="1"/>
                </p:cNvSpPr>
                <p:nvPr/>
              </p:nvSpPr>
              <p:spPr bwMode="auto">
                <a:xfrm>
                  <a:off x="4617" y="2043"/>
                  <a:ext cx="28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03" name="Rectangle 89"/>
                <p:cNvSpPr>
                  <a:spLocks noChangeAspect="1" noChangeArrowheads="1"/>
                </p:cNvSpPr>
                <p:nvPr/>
              </p:nvSpPr>
              <p:spPr bwMode="auto">
                <a:xfrm>
                  <a:off x="4645" y="2043"/>
                  <a:ext cx="30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04" name="Rectangle 90"/>
                <p:cNvSpPr>
                  <a:spLocks noChangeAspect="1" noChangeArrowheads="1"/>
                </p:cNvSpPr>
                <p:nvPr/>
              </p:nvSpPr>
              <p:spPr bwMode="auto">
                <a:xfrm>
                  <a:off x="4675" y="2043"/>
                  <a:ext cx="28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05" name="Rectangle 91"/>
                <p:cNvSpPr>
                  <a:spLocks noChangeAspect="1" noChangeArrowheads="1"/>
                </p:cNvSpPr>
                <p:nvPr/>
              </p:nvSpPr>
              <p:spPr bwMode="auto">
                <a:xfrm>
                  <a:off x="4413" y="2122"/>
                  <a:ext cx="29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06" name="Rectangle 92"/>
                <p:cNvSpPr>
                  <a:spLocks noChangeAspect="1" noChangeArrowheads="1"/>
                </p:cNvSpPr>
                <p:nvPr/>
              </p:nvSpPr>
              <p:spPr bwMode="auto">
                <a:xfrm>
                  <a:off x="4442" y="2122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07" name="Rectangle 93"/>
                <p:cNvSpPr>
                  <a:spLocks noChangeAspect="1" noChangeArrowheads="1"/>
                </p:cNvSpPr>
                <p:nvPr/>
              </p:nvSpPr>
              <p:spPr bwMode="auto">
                <a:xfrm>
                  <a:off x="4471" y="2122"/>
                  <a:ext cx="29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08" name="Rectangle 94"/>
                <p:cNvSpPr>
                  <a:spLocks noChangeAspect="1" noChangeArrowheads="1"/>
                </p:cNvSpPr>
                <p:nvPr/>
              </p:nvSpPr>
              <p:spPr bwMode="auto">
                <a:xfrm>
                  <a:off x="4500" y="2122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09" name="Rectangle 95"/>
                <p:cNvSpPr>
                  <a:spLocks noChangeAspect="1" noChangeArrowheads="1"/>
                </p:cNvSpPr>
                <p:nvPr/>
              </p:nvSpPr>
              <p:spPr bwMode="auto">
                <a:xfrm>
                  <a:off x="4558" y="2122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10" name="Rectangle 96"/>
                <p:cNvSpPr>
                  <a:spLocks noChangeAspect="1" noChangeArrowheads="1"/>
                </p:cNvSpPr>
                <p:nvPr/>
              </p:nvSpPr>
              <p:spPr bwMode="auto">
                <a:xfrm>
                  <a:off x="4529" y="2122"/>
                  <a:ext cx="29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11" name="Rectangle 97"/>
                <p:cNvSpPr>
                  <a:spLocks noChangeAspect="1" noChangeArrowheads="1"/>
                </p:cNvSpPr>
                <p:nvPr/>
              </p:nvSpPr>
              <p:spPr bwMode="auto">
                <a:xfrm>
                  <a:off x="4587" y="2122"/>
                  <a:ext cx="30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12" name="Rectangle 98"/>
                <p:cNvSpPr>
                  <a:spLocks noChangeAspect="1" noChangeArrowheads="1"/>
                </p:cNvSpPr>
                <p:nvPr/>
              </p:nvSpPr>
              <p:spPr bwMode="auto">
                <a:xfrm>
                  <a:off x="4617" y="2122"/>
                  <a:ext cx="28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13" name="Rectangle 99"/>
                <p:cNvSpPr>
                  <a:spLocks noChangeAspect="1" noChangeArrowheads="1"/>
                </p:cNvSpPr>
                <p:nvPr/>
              </p:nvSpPr>
              <p:spPr bwMode="auto">
                <a:xfrm>
                  <a:off x="4645" y="2122"/>
                  <a:ext cx="30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14" name="Rectangle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4675" y="2122"/>
                  <a:ext cx="28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15" name="Rectangle 101"/>
                <p:cNvSpPr>
                  <a:spLocks noChangeAspect="1" noChangeArrowheads="1"/>
                </p:cNvSpPr>
                <p:nvPr/>
              </p:nvSpPr>
              <p:spPr bwMode="auto">
                <a:xfrm>
                  <a:off x="4703" y="2122"/>
                  <a:ext cx="30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16" name="Rectangle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4703" y="2043"/>
                  <a:ext cx="30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grpSp>
              <p:nvGrpSpPr>
                <p:cNvPr id="917" name="Group 103"/>
                <p:cNvGrpSpPr>
                  <a:grpSpLocks/>
                </p:cNvGrpSpPr>
                <p:nvPr/>
              </p:nvGrpSpPr>
              <p:grpSpPr bwMode="auto">
                <a:xfrm flipH="1" flipV="1">
                  <a:off x="4382" y="2043"/>
                  <a:ext cx="29" cy="126"/>
                  <a:chOff x="1359" y="3335"/>
                  <a:chExt cx="31" cy="126"/>
                </a:xfrm>
              </p:grpSpPr>
              <p:sp>
                <p:nvSpPr>
                  <p:cNvPr id="943" name="Rectangle 104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1359" y="3414"/>
                    <a:ext cx="31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944" name="Rectangle 105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1359" y="3335"/>
                    <a:ext cx="31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</p:grpSp>
            <p:sp>
              <p:nvSpPr>
                <p:cNvPr id="918" name="Rectangle 106"/>
                <p:cNvSpPr>
                  <a:spLocks noChangeAspect="1" noChangeArrowheads="1"/>
                </p:cNvSpPr>
                <p:nvPr/>
              </p:nvSpPr>
              <p:spPr bwMode="auto">
                <a:xfrm>
                  <a:off x="4040" y="2043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19" name="Rectangle 107"/>
                <p:cNvSpPr>
                  <a:spLocks noChangeAspect="1" noChangeArrowheads="1"/>
                </p:cNvSpPr>
                <p:nvPr/>
              </p:nvSpPr>
              <p:spPr bwMode="auto">
                <a:xfrm>
                  <a:off x="4069" y="2043"/>
                  <a:ext cx="29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20" name="Rectangle 108"/>
                <p:cNvSpPr>
                  <a:spLocks noChangeAspect="1" noChangeArrowheads="1"/>
                </p:cNvSpPr>
                <p:nvPr/>
              </p:nvSpPr>
              <p:spPr bwMode="auto">
                <a:xfrm>
                  <a:off x="4098" y="2043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21" name="Rectangle 109"/>
                <p:cNvSpPr>
                  <a:spLocks noChangeAspect="1" noChangeArrowheads="1"/>
                </p:cNvSpPr>
                <p:nvPr/>
              </p:nvSpPr>
              <p:spPr bwMode="auto">
                <a:xfrm>
                  <a:off x="4127" y="2043"/>
                  <a:ext cx="29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22" name="Rectangle 110"/>
                <p:cNvSpPr>
                  <a:spLocks noChangeAspect="1" noChangeArrowheads="1"/>
                </p:cNvSpPr>
                <p:nvPr/>
              </p:nvSpPr>
              <p:spPr bwMode="auto">
                <a:xfrm>
                  <a:off x="4185" y="2043"/>
                  <a:ext cx="29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23" name="Rectangle 111"/>
                <p:cNvSpPr>
                  <a:spLocks noChangeAspect="1" noChangeArrowheads="1"/>
                </p:cNvSpPr>
                <p:nvPr/>
              </p:nvSpPr>
              <p:spPr bwMode="auto">
                <a:xfrm>
                  <a:off x="4156" y="2043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24" name="Rectangle 112"/>
                <p:cNvSpPr>
                  <a:spLocks noChangeAspect="1" noChangeArrowheads="1"/>
                </p:cNvSpPr>
                <p:nvPr/>
              </p:nvSpPr>
              <p:spPr bwMode="auto">
                <a:xfrm>
                  <a:off x="4214" y="2043"/>
                  <a:ext cx="30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25" name="Rectangle 113"/>
                <p:cNvSpPr>
                  <a:spLocks noChangeAspect="1" noChangeArrowheads="1"/>
                </p:cNvSpPr>
                <p:nvPr/>
              </p:nvSpPr>
              <p:spPr bwMode="auto">
                <a:xfrm>
                  <a:off x="4244" y="2043"/>
                  <a:ext cx="28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26" name="Rectangle 114"/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2043"/>
                  <a:ext cx="30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27" name="Rectangle 115"/>
                <p:cNvSpPr>
                  <a:spLocks noChangeAspect="1" noChangeArrowheads="1"/>
                </p:cNvSpPr>
                <p:nvPr/>
              </p:nvSpPr>
              <p:spPr bwMode="auto">
                <a:xfrm>
                  <a:off x="4302" y="2043"/>
                  <a:ext cx="28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28" name="Rectangle 116"/>
                <p:cNvSpPr>
                  <a:spLocks noChangeAspect="1" noChangeArrowheads="1"/>
                </p:cNvSpPr>
                <p:nvPr/>
              </p:nvSpPr>
              <p:spPr bwMode="auto">
                <a:xfrm>
                  <a:off x="4040" y="2122"/>
                  <a:ext cx="29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29" name="Rectangle 117"/>
                <p:cNvSpPr>
                  <a:spLocks noChangeAspect="1" noChangeArrowheads="1"/>
                </p:cNvSpPr>
                <p:nvPr/>
              </p:nvSpPr>
              <p:spPr bwMode="auto">
                <a:xfrm>
                  <a:off x="4069" y="2122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30" name="Rectangle 118"/>
                <p:cNvSpPr>
                  <a:spLocks noChangeAspect="1" noChangeArrowheads="1"/>
                </p:cNvSpPr>
                <p:nvPr/>
              </p:nvSpPr>
              <p:spPr bwMode="auto">
                <a:xfrm>
                  <a:off x="4098" y="2122"/>
                  <a:ext cx="29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31" name="Rectangle 119"/>
                <p:cNvSpPr>
                  <a:spLocks noChangeAspect="1" noChangeArrowheads="1"/>
                </p:cNvSpPr>
                <p:nvPr/>
              </p:nvSpPr>
              <p:spPr bwMode="auto">
                <a:xfrm>
                  <a:off x="4127" y="2122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32" name="Rectangle 120"/>
                <p:cNvSpPr>
                  <a:spLocks noChangeAspect="1" noChangeArrowheads="1"/>
                </p:cNvSpPr>
                <p:nvPr/>
              </p:nvSpPr>
              <p:spPr bwMode="auto">
                <a:xfrm>
                  <a:off x="4185" y="2122"/>
                  <a:ext cx="29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33" name="Rectangle 121"/>
                <p:cNvSpPr>
                  <a:spLocks noChangeAspect="1" noChangeArrowheads="1"/>
                </p:cNvSpPr>
                <p:nvPr/>
              </p:nvSpPr>
              <p:spPr bwMode="auto">
                <a:xfrm>
                  <a:off x="4156" y="2122"/>
                  <a:ext cx="29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34" name="Rectangle 122"/>
                <p:cNvSpPr>
                  <a:spLocks noChangeAspect="1" noChangeArrowheads="1"/>
                </p:cNvSpPr>
                <p:nvPr/>
              </p:nvSpPr>
              <p:spPr bwMode="auto">
                <a:xfrm>
                  <a:off x="4214" y="2122"/>
                  <a:ext cx="30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35" name="Rectangle 123"/>
                <p:cNvSpPr>
                  <a:spLocks noChangeAspect="1" noChangeArrowheads="1"/>
                </p:cNvSpPr>
                <p:nvPr/>
              </p:nvSpPr>
              <p:spPr bwMode="auto">
                <a:xfrm>
                  <a:off x="4244" y="2122"/>
                  <a:ext cx="28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36" name="Rectangle 124"/>
                <p:cNvSpPr>
                  <a:spLocks noChangeAspect="1" noChangeArrowheads="1"/>
                </p:cNvSpPr>
                <p:nvPr/>
              </p:nvSpPr>
              <p:spPr bwMode="auto">
                <a:xfrm>
                  <a:off x="4272" y="2122"/>
                  <a:ext cx="30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37" name="Rectangle 125"/>
                <p:cNvSpPr>
                  <a:spLocks noChangeAspect="1" noChangeArrowheads="1"/>
                </p:cNvSpPr>
                <p:nvPr/>
              </p:nvSpPr>
              <p:spPr bwMode="auto">
                <a:xfrm>
                  <a:off x="4302" y="2122"/>
                  <a:ext cx="28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38" name="Rectangle 126"/>
                <p:cNvSpPr>
                  <a:spLocks noChangeAspect="1" noChangeArrowheads="1"/>
                </p:cNvSpPr>
                <p:nvPr/>
              </p:nvSpPr>
              <p:spPr bwMode="auto">
                <a:xfrm>
                  <a:off x="4330" y="2122"/>
                  <a:ext cx="30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39" name="Rectangle 127"/>
                <p:cNvSpPr>
                  <a:spLocks noChangeAspect="1" noChangeArrowheads="1"/>
                </p:cNvSpPr>
                <p:nvPr/>
              </p:nvSpPr>
              <p:spPr bwMode="auto">
                <a:xfrm>
                  <a:off x="4330" y="2043"/>
                  <a:ext cx="30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grpSp>
              <p:nvGrpSpPr>
                <p:cNvPr id="940" name="Group 128"/>
                <p:cNvGrpSpPr>
                  <a:grpSpLocks/>
                </p:cNvGrpSpPr>
                <p:nvPr/>
              </p:nvGrpSpPr>
              <p:grpSpPr bwMode="auto">
                <a:xfrm flipH="1" flipV="1">
                  <a:off x="4009" y="2043"/>
                  <a:ext cx="29" cy="126"/>
                  <a:chOff x="1359" y="3335"/>
                  <a:chExt cx="31" cy="126"/>
                </a:xfrm>
              </p:grpSpPr>
              <p:sp>
                <p:nvSpPr>
                  <p:cNvPr id="941" name="Rectangle 129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1359" y="3414"/>
                    <a:ext cx="31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942" name="Rectangle 130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1359" y="3335"/>
                    <a:ext cx="31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</p:grpSp>
          </p:grpSp>
          <p:grpSp>
            <p:nvGrpSpPr>
              <p:cNvPr id="701" name="Group 131"/>
              <p:cNvGrpSpPr>
                <a:grpSpLocks/>
              </p:cNvGrpSpPr>
              <p:nvPr/>
            </p:nvGrpSpPr>
            <p:grpSpPr bwMode="auto">
              <a:xfrm>
                <a:off x="5273012" y="2141368"/>
                <a:ext cx="531820" cy="200025"/>
                <a:chOff x="3636" y="2043"/>
                <a:chExt cx="350" cy="126"/>
              </a:xfrm>
            </p:grpSpPr>
            <p:sp>
              <p:nvSpPr>
                <p:cNvPr id="871" name="Rectangle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3666" y="2043"/>
                  <a:ext cx="30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72" name="Rectangl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3696" y="2043"/>
                  <a:ext cx="28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73" name="Rectangl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3724" y="2043"/>
                  <a:ext cx="30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74" name="Rectangle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3754" y="2043"/>
                  <a:ext cx="28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75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3812" y="2043"/>
                  <a:ext cx="28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76" name="Rectangle 137"/>
                <p:cNvSpPr>
                  <a:spLocks noChangeAspect="1" noChangeArrowheads="1"/>
                </p:cNvSpPr>
                <p:nvPr/>
              </p:nvSpPr>
              <p:spPr bwMode="auto">
                <a:xfrm>
                  <a:off x="3782" y="2043"/>
                  <a:ext cx="30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77" name="Rectangle 138"/>
                <p:cNvSpPr>
                  <a:spLocks noChangeAspect="1" noChangeArrowheads="1"/>
                </p:cNvSpPr>
                <p:nvPr/>
              </p:nvSpPr>
              <p:spPr bwMode="auto">
                <a:xfrm>
                  <a:off x="3840" y="2043"/>
                  <a:ext cx="30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78" name="Rectangle 139"/>
                <p:cNvSpPr>
                  <a:spLocks noChangeAspect="1" noChangeArrowheads="1"/>
                </p:cNvSpPr>
                <p:nvPr/>
              </p:nvSpPr>
              <p:spPr bwMode="auto">
                <a:xfrm>
                  <a:off x="3870" y="2043"/>
                  <a:ext cx="28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79" name="Rectangle 140"/>
                <p:cNvSpPr>
                  <a:spLocks noChangeAspect="1" noChangeArrowheads="1"/>
                </p:cNvSpPr>
                <p:nvPr/>
              </p:nvSpPr>
              <p:spPr bwMode="auto">
                <a:xfrm>
                  <a:off x="3898" y="2043"/>
                  <a:ext cx="30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80" name="Rectangle 141"/>
                <p:cNvSpPr>
                  <a:spLocks noChangeAspect="1" noChangeArrowheads="1"/>
                </p:cNvSpPr>
                <p:nvPr/>
              </p:nvSpPr>
              <p:spPr bwMode="auto">
                <a:xfrm>
                  <a:off x="3928" y="2043"/>
                  <a:ext cx="28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81" name="Rectangle 142"/>
                <p:cNvSpPr>
                  <a:spLocks noChangeAspect="1" noChangeArrowheads="1"/>
                </p:cNvSpPr>
                <p:nvPr/>
              </p:nvSpPr>
              <p:spPr bwMode="auto">
                <a:xfrm>
                  <a:off x="3666" y="2122"/>
                  <a:ext cx="30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82" name="Rectangle 143"/>
                <p:cNvSpPr>
                  <a:spLocks noChangeAspect="1" noChangeArrowheads="1"/>
                </p:cNvSpPr>
                <p:nvPr/>
              </p:nvSpPr>
              <p:spPr bwMode="auto">
                <a:xfrm>
                  <a:off x="3696" y="2122"/>
                  <a:ext cx="28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83" name="Rectangle 144"/>
                <p:cNvSpPr>
                  <a:spLocks noChangeAspect="1" noChangeArrowheads="1"/>
                </p:cNvSpPr>
                <p:nvPr/>
              </p:nvSpPr>
              <p:spPr bwMode="auto">
                <a:xfrm>
                  <a:off x="3724" y="2122"/>
                  <a:ext cx="30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84" name="Rectangle 145"/>
                <p:cNvSpPr>
                  <a:spLocks noChangeAspect="1" noChangeArrowheads="1"/>
                </p:cNvSpPr>
                <p:nvPr/>
              </p:nvSpPr>
              <p:spPr bwMode="auto">
                <a:xfrm>
                  <a:off x="3754" y="2122"/>
                  <a:ext cx="28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85" name="Rectangle 146"/>
                <p:cNvSpPr>
                  <a:spLocks noChangeAspect="1" noChangeArrowheads="1"/>
                </p:cNvSpPr>
                <p:nvPr/>
              </p:nvSpPr>
              <p:spPr bwMode="auto">
                <a:xfrm>
                  <a:off x="3812" y="2122"/>
                  <a:ext cx="28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86" name="Rectangle 147"/>
                <p:cNvSpPr>
                  <a:spLocks noChangeAspect="1" noChangeArrowheads="1"/>
                </p:cNvSpPr>
                <p:nvPr/>
              </p:nvSpPr>
              <p:spPr bwMode="auto">
                <a:xfrm>
                  <a:off x="3782" y="2122"/>
                  <a:ext cx="30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87" name="Rectangle 148"/>
                <p:cNvSpPr>
                  <a:spLocks noChangeAspect="1" noChangeArrowheads="1"/>
                </p:cNvSpPr>
                <p:nvPr/>
              </p:nvSpPr>
              <p:spPr bwMode="auto">
                <a:xfrm>
                  <a:off x="3840" y="2122"/>
                  <a:ext cx="30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88" name="Rectangle 149"/>
                <p:cNvSpPr>
                  <a:spLocks noChangeAspect="1" noChangeArrowheads="1"/>
                </p:cNvSpPr>
                <p:nvPr/>
              </p:nvSpPr>
              <p:spPr bwMode="auto">
                <a:xfrm>
                  <a:off x="3870" y="2122"/>
                  <a:ext cx="28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89" name="Rectangle 150"/>
                <p:cNvSpPr>
                  <a:spLocks noChangeAspect="1" noChangeArrowheads="1"/>
                </p:cNvSpPr>
                <p:nvPr/>
              </p:nvSpPr>
              <p:spPr bwMode="auto">
                <a:xfrm>
                  <a:off x="3898" y="2122"/>
                  <a:ext cx="30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90" name="Rectangle 151"/>
                <p:cNvSpPr>
                  <a:spLocks noChangeAspect="1" noChangeArrowheads="1"/>
                </p:cNvSpPr>
                <p:nvPr/>
              </p:nvSpPr>
              <p:spPr bwMode="auto">
                <a:xfrm>
                  <a:off x="3928" y="2122"/>
                  <a:ext cx="28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91" name="Rectangle 152"/>
                <p:cNvSpPr>
                  <a:spLocks noChangeAspect="1" noChangeArrowheads="1"/>
                </p:cNvSpPr>
                <p:nvPr/>
              </p:nvSpPr>
              <p:spPr bwMode="auto">
                <a:xfrm>
                  <a:off x="3956" y="2122"/>
                  <a:ext cx="30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92" name="Rectangle 153"/>
                <p:cNvSpPr>
                  <a:spLocks noChangeAspect="1" noChangeArrowheads="1"/>
                </p:cNvSpPr>
                <p:nvPr/>
              </p:nvSpPr>
              <p:spPr bwMode="auto">
                <a:xfrm>
                  <a:off x="3956" y="2043"/>
                  <a:ext cx="30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93" name="Rectangle 154"/>
                <p:cNvSpPr>
                  <a:spLocks noChangeAspect="1" noChangeArrowheads="1"/>
                </p:cNvSpPr>
                <p:nvPr/>
              </p:nvSpPr>
              <p:spPr bwMode="auto">
                <a:xfrm>
                  <a:off x="3636" y="2043"/>
                  <a:ext cx="28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94" name="Rectangle 155"/>
                <p:cNvSpPr>
                  <a:spLocks noChangeAspect="1" noChangeArrowheads="1"/>
                </p:cNvSpPr>
                <p:nvPr/>
              </p:nvSpPr>
              <p:spPr bwMode="auto">
                <a:xfrm>
                  <a:off x="3636" y="2122"/>
                  <a:ext cx="28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</p:grpSp>
          <p:sp>
            <p:nvSpPr>
              <p:cNvPr id="702" name="Rectangle 165"/>
              <p:cNvSpPr>
                <a:spLocks noChangeAspect="1" noChangeArrowheads="1"/>
              </p:cNvSpPr>
              <p:nvPr/>
            </p:nvSpPr>
            <p:spPr bwMode="auto">
              <a:xfrm>
                <a:off x="7680017" y="2195343"/>
                <a:ext cx="363538" cy="93663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703" name="AutoShape 13"/>
              <p:cNvSpPr>
                <a:spLocks noChangeArrowheads="1"/>
              </p:cNvSpPr>
              <p:nvPr/>
            </p:nvSpPr>
            <p:spPr bwMode="auto">
              <a:xfrm rot="5400000">
                <a:off x="8193069" y="1899164"/>
                <a:ext cx="585788" cy="68326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59 w 21600"/>
                  <a:gd name="T13" fmla="*/ 3486 h 21600"/>
                  <a:gd name="T14" fmla="*/ 18141 w 21600"/>
                  <a:gd name="T15" fmla="*/ 181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49" y="21600"/>
                    </a:lnTo>
                    <a:lnTo>
                      <a:pt x="1825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704" name="AutoShape 14"/>
              <p:cNvSpPr>
                <a:spLocks noChangeArrowheads="1"/>
              </p:cNvSpPr>
              <p:nvPr/>
            </p:nvSpPr>
            <p:spPr bwMode="auto">
              <a:xfrm rot="16200000">
                <a:off x="8208303" y="1975859"/>
                <a:ext cx="401734" cy="53164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379 w 21600"/>
                  <a:gd name="T13" fmla="*/ 2400 h 21600"/>
                  <a:gd name="T14" fmla="*/ 19221 w 21600"/>
                  <a:gd name="T15" fmla="*/ 19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142" y="21600"/>
                    </a:lnTo>
                    <a:lnTo>
                      <a:pt x="2045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705" name="Line 15"/>
              <p:cNvSpPr>
                <a:spLocks noChangeShapeType="1"/>
              </p:cNvSpPr>
              <p:nvPr/>
            </p:nvSpPr>
            <p:spPr bwMode="auto">
              <a:xfrm flipV="1">
                <a:off x="8675977" y="1949673"/>
                <a:ext cx="151619" cy="11149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706" name="Line 16"/>
              <p:cNvSpPr>
                <a:spLocks noChangeShapeType="1"/>
              </p:cNvSpPr>
              <p:nvPr/>
            </p:nvSpPr>
            <p:spPr bwMode="auto">
              <a:xfrm rot="16200000" flipV="1">
                <a:off x="8694269" y="2400365"/>
                <a:ext cx="115034" cy="15161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707" name="Line 17"/>
              <p:cNvSpPr>
                <a:spLocks noChangeShapeType="1"/>
              </p:cNvSpPr>
              <p:nvPr/>
            </p:nvSpPr>
            <p:spPr bwMode="auto">
              <a:xfrm rot="5400000">
                <a:off x="8749132" y="2340193"/>
                <a:ext cx="5310" cy="15161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708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8749132" y="1988013"/>
                <a:ext cx="5310" cy="15161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709" name="Line 177"/>
              <p:cNvSpPr>
                <a:spLocks noChangeShapeType="1"/>
              </p:cNvSpPr>
              <p:nvPr/>
            </p:nvSpPr>
            <p:spPr bwMode="auto">
              <a:xfrm>
                <a:off x="8146300" y="2245221"/>
                <a:ext cx="464699" cy="13427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710" name="Line 178"/>
              <p:cNvSpPr>
                <a:spLocks noChangeShapeType="1"/>
              </p:cNvSpPr>
              <p:nvPr/>
            </p:nvSpPr>
            <p:spPr bwMode="auto">
              <a:xfrm>
                <a:off x="8305421" y="2204331"/>
                <a:ext cx="287650" cy="265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711" name="Line 179"/>
              <p:cNvSpPr>
                <a:spLocks noChangeShapeType="1"/>
              </p:cNvSpPr>
              <p:nvPr/>
            </p:nvSpPr>
            <p:spPr bwMode="auto">
              <a:xfrm flipV="1">
                <a:off x="8386526" y="2303797"/>
                <a:ext cx="224473" cy="139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712" name="Line 180"/>
              <p:cNvSpPr>
                <a:spLocks noChangeShapeType="1"/>
              </p:cNvSpPr>
              <p:nvPr/>
            </p:nvSpPr>
            <p:spPr bwMode="auto">
              <a:xfrm flipV="1">
                <a:off x="8140392" y="2128418"/>
                <a:ext cx="470607" cy="1150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713" name="Line 181"/>
              <p:cNvSpPr>
                <a:spLocks noChangeShapeType="1"/>
              </p:cNvSpPr>
              <p:nvPr/>
            </p:nvSpPr>
            <p:spPr bwMode="auto">
              <a:xfrm flipV="1">
                <a:off x="8229000" y="2080261"/>
                <a:ext cx="304788" cy="1401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714" name="Line 55"/>
              <p:cNvSpPr>
                <a:spLocks noChangeShapeType="1"/>
              </p:cNvSpPr>
              <p:nvPr/>
            </p:nvSpPr>
            <p:spPr bwMode="auto">
              <a:xfrm>
                <a:off x="4611462" y="1957217"/>
                <a:ext cx="77329" cy="2817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715" name="Line 55"/>
              <p:cNvSpPr>
                <a:spLocks noChangeShapeType="1"/>
              </p:cNvSpPr>
              <p:nvPr/>
            </p:nvSpPr>
            <p:spPr bwMode="auto">
              <a:xfrm flipH="1">
                <a:off x="5110415" y="2026965"/>
                <a:ext cx="95250" cy="2174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716" name="Rectangle 178"/>
              <p:cNvSpPr>
                <a:spLocks noChangeArrowheads="1"/>
              </p:cNvSpPr>
              <p:nvPr/>
            </p:nvSpPr>
            <p:spPr bwMode="auto">
              <a:xfrm>
                <a:off x="4581300" y="1915943"/>
                <a:ext cx="114300" cy="117475"/>
              </a:xfrm>
              <a:prstGeom prst="rect">
                <a:avLst/>
              </a:prstGeom>
              <a:solidFill>
                <a:srgbClr val="CCECFF"/>
              </a:solidFill>
              <a:ln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717" name="Rectangle 179"/>
              <p:cNvSpPr>
                <a:spLocks noChangeArrowheads="1"/>
              </p:cNvSpPr>
              <p:nvPr/>
            </p:nvSpPr>
            <p:spPr bwMode="auto">
              <a:xfrm>
                <a:off x="5162369" y="1915943"/>
                <a:ext cx="114300" cy="117475"/>
              </a:xfrm>
              <a:prstGeom prst="rect">
                <a:avLst/>
              </a:prstGeom>
              <a:solidFill>
                <a:srgbClr val="CCECFF"/>
              </a:solidFill>
              <a:ln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grpSp>
            <p:nvGrpSpPr>
              <p:cNvPr id="718" name="Group 413"/>
              <p:cNvGrpSpPr/>
              <p:nvPr/>
            </p:nvGrpSpPr>
            <p:grpSpPr>
              <a:xfrm>
                <a:off x="4717161" y="2141367"/>
                <a:ext cx="355560" cy="200026"/>
                <a:chOff x="4854052" y="3554117"/>
                <a:chExt cx="355560" cy="200026"/>
              </a:xfrm>
            </p:grpSpPr>
            <p:sp>
              <p:nvSpPr>
                <p:cNvPr id="855" name="Rectangle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4899637" y="3554117"/>
                  <a:ext cx="45585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56" name="Rectangl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4945221" y="3554117"/>
                  <a:ext cx="42546" cy="74613"/>
                </a:xfrm>
                <a:prstGeom prst="rect">
                  <a:avLst/>
                </a:prstGeom>
                <a:solidFill>
                  <a:srgbClr val="00B05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57" name="Rectangl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4987767" y="3554117"/>
                  <a:ext cx="45585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58" name="Rectangle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5033351" y="3554117"/>
                  <a:ext cx="42546" cy="74613"/>
                </a:xfrm>
                <a:prstGeom prst="rect">
                  <a:avLst/>
                </a:prstGeom>
                <a:solidFill>
                  <a:srgbClr val="00B05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59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5121481" y="3554117"/>
                  <a:ext cx="42546" cy="74613"/>
                </a:xfrm>
                <a:prstGeom prst="rect">
                  <a:avLst/>
                </a:prstGeom>
                <a:solidFill>
                  <a:srgbClr val="00B05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60" name="Rectangle 137"/>
                <p:cNvSpPr>
                  <a:spLocks noChangeAspect="1" noChangeArrowheads="1"/>
                </p:cNvSpPr>
                <p:nvPr/>
              </p:nvSpPr>
              <p:spPr bwMode="auto">
                <a:xfrm>
                  <a:off x="5075897" y="3554117"/>
                  <a:ext cx="45585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61" name="Rectangle 138"/>
                <p:cNvSpPr>
                  <a:spLocks noChangeAspect="1" noChangeArrowheads="1"/>
                </p:cNvSpPr>
                <p:nvPr/>
              </p:nvSpPr>
              <p:spPr bwMode="auto">
                <a:xfrm>
                  <a:off x="5164027" y="3554117"/>
                  <a:ext cx="45585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62" name="Rectangle 142"/>
                <p:cNvSpPr>
                  <a:spLocks noChangeAspect="1" noChangeArrowheads="1"/>
                </p:cNvSpPr>
                <p:nvPr/>
              </p:nvSpPr>
              <p:spPr bwMode="auto">
                <a:xfrm>
                  <a:off x="4899637" y="3679530"/>
                  <a:ext cx="45585" cy="74613"/>
                </a:xfrm>
                <a:prstGeom prst="rect">
                  <a:avLst/>
                </a:prstGeom>
                <a:solidFill>
                  <a:srgbClr val="00B05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63" name="Rectangle 143"/>
                <p:cNvSpPr>
                  <a:spLocks noChangeAspect="1" noChangeArrowheads="1"/>
                </p:cNvSpPr>
                <p:nvPr/>
              </p:nvSpPr>
              <p:spPr bwMode="auto">
                <a:xfrm>
                  <a:off x="4945221" y="3679530"/>
                  <a:ext cx="42546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64" name="Rectangle 144"/>
                <p:cNvSpPr>
                  <a:spLocks noChangeAspect="1" noChangeArrowheads="1"/>
                </p:cNvSpPr>
                <p:nvPr/>
              </p:nvSpPr>
              <p:spPr bwMode="auto">
                <a:xfrm>
                  <a:off x="4987767" y="3679530"/>
                  <a:ext cx="45585" cy="74613"/>
                </a:xfrm>
                <a:prstGeom prst="rect">
                  <a:avLst/>
                </a:prstGeom>
                <a:solidFill>
                  <a:srgbClr val="00B05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65" name="Rectangle 145"/>
                <p:cNvSpPr>
                  <a:spLocks noChangeAspect="1" noChangeArrowheads="1"/>
                </p:cNvSpPr>
                <p:nvPr/>
              </p:nvSpPr>
              <p:spPr bwMode="auto">
                <a:xfrm>
                  <a:off x="5033351" y="3679530"/>
                  <a:ext cx="42546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66" name="Rectangle 146"/>
                <p:cNvSpPr>
                  <a:spLocks noChangeAspect="1" noChangeArrowheads="1"/>
                </p:cNvSpPr>
                <p:nvPr/>
              </p:nvSpPr>
              <p:spPr bwMode="auto">
                <a:xfrm>
                  <a:off x="5121481" y="3679530"/>
                  <a:ext cx="42546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67" name="Rectangle 147"/>
                <p:cNvSpPr>
                  <a:spLocks noChangeAspect="1" noChangeArrowheads="1"/>
                </p:cNvSpPr>
                <p:nvPr/>
              </p:nvSpPr>
              <p:spPr bwMode="auto">
                <a:xfrm>
                  <a:off x="5075897" y="3679530"/>
                  <a:ext cx="45585" cy="74613"/>
                </a:xfrm>
                <a:prstGeom prst="rect">
                  <a:avLst/>
                </a:prstGeom>
                <a:solidFill>
                  <a:srgbClr val="00B05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68" name="Rectangle 148"/>
                <p:cNvSpPr>
                  <a:spLocks noChangeAspect="1" noChangeArrowheads="1"/>
                </p:cNvSpPr>
                <p:nvPr/>
              </p:nvSpPr>
              <p:spPr bwMode="auto">
                <a:xfrm>
                  <a:off x="5164027" y="3679530"/>
                  <a:ext cx="45585" cy="74613"/>
                </a:xfrm>
                <a:prstGeom prst="rect">
                  <a:avLst/>
                </a:prstGeom>
                <a:solidFill>
                  <a:srgbClr val="00B05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69" name="Rectangle 154"/>
                <p:cNvSpPr>
                  <a:spLocks noChangeAspect="1" noChangeArrowheads="1"/>
                </p:cNvSpPr>
                <p:nvPr/>
              </p:nvSpPr>
              <p:spPr bwMode="auto">
                <a:xfrm>
                  <a:off x="4854052" y="3554117"/>
                  <a:ext cx="42546" cy="74613"/>
                </a:xfrm>
                <a:prstGeom prst="rect">
                  <a:avLst/>
                </a:prstGeom>
                <a:solidFill>
                  <a:srgbClr val="00B05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70" name="Rectangle 155"/>
                <p:cNvSpPr>
                  <a:spLocks noChangeAspect="1" noChangeArrowheads="1"/>
                </p:cNvSpPr>
                <p:nvPr/>
              </p:nvSpPr>
              <p:spPr bwMode="auto">
                <a:xfrm>
                  <a:off x="4854052" y="3679530"/>
                  <a:ext cx="42546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</p:grpSp>
          <p:sp>
            <p:nvSpPr>
              <p:cNvPr id="719" name="Text Box 169"/>
              <p:cNvSpPr txBox="1">
                <a:spLocks noChangeArrowheads="1"/>
              </p:cNvSpPr>
              <p:nvPr/>
            </p:nvSpPr>
            <p:spPr bwMode="auto">
              <a:xfrm flipH="1">
                <a:off x="7366986" y="1412776"/>
                <a:ext cx="118586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400" dirty="0" smtClean="0">
                    <a:solidFill>
                      <a:srgbClr val="000000"/>
                    </a:solidFill>
                    <a:latin typeface="Helvetica" pitchFamily="34" charset="0"/>
                    <a:sym typeface="Wingdings" pitchFamily="2" charset="2"/>
                  </a:rPr>
                  <a:t>Photon Diagnostics</a:t>
                </a:r>
                <a:endParaRPr lang="en-US" sz="1400" dirty="0">
                  <a:solidFill>
                    <a:srgbClr val="000000"/>
                  </a:solidFill>
                  <a:latin typeface="Helvetica" pitchFamily="34" charset="0"/>
                  <a:sym typeface="Wingdings" pitchFamily="2" charset="2"/>
                </a:endParaRPr>
              </a:p>
            </p:txBody>
          </p:sp>
          <p:sp>
            <p:nvSpPr>
              <p:cNvPr id="720" name="Freeform 57"/>
              <p:cNvSpPr>
                <a:spLocks/>
              </p:cNvSpPr>
              <p:nvPr/>
            </p:nvSpPr>
            <p:spPr bwMode="auto">
              <a:xfrm rot="10800000">
                <a:off x="4515845" y="2174295"/>
                <a:ext cx="93663" cy="117470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06375 h 130"/>
                  <a:gd name="T4" fmla="*/ 3 w 143"/>
                  <a:gd name="T5" fmla="*/ 206375 h 130"/>
                  <a:gd name="T6" fmla="*/ 5 w 143"/>
                  <a:gd name="T7" fmla="*/ 114300 h 130"/>
                  <a:gd name="T8" fmla="*/ 6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99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grpSp>
            <p:nvGrpSpPr>
              <p:cNvPr id="721" name="Group 414"/>
              <p:cNvGrpSpPr/>
              <p:nvPr/>
            </p:nvGrpSpPr>
            <p:grpSpPr>
              <a:xfrm>
                <a:off x="7006385" y="2141078"/>
                <a:ext cx="355560" cy="200026"/>
                <a:chOff x="7143276" y="3553828"/>
                <a:chExt cx="355560" cy="200026"/>
              </a:xfrm>
            </p:grpSpPr>
            <p:sp>
              <p:nvSpPr>
                <p:cNvPr id="839" name="Rectangle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7188861" y="3553828"/>
                  <a:ext cx="45585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40" name="Rectangl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7234445" y="3553828"/>
                  <a:ext cx="42546" cy="74613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41" name="Rectangl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7276991" y="3553828"/>
                  <a:ext cx="45585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42" name="Rectangle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7322575" y="3553828"/>
                  <a:ext cx="42546" cy="74613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43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7410705" y="3553828"/>
                  <a:ext cx="42546" cy="74613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44" name="Rectangle 137"/>
                <p:cNvSpPr>
                  <a:spLocks noChangeAspect="1" noChangeArrowheads="1"/>
                </p:cNvSpPr>
                <p:nvPr/>
              </p:nvSpPr>
              <p:spPr bwMode="auto">
                <a:xfrm>
                  <a:off x="7365121" y="3553828"/>
                  <a:ext cx="45585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45" name="Rectangle 138"/>
                <p:cNvSpPr>
                  <a:spLocks noChangeAspect="1" noChangeArrowheads="1"/>
                </p:cNvSpPr>
                <p:nvPr/>
              </p:nvSpPr>
              <p:spPr bwMode="auto">
                <a:xfrm>
                  <a:off x="7453251" y="3553828"/>
                  <a:ext cx="45585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46" name="Rectangle 142"/>
                <p:cNvSpPr>
                  <a:spLocks noChangeAspect="1" noChangeArrowheads="1"/>
                </p:cNvSpPr>
                <p:nvPr/>
              </p:nvSpPr>
              <p:spPr bwMode="auto">
                <a:xfrm>
                  <a:off x="7188861" y="3679241"/>
                  <a:ext cx="45585" cy="74613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47" name="Rectangle 143"/>
                <p:cNvSpPr>
                  <a:spLocks noChangeAspect="1" noChangeArrowheads="1"/>
                </p:cNvSpPr>
                <p:nvPr/>
              </p:nvSpPr>
              <p:spPr bwMode="auto">
                <a:xfrm>
                  <a:off x="7234445" y="3679241"/>
                  <a:ext cx="42546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48" name="Rectangle 144"/>
                <p:cNvSpPr>
                  <a:spLocks noChangeAspect="1" noChangeArrowheads="1"/>
                </p:cNvSpPr>
                <p:nvPr/>
              </p:nvSpPr>
              <p:spPr bwMode="auto">
                <a:xfrm>
                  <a:off x="7276991" y="3679241"/>
                  <a:ext cx="45585" cy="74613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49" name="Rectangle 145"/>
                <p:cNvSpPr>
                  <a:spLocks noChangeAspect="1" noChangeArrowheads="1"/>
                </p:cNvSpPr>
                <p:nvPr/>
              </p:nvSpPr>
              <p:spPr bwMode="auto">
                <a:xfrm>
                  <a:off x="7322575" y="3679241"/>
                  <a:ext cx="42546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50" name="Rectangle 146"/>
                <p:cNvSpPr>
                  <a:spLocks noChangeAspect="1" noChangeArrowheads="1"/>
                </p:cNvSpPr>
                <p:nvPr/>
              </p:nvSpPr>
              <p:spPr bwMode="auto">
                <a:xfrm>
                  <a:off x="7410705" y="3679241"/>
                  <a:ext cx="42546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51" name="Rectangle 147"/>
                <p:cNvSpPr>
                  <a:spLocks noChangeAspect="1" noChangeArrowheads="1"/>
                </p:cNvSpPr>
                <p:nvPr/>
              </p:nvSpPr>
              <p:spPr bwMode="auto">
                <a:xfrm>
                  <a:off x="7365121" y="3679241"/>
                  <a:ext cx="45585" cy="74613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52" name="Rectangle 148"/>
                <p:cNvSpPr>
                  <a:spLocks noChangeAspect="1" noChangeArrowheads="1"/>
                </p:cNvSpPr>
                <p:nvPr/>
              </p:nvSpPr>
              <p:spPr bwMode="auto">
                <a:xfrm>
                  <a:off x="7453251" y="3679241"/>
                  <a:ext cx="45585" cy="74613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53" name="Rectangle 154"/>
                <p:cNvSpPr>
                  <a:spLocks noChangeAspect="1" noChangeArrowheads="1"/>
                </p:cNvSpPr>
                <p:nvPr/>
              </p:nvSpPr>
              <p:spPr bwMode="auto">
                <a:xfrm>
                  <a:off x="7143276" y="3553828"/>
                  <a:ext cx="42546" cy="74613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54" name="Rectangle 155"/>
                <p:cNvSpPr>
                  <a:spLocks noChangeAspect="1" noChangeArrowheads="1"/>
                </p:cNvSpPr>
                <p:nvPr/>
              </p:nvSpPr>
              <p:spPr bwMode="auto">
                <a:xfrm>
                  <a:off x="7143276" y="3679241"/>
                  <a:ext cx="42546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</p:grpSp>
          <p:sp>
            <p:nvSpPr>
              <p:cNvPr id="722" name="Text Box 169"/>
              <p:cNvSpPr txBox="1">
                <a:spLocks noChangeArrowheads="1"/>
              </p:cNvSpPr>
              <p:nvPr/>
            </p:nvSpPr>
            <p:spPr bwMode="auto">
              <a:xfrm flipH="1">
                <a:off x="6812485" y="1822281"/>
                <a:ext cx="74640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400" dirty="0" smtClean="0">
                    <a:solidFill>
                      <a:srgbClr val="000000"/>
                    </a:solidFill>
                    <a:latin typeface="Helvetica" pitchFamily="34" charset="0"/>
                    <a:sym typeface="Wingdings" pitchFamily="2" charset="2"/>
                  </a:rPr>
                  <a:t>THz</a:t>
                </a:r>
                <a:endParaRPr lang="en-US" sz="1400" dirty="0">
                  <a:solidFill>
                    <a:srgbClr val="000000"/>
                  </a:solidFill>
                  <a:latin typeface="Helvetica" pitchFamily="34" charset="0"/>
                  <a:sym typeface="Wingdings" pitchFamily="2" charset="2"/>
                </a:endParaRPr>
              </a:p>
            </p:txBody>
          </p:sp>
          <p:grpSp>
            <p:nvGrpSpPr>
              <p:cNvPr id="723" name="Group 64"/>
              <p:cNvGrpSpPr>
                <a:grpSpLocks noChangeAspect="1"/>
              </p:cNvGrpSpPr>
              <p:nvPr/>
            </p:nvGrpSpPr>
            <p:grpSpPr bwMode="auto">
              <a:xfrm rot="1864757" flipH="1" flipV="1">
                <a:off x="4435196" y="2330878"/>
                <a:ext cx="73025" cy="280924"/>
                <a:chOff x="2790" y="3240"/>
                <a:chExt cx="56" cy="332"/>
              </a:xfrm>
            </p:grpSpPr>
            <p:sp>
              <p:nvSpPr>
                <p:cNvPr id="837" name="AutoShap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2790" y="3240"/>
                  <a:ext cx="56" cy="1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582 h 21600"/>
                    <a:gd name="T14" fmla="*/ 16971 w 21600"/>
                    <a:gd name="T15" fmla="*/ 171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38" name="AutoShape 66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790" y="3440"/>
                  <a:ext cx="56" cy="1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582 h 21600"/>
                    <a:gd name="T14" fmla="*/ 16971 w 21600"/>
                    <a:gd name="T15" fmla="*/ 171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</p:grpSp>
          <p:sp>
            <p:nvSpPr>
              <p:cNvPr id="724" name="Line 177"/>
              <p:cNvSpPr>
                <a:spLocks noChangeShapeType="1"/>
              </p:cNvSpPr>
              <p:nvPr/>
            </p:nvSpPr>
            <p:spPr bwMode="auto">
              <a:xfrm rot="429407">
                <a:off x="8327441" y="3032499"/>
                <a:ext cx="248233" cy="95307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725" name="Line 181"/>
              <p:cNvSpPr>
                <a:spLocks noChangeShapeType="1"/>
              </p:cNvSpPr>
              <p:nvPr/>
            </p:nvSpPr>
            <p:spPr bwMode="auto">
              <a:xfrm rot="429407" flipV="1">
                <a:off x="8243250" y="2932543"/>
                <a:ext cx="504650" cy="93969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726" name="Line 67"/>
              <p:cNvSpPr>
                <a:spLocks noChangeShapeType="1"/>
              </p:cNvSpPr>
              <p:nvPr/>
            </p:nvSpPr>
            <p:spPr bwMode="auto">
              <a:xfrm rot="429407" flipV="1">
                <a:off x="4523967" y="2764802"/>
                <a:ext cx="3729543" cy="609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727" name="Rectangle 165"/>
              <p:cNvSpPr>
                <a:spLocks noChangeAspect="1" noChangeArrowheads="1"/>
              </p:cNvSpPr>
              <p:nvPr/>
            </p:nvSpPr>
            <p:spPr bwMode="auto">
              <a:xfrm rot="429407">
                <a:off x="7629033" y="2903447"/>
                <a:ext cx="363538" cy="93663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728" name="Line 178"/>
              <p:cNvSpPr>
                <a:spLocks noChangeShapeType="1"/>
              </p:cNvSpPr>
              <p:nvPr/>
            </p:nvSpPr>
            <p:spPr bwMode="auto">
              <a:xfrm rot="429407" flipV="1">
                <a:off x="8321920" y="2921144"/>
                <a:ext cx="226429" cy="86402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729" name="Line 179"/>
              <p:cNvSpPr>
                <a:spLocks noChangeShapeType="1"/>
              </p:cNvSpPr>
              <p:nvPr/>
            </p:nvSpPr>
            <p:spPr bwMode="auto">
              <a:xfrm rot="429407" flipV="1">
                <a:off x="8423604" y="2981385"/>
                <a:ext cx="326512" cy="47262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730" name="Line 180"/>
              <p:cNvSpPr>
                <a:spLocks noChangeShapeType="1"/>
              </p:cNvSpPr>
              <p:nvPr/>
            </p:nvSpPr>
            <p:spPr bwMode="auto">
              <a:xfrm rot="429407">
                <a:off x="8505990" y="3030689"/>
                <a:ext cx="148991" cy="16669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731" name="Freeform 57"/>
              <p:cNvSpPr>
                <a:spLocks/>
              </p:cNvSpPr>
              <p:nvPr/>
            </p:nvSpPr>
            <p:spPr bwMode="auto">
              <a:xfrm rot="11229407">
                <a:off x="4491703" y="2471451"/>
                <a:ext cx="93663" cy="117470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06375 h 130"/>
                  <a:gd name="T4" fmla="*/ 3 w 143"/>
                  <a:gd name="T5" fmla="*/ 206375 h 130"/>
                  <a:gd name="T6" fmla="*/ 5 w 143"/>
                  <a:gd name="T7" fmla="*/ 114300 h 130"/>
                  <a:gd name="T8" fmla="*/ 6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99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732" name="Freeform 57"/>
              <p:cNvSpPr>
                <a:spLocks/>
              </p:cNvSpPr>
              <p:nvPr/>
            </p:nvSpPr>
            <p:spPr bwMode="auto">
              <a:xfrm>
                <a:off x="4147359" y="2047706"/>
                <a:ext cx="93663" cy="117470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06375 h 130"/>
                  <a:gd name="T4" fmla="*/ 3 w 143"/>
                  <a:gd name="T5" fmla="*/ 206375 h 130"/>
                  <a:gd name="T6" fmla="*/ 5 w 143"/>
                  <a:gd name="T7" fmla="*/ 114300 h 130"/>
                  <a:gd name="T8" fmla="*/ 6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99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grpSp>
            <p:nvGrpSpPr>
              <p:cNvPr id="733" name="Group 656"/>
              <p:cNvGrpSpPr/>
              <p:nvPr/>
            </p:nvGrpSpPr>
            <p:grpSpPr>
              <a:xfrm>
                <a:off x="5298452" y="2540984"/>
                <a:ext cx="1514033" cy="381023"/>
                <a:chOff x="5369112" y="2568814"/>
                <a:chExt cx="1514033" cy="381023"/>
              </a:xfrm>
            </p:grpSpPr>
            <p:grpSp>
              <p:nvGrpSpPr>
                <p:cNvPr id="769" name="Group 587"/>
                <p:cNvGrpSpPr/>
                <p:nvPr/>
              </p:nvGrpSpPr>
              <p:grpSpPr>
                <a:xfrm>
                  <a:off x="5369112" y="2568814"/>
                  <a:ext cx="368757" cy="237856"/>
                  <a:chOff x="4819006" y="3120533"/>
                  <a:chExt cx="368757" cy="237856"/>
                </a:xfrm>
              </p:grpSpPr>
              <p:sp>
                <p:nvSpPr>
                  <p:cNvPr id="821" name="Rectangle 132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879848" y="3126401"/>
                    <a:ext cx="45585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22" name="Rectangle 133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925088" y="3131891"/>
                    <a:ext cx="42546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23" name="Rectangle 134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967291" y="3137381"/>
                    <a:ext cx="45585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24" name="Rectangle 135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012532" y="3142871"/>
                    <a:ext cx="42546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25" name="Rectangle 136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099975" y="3153851"/>
                    <a:ext cx="42546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26" name="Rectangle 137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054735" y="3148361"/>
                    <a:ext cx="45585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27" name="Rectangle 138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142178" y="3159341"/>
                    <a:ext cx="45585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28" name="Rectangle 142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864223" y="3250838"/>
                    <a:ext cx="45585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29" name="Rectangle 143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909464" y="3256327"/>
                    <a:ext cx="42546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30" name="Rectangle 144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951667" y="3261817"/>
                    <a:ext cx="45585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31" name="Rectangle 145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996907" y="3267307"/>
                    <a:ext cx="42546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32" name="Rectangle 146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084351" y="3278287"/>
                    <a:ext cx="42546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33" name="Rectangle 147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039110" y="3272797"/>
                    <a:ext cx="45585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34" name="Rectangle 148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126553" y="3283776"/>
                    <a:ext cx="45585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35" name="Rectangle 154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834630" y="3120533"/>
                    <a:ext cx="42546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36" name="Rectangle 155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819006" y="3244969"/>
                    <a:ext cx="42546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</p:grpSp>
            <p:grpSp>
              <p:nvGrpSpPr>
                <p:cNvPr id="770" name="Group 588"/>
                <p:cNvGrpSpPr/>
                <p:nvPr/>
              </p:nvGrpSpPr>
              <p:grpSpPr>
                <a:xfrm>
                  <a:off x="5751305" y="2614819"/>
                  <a:ext cx="368757" cy="237856"/>
                  <a:chOff x="4819006" y="3120533"/>
                  <a:chExt cx="368757" cy="237856"/>
                </a:xfrm>
              </p:grpSpPr>
              <p:sp>
                <p:nvSpPr>
                  <p:cNvPr id="805" name="Rectangle 132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879848" y="3126401"/>
                    <a:ext cx="45585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06" name="Rectangle 133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925088" y="3131891"/>
                    <a:ext cx="42546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07" name="Rectangle 134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967291" y="3137381"/>
                    <a:ext cx="45585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08" name="Rectangle 135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012532" y="3142871"/>
                    <a:ext cx="42546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09" name="Rectangle 136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099975" y="3153851"/>
                    <a:ext cx="42546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10" name="Rectangle 137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054735" y="3148361"/>
                    <a:ext cx="45585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11" name="Rectangle 138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142178" y="3159341"/>
                    <a:ext cx="45585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12" name="Rectangle 142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864223" y="3250838"/>
                    <a:ext cx="45585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13" name="Rectangle 143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909464" y="3256327"/>
                    <a:ext cx="42546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14" name="Rectangle 144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951667" y="3261817"/>
                    <a:ext cx="45585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15" name="Rectangle 145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996907" y="3267307"/>
                    <a:ext cx="42546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16" name="Rectangle 146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084351" y="3278287"/>
                    <a:ext cx="42546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17" name="Rectangle 147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039110" y="3272797"/>
                    <a:ext cx="45585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18" name="Rectangle 148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126553" y="3283776"/>
                    <a:ext cx="45585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19" name="Rectangle 154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834630" y="3120533"/>
                    <a:ext cx="42546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20" name="Rectangle 155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819006" y="3244969"/>
                    <a:ext cx="42546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</p:grpSp>
            <p:grpSp>
              <p:nvGrpSpPr>
                <p:cNvPr id="771" name="Group 605"/>
                <p:cNvGrpSpPr/>
                <p:nvPr/>
              </p:nvGrpSpPr>
              <p:grpSpPr>
                <a:xfrm>
                  <a:off x="6133804" y="2661773"/>
                  <a:ext cx="368757" cy="237856"/>
                  <a:chOff x="4819006" y="3120533"/>
                  <a:chExt cx="368757" cy="237856"/>
                </a:xfrm>
              </p:grpSpPr>
              <p:sp>
                <p:nvSpPr>
                  <p:cNvPr id="789" name="Rectangle 132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879848" y="3126401"/>
                    <a:ext cx="45585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790" name="Rectangle 133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925088" y="3131891"/>
                    <a:ext cx="42546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791" name="Rectangle 134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967291" y="3137381"/>
                    <a:ext cx="45585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792" name="Rectangle 135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012532" y="3142871"/>
                    <a:ext cx="42546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793" name="Rectangle 136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099975" y="3153851"/>
                    <a:ext cx="42546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794" name="Rectangle 137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054735" y="3148361"/>
                    <a:ext cx="45585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795" name="Rectangle 138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142178" y="3159341"/>
                    <a:ext cx="45585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796" name="Rectangle 142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864223" y="3250838"/>
                    <a:ext cx="45585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797" name="Rectangle 143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909464" y="3256327"/>
                    <a:ext cx="42546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798" name="Rectangle 144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951667" y="3261817"/>
                    <a:ext cx="45585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799" name="Rectangle 145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996907" y="3267307"/>
                    <a:ext cx="42546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00" name="Rectangle 146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084351" y="3278287"/>
                    <a:ext cx="42546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01" name="Rectangle 147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039110" y="3272797"/>
                    <a:ext cx="45585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02" name="Rectangle 148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126553" y="3283776"/>
                    <a:ext cx="45585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03" name="Rectangle 154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834630" y="3120533"/>
                    <a:ext cx="42546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804" name="Rectangle 155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819006" y="3244969"/>
                    <a:ext cx="42546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</p:grpSp>
            <p:grpSp>
              <p:nvGrpSpPr>
                <p:cNvPr id="772" name="Group 622"/>
                <p:cNvGrpSpPr/>
                <p:nvPr/>
              </p:nvGrpSpPr>
              <p:grpSpPr>
                <a:xfrm>
                  <a:off x="6514388" y="2711981"/>
                  <a:ext cx="368757" cy="237856"/>
                  <a:chOff x="4819006" y="3120533"/>
                  <a:chExt cx="368757" cy="237856"/>
                </a:xfrm>
              </p:grpSpPr>
              <p:sp>
                <p:nvSpPr>
                  <p:cNvPr id="773" name="Rectangle 132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879848" y="3126401"/>
                    <a:ext cx="45585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774" name="Rectangle 133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925088" y="3131891"/>
                    <a:ext cx="42546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775" name="Rectangle 134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967291" y="3137381"/>
                    <a:ext cx="45585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776" name="Rectangle 135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012532" y="3142871"/>
                    <a:ext cx="42546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777" name="Rectangle 136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099975" y="3153851"/>
                    <a:ext cx="42546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778" name="Rectangle 137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054735" y="3148361"/>
                    <a:ext cx="45585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779" name="Rectangle 138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142178" y="3159341"/>
                    <a:ext cx="45585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780" name="Rectangle 142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864223" y="3250838"/>
                    <a:ext cx="45585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781" name="Rectangle 143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909464" y="3256327"/>
                    <a:ext cx="42546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782" name="Rectangle 144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951667" y="3261817"/>
                    <a:ext cx="45585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783" name="Rectangle 145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996907" y="3267307"/>
                    <a:ext cx="42546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784" name="Rectangle 146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084351" y="3278287"/>
                    <a:ext cx="42546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785" name="Rectangle 147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039110" y="3272797"/>
                    <a:ext cx="45585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786" name="Rectangle 148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5126553" y="3283776"/>
                    <a:ext cx="45585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787" name="Rectangle 154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834630" y="3120533"/>
                    <a:ext cx="42546" cy="74613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sp>
                <p:nvSpPr>
                  <p:cNvPr id="788" name="Rectangle 155"/>
                  <p:cNvSpPr>
                    <a:spLocks noChangeAspect="1" noChangeArrowheads="1"/>
                  </p:cNvSpPr>
                  <p:nvPr/>
                </p:nvSpPr>
                <p:spPr bwMode="auto">
                  <a:xfrm rot="429407">
                    <a:off x="4819006" y="3244969"/>
                    <a:ext cx="42546" cy="74613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</p:grpSp>
          </p:grpSp>
          <p:grpSp>
            <p:nvGrpSpPr>
              <p:cNvPr id="734" name="Group 658"/>
              <p:cNvGrpSpPr/>
              <p:nvPr/>
            </p:nvGrpSpPr>
            <p:grpSpPr>
              <a:xfrm rot="366438">
                <a:off x="7423831" y="2868025"/>
                <a:ext cx="377618" cy="386303"/>
                <a:chOff x="7513576" y="2205584"/>
                <a:chExt cx="377618" cy="386303"/>
              </a:xfrm>
            </p:grpSpPr>
            <p:sp>
              <p:nvSpPr>
                <p:cNvPr id="766" name="Line 52"/>
                <p:cNvSpPr>
                  <a:spLocks noChangeShapeType="1"/>
                </p:cNvSpPr>
                <p:nvPr/>
              </p:nvSpPr>
              <p:spPr bwMode="auto">
                <a:xfrm>
                  <a:off x="7544517" y="2270004"/>
                  <a:ext cx="301514" cy="27440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srgbClr val="000000"/>
                    </a:solidFill>
                    <a:ea typeface="ＭＳ Ｐゴシック" pitchFamily="112" charset="-128"/>
                  </a:endParaRPr>
                </a:p>
              </p:txBody>
            </p:sp>
            <p:sp>
              <p:nvSpPr>
                <p:cNvPr id="767" name="Rectangle 53"/>
                <p:cNvSpPr>
                  <a:spLocks noChangeAspect="1" noChangeArrowheads="1"/>
                </p:cNvSpPr>
                <p:nvPr/>
              </p:nvSpPr>
              <p:spPr bwMode="auto">
                <a:xfrm rot="2617159" flipH="1" flipV="1">
                  <a:off x="7759741" y="2469649"/>
                  <a:ext cx="131453" cy="12223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768" name="Freeform 68"/>
                <p:cNvSpPr>
                  <a:spLocks/>
                </p:cNvSpPr>
                <p:nvPr/>
              </p:nvSpPr>
              <p:spPr bwMode="auto">
                <a:xfrm>
                  <a:off x="7513576" y="2205584"/>
                  <a:ext cx="115970" cy="159787"/>
                </a:xfrm>
                <a:custGeom>
                  <a:avLst/>
                  <a:gdLst>
                    <a:gd name="T0" fmla="*/ 0 w 143"/>
                    <a:gd name="T1" fmla="*/ 0 h 130"/>
                    <a:gd name="T2" fmla="*/ 0 w 143"/>
                    <a:gd name="T3" fmla="*/ 206375 h 130"/>
                    <a:gd name="T4" fmla="*/ 29815 w 143"/>
                    <a:gd name="T5" fmla="*/ 206375 h 130"/>
                    <a:gd name="T6" fmla="*/ 54277 w 143"/>
                    <a:gd name="T7" fmla="*/ 114300 h 130"/>
                    <a:gd name="T8" fmla="*/ 54659 w 143"/>
                    <a:gd name="T9" fmla="*/ 0 h 130"/>
                    <a:gd name="T10" fmla="*/ 0 w 143"/>
                    <a:gd name="T11" fmla="*/ 0 h 1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3"/>
                    <a:gd name="T19" fmla="*/ 0 h 130"/>
                    <a:gd name="T20" fmla="*/ 143 w 143"/>
                    <a:gd name="T21" fmla="*/ 130 h 1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3" h="130">
                      <a:moveTo>
                        <a:pt x="0" y="0"/>
                      </a:moveTo>
                      <a:lnTo>
                        <a:pt x="0" y="130"/>
                      </a:lnTo>
                      <a:lnTo>
                        <a:pt x="78" y="130"/>
                      </a:lnTo>
                      <a:lnTo>
                        <a:pt x="142" y="72"/>
                      </a:lnTo>
                      <a:lnTo>
                        <a:pt x="1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rot="10800000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</p:grpSp>
          <p:sp>
            <p:nvSpPr>
              <p:cNvPr id="735" name="Text Box 27"/>
              <p:cNvSpPr txBox="1">
                <a:spLocks noChangeArrowheads="1"/>
              </p:cNvSpPr>
              <p:nvPr/>
            </p:nvSpPr>
            <p:spPr bwMode="auto">
              <a:xfrm flipH="1">
                <a:off x="5657641" y="1894512"/>
                <a:ext cx="107315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400" i="1" dirty="0" smtClean="0">
                    <a:solidFill>
                      <a:srgbClr val="000000"/>
                    </a:solidFill>
                    <a:latin typeface="Helvetica" pitchFamily="34" charset="0"/>
                    <a:sym typeface="Wingdings" pitchFamily="2" charset="2"/>
                  </a:rPr>
                  <a:t>FLASH1</a:t>
                </a:r>
                <a:endParaRPr lang="en-US" sz="1400" i="1" dirty="0">
                  <a:solidFill>
                    <a:srgbClr val="000000"/>
                  </a:solidFill>
                  <a:latin typeface="Helvetica" pitchFamily="34" charset="0"/>
                  <a:sym typeface="Wingdings" pitchFamily="2" charset="2"/>
                </a:endParaRPr>
              </a:p>
            </p:txBody>
          </p:sp>
          <p:sp>
            <p:nvSpPr>
              <p:cNvPr id="736" name="Text Box 27"/>
              <p:cNvSpPr txBox="1">
                <a:spLocks noChangeArrowheads="1"/>
              </p:cNvSpPr>
              <p:nvPr/>
            </p:nvSpPr>
            <p:spPr bwMode="auto">
              <a:xfrm rot="409761" flipH="1">
                <a:off x="5598553" y="2374009"/>
                <a:ext cx="107315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400" i="1" dirty="0" smtClean="0">
                    <a:solidFill>
                      <a:srgbClr val="000000"/>
                    </a:solidFill>
                    <a:latin typeface="Helvetica" pitchFamily="34" charset="0"/>
                    <a:sym typeface="Wingdings" pitchFamily="2" charset="2"/>
                  </a:rPr>
                  <a:t>FLASH2</a:t>
                </a:r>
                <a:endParaRPr lang="en-US" sz="1400" i="1" dirty="0">
                  <a:solidFill>
                    <a:srgbClr val="000000"/>
                  </a:solidFill>
                  <a:latin typeface="Helvetica" pitchFamily="34" charset="0"/>
                  <a:sym typeface="Wingdings" pitchFamily="2" charset="2"/>
                </a:endParaRPr>
              </a:p>
            </p:txBody>
          </p:sp>
          <p:sp>
            <p:nvSpPr>
              <p:cNvPr id="737" name="Line 24"/>
              <p:cNvSpPr>
                <a:spLocks noChangeShapeType="1"/>
              </p:cNvSpPr>
              <p:nvPr/>
            </p:nvSpPr>
            <p:spPr bwMode="auto">
              <a:xfrm>
                <a:off x="568261" y="2171478"/>
                <a:ext cx="511" cy="1568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738" name="Line 55"/>
              <p:cNvSpPr>
                <a:spLocks noChangeShapeType="1"/>
              </p:cNvSpPr>
              <p:nvPr/>
            </p:nvSpPr>
            <p:spPr bwMode="auto">
              <a:xfrm rot="429407">
                <a:off x="4662513" y="2579985"/>
                <a:ext cx="640625" cy="44357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739" name="Freeform 57"/>
              <p:cNvSpPr>
                <a:spLocks/>
              </p:cNvSpPr>
              <p:nvPr/>
            </p:nvSpPr>
            <p:spPr bwMode="auto">
              <a:xfrm>
                <a:off x="4645809" y="2492896"/>
                <a:ext cx="93663" cy="117470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06375 h 130"/>
                  <a:gd name="T4" fmla="*/ 3 w 143"/>
                  <a:gd name="T5" fmla="*/ 206375 h 130"/>
                  <a:gd name="T6" fmla="*/ 5 w 143"/>
                  <a:gd name="T7" fmla="*/ 114300 h 130"/>
                  <a:gd name="T8" fmla="*/ 6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99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740" name="Text Box 27"/>
              <p:cNvSpPr txBox="1">
                <a:spLocks noChangeArrowheads="1"/>
              </p:cNvSpPr>
              <p:nvPr/>
            </p:nvSpPr>
            <p:spPr bwMode="auto">
              <a:xfrm rot="422781" flipH="1">
                <a:off x="5161577" y="3179261"/>
                <a:ext cx="142068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400" i="1" dirty="0" smtClean="0">
                    <a:solidFill>
                      <a:srgbClr val="000000"/>
                    </a:solidFill>
                    <a:latin typeface="Helvetica" pitchFamily="34" charset="0"/>
                    <a:sym typeface="Wingdings" pitchFamily="2" charset="2"/>
                  </a:rPr>
                  <a:t>FLASHForward</a:t>
                </a:r>
                <a:endParaRPr lang="en-US" sz="1400" i="1" dirty="0">
                  <a:solidFill>
                    <a:srgbClr val="000000"/>
                  </a:solidFill>
                  <a:latin typeface="Helvetica" pitchFamily="34" charset="0"/>
                  <a:sym typeface="Wingdings" pitchFamily="2" charset="2"/>
                </a:endParaRPr>
              </a:p>
            </p:txBody>
          </p:sp>
          <p:sp>
            <p:nvSpPr>
              <p:cNvPr id="741" name="Text Box 27"/>
              <p:cNvSpPr txBox="1">
                <a:spLocks noChangeArrowheads="1"/>
              </p:cNvSpPr>
              <p:nvPr/>
            </p:nvSpPr>
            <p:spPr bwMode="auto">
              <a:xfrm rot="422781" flipH="1">
                <a:off x="7961137" y="2463589"/>
                <a:ext cx="1049653" cy="25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050" i="1" dirty="0" smtClean="0">
                    <a:solidFill>
                      <a:srgbClr val="000000"/>
                    </a:solidFill>
                    <a:latin typeface="Helvetica" pitchFamily="34" charset="0"/>
                    <a:sym typeface="Wingdings" pitchFamily="2" charset="2"/>
                  </a:rPr>
                  <a:t>Albert Einstein </a:t>
                </a:r>
                <a:endParaRPr lang="en-US" sz="1050" i="1" dirty="0">
                  <a:solidFill>
                    <a:srgbClr val="000000"/>
                  </a:solidFill>
                  <a:latin typeface="Helvetica" pitchFamily="34" charset="0"/>
                  <a:sym typeface="Wingdings" pitchFamily="2" charset="2"/>
                </a:endParaRPr>
              </a:p>
            </p:txBody>
          </p:sp>
          <p:sp>
            <p:nvSpPr>
              <p:cNvPr id="742" name="Text Box 27"/>
              <p:cNvSpPr txBox="1">
                <a:spLocks noChangeArrowheads="1"/>
              </p:cNvSpPr>
              <p:nvPr/>
            </p:nvSpPr>
            <p:spPr bwMode="auto">
              <a:xfrm rot="422781" flipH="1">
                <a:off x="7882125" y="3327685"/>
                <a:ext cx="1049653" cy="25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050" i="1" dirty="0" smtClean="0">
                    <a:solidFill>
                      <a:srgbClr val="000000"/>
                    </a:solidFill>
                    <a:latin typeface="Helvetica" pitchFamily="34" charset="0"/>
                    <a:sym typeface="Wingdings" pitchFamily="2" charset="2"/>
                  </a:rPr>
                  <a:t>Kai Siegbahn</a:t>
                </a:r>
                <a:endParaRPr lang="en-US" sz="1050" i="1" dirty="0">
                  <a:solidFill>
                    <a:srgbClr val="000000"/>
                  </a:solidFill>
                  <a:latin typeface="Helvetica" pitchFamily="34" charset="0"/>
                  <a:sym typeface="Wingdings" pitchFamily="2" charset="2"/>
                </a:endParaRPr>
              </a:p>
            </p:txBody>
          </p:sp>
          <p:sp>
            <p:nvSpPr>
              <p:cNvPr id="743" name="Text Box 26"/>
              <p:cNvSpPr txBox="1">
                <a:spLocks noChangeArrowheads="1"/>
              </p:cNvSpPr>
              <p:nvPr/>
            </p:nvSpPr>
            <p:spPr bwMode="auto">
              <a:xfrm rot="420000" flipH="1">
                <a:off x="5206328" y="2805355"/>
                <a:ext cx="165735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400" dirty="0" smtClean="0">
                    <a:solidFill>
                      <a:srgbClr val="000000"/>
                    </a:solidFill>
                    <a:latin typeface="Helvetica" pitchFamily="34" charset="0"/>
                    <a:sym typeface="Wingdings" pitchFamily="2" charset="2"/>
                  </a:rPr>
                  <a:t>Variable Gap</a:t>
                </a:r>
                <a:endParaRPr lang="en-US" sz="1400" dirty="0">
                  <a:solidFill>
                    <a:srgbClr val="000000"/>
                  </a:solidFill>
                  <a:latin typeface="Helvetica" pitchFamily="34" charset="0"/>
                  <a:sym typeface="Wingdings" pitchFamily="2" charset="2"/>
                </a:endParaRPr>
              </a:p>
            </p:txBody>
          </p:sp>
          <p:sp>
            <p:nvSpPr>
              <p:cNvPr id="744" name="Line 24"/>
              <p:cNvSpPr>
                <a:spLocks noChangeShapeType="1"/>
              </p:cNvSpPr>
              <p:nvPr/>
            </p:nvSpPr>
            <p:spPr bwMode="auto">
              <a:xfrm flipH="1" flipV="1">
                <a:off x="350732" y="2233030"/>
                <a:ext cx="218104" cy="196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745" name="Line 24"/>
              <p:cNvSpPr>
                <a:spLocks noChangeShapeType="1"/>
              </p:cNvSpPr>
              <p:nvPr/>
            </p:nvSpPr>
            <p:spPr bwMode="auto">
              <a:xfrm>
                <a:off x="449001" y="2234893"/>
                <a:ext cx="0" cy="16397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746" name="AutoShape 77"/>
              <p:cNvSpPr>
                <a:spLocks noChangeArrowheads="1"/>
              </p:cNvSpPr>
              <p:nvPr/>
            </p:nvSpPr>
            <p:spPr bwMode="auto">
              <a:xfrm>
                <a:off x="521954" y="2270074"/>
                <a:ext cx="89606" cy="150813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747" name="AutoShape 77"/>
              <p:cNvSpPr>
                <a:spLocks noChangeArrowheads="1"/>
              </p:cNvSpPr>
              <p:nvPr/>
            </p:nvSpPr>
            <p:spPr bwMode="auto">
              <a:xfrm>
                <a:off x="413942" y="2270074"/>
                <a:ext cx="89606" cy="150813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748" name="AutoShape 77"/>
              <p:cNvSpPr>
                <a:spLocks noChangeArrowheads="1"/>
              </p:cNvSpPr>
              <p:nvPr/>
            </p:nvSpPr>
            <p:spPr bwMode="auto">
              <a:xfrm>
                <a:off x="305930" y="2270074"/>
                <a:ext cx="89606" cy="150813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grpSp>
            <p:nvGrpSpPr>
              <p:cNvPr id="749" name="Group 3"/>
              <p:cNvGrpSpPr/>
              <p:nvPr/>
            </p:nvGrpSpPr>
            <p:grpSpPr>
              <a:xfrm>
                <a:off x="4601716" y="2961286"/>
                <a:ext cx="2307717" cy="683738"/>
                <a:chOff x="4601716" y="2961286"/>
                <a:chExt cx="2307717" cy="683738"/>
              </a:xfrm>
            </p:grpSpPr>
            <p:grpSp>
              <p:nvGrpSpPr>
                <p:cNvPr id="756" name="Group 2"/>
                <p:cNvGrpSpPr/>
                <p:nvPr/>
              </p:nvGrpSpPr>
              <p:grpSpPr>
                <a:xfrm>
                  <a:off x="4601716" y="2961286"/>
                  <a:ext cx="2307717" cy="683738"/>
                  <a:chOff x="4601716" y="2879477"/>
                  <a:chExt cx="2307717" cy="683738"/>
                </a:xfrm>
              </p:grpSpPr>
              <p:sp>
                <p:nvSpPr>
                  <p:cNvPr id="758" name="Line 55"/>
                  <p:cNvSpPr>
                    <a:spLocks noChangeShapeType="1"/>
                  </p:cNvSpPr>
                  <p:nvPr/>
                </p:nvSpPr>
                <p:spPr bwMode="auto">
                  <a:xfrm rot="429407">
                    <a:off x="5270315" y="3107870"/>
                    <a:ext cx="1344056" cy="2015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dirty="0">
                      <a:solidFill>
                        <a:srgbClr val="000000"/>
                      </a:solidFill>
                      <a:ea typeface="ＭＳ Ｐゴシック" pitchFamily="112" charset="-128"/>
                    </a:endParaRPr>
                  </a:p>
                </p:txBody>
              </p:sp>
              <p:sp>
                <p:nvSpPr>
                  <p:cNvPr id="759" name="Freeform 57"/>
                  <p:cNvSpPr>
                    <a:spLocks/>
                  </p:cNvSpPr>
                  <p:nvPr/>
                </p:nvSpPr>
                <p:spPr bwMode="auto">
                  <a:xfrm rot="11229407">
                    <a:off x="5227025" y="2946113"/>
                    <a:ext cx="93663" cy="117470"/>
                  </a:xfrm>
                  <a:custGeom>
                    <a:avLst/>
                    <a:gdLst>
                      <a:gd name="T0" fmla="*/ 0 w 143"/>
                      <a:gd name="T1" fmla="*/ 0 h 130"/>
                      <a:gd name="T2" fmla="*/ 0 w 143"/>
                      <a:gd name="T3" fmla="*/ 206375 h 130"/>
                      <a:gd name="T4" fmla="*/ 3 w 143"/>
                      <a:gd name="T5" fmla="*/ 206375 h 130"/>
                      <a:gd name="T6" fmla="*/ 5 w 143"/>
                      <a:gd name="T7" fmla="*/ 114300 h 130"/>
                      <a:gd name="T8" fmla="*/ 6 w 143"/>
                      <a:gd name="T9" fmla="*/ 0 h 130"/>
                      <a:gd name="T10" fmla="*/ 0 w 143"/>
                      <a:gd name="T11" fmla="*/ 0 h 13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43"/>
                      <a:gd name="T19" fmla="*/ 0 h 130"/>
                      <a:gd name="T20" fmla="*/ 143 w 143"/>
                      <a:gd name="T21" fmla="*/ 130 h 13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43" h="130">
                        <a:moveTo>
                          <a:pt x="0" y="0"/>
                        </a:moveTo>
                        <a:lnTo>
                          <a:pt x="0" y="130"/>
                        </a:lnTo>
                        <a:lnTo>
                          <a:pt x="78" y="130"/>
                        </a:lnTo>
                        <a:lnTo>
                          <a:pt x="142" y="72"/>
                        </a:lnTo>
                        <a:lnTo>
                          <a:pt x="14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3399"/>
                  </a:solidFill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</a:pPr>
                    <a:endParaRPr lang="de-DE" sz="2000" dirty="0">
                      <a:solidFill>
                        <a:srgbClr val="000000"/>
                      </a:solidFill>
                      <a:ea typeface="ＭＳ Ｐゴシック" pitchFamily="112" charset="-128"/>
                      <a:sym typeface="Wingdings" pitchFamily="2" charset="2"/>
                    </a:endParaRPr>
                  </a:p>
                </p:txBody>
              </p:sp>
              <p:grpSp>
                <p:nvGrpSpPr>
                  <p:cNvPr id="760" name="Group 4"/>
                  <p:cNvGrpSpPr/>
                  <p:nvPr/>
                </p:nvGrpSpPr>
                <p:grpSpPr>
                  <a:xfrm>
                    <a:off x="6581248" y="3223575"/>
                    <a:ext cx="328185" cy="339640"/>
                    <a:chOff x="6581248" y="3223575"/>
                    <a:chExt cx="328185" cy="339640"/>
                  </a:xfrm>
                </p:grpSpPr>
                <p:sp>
                  <p:nvSpPr>
                    <p:cNvPr id="764" name="Line 52"/>
                    <p:cNvSpPr>
                      <a:spLocks noChangeShapeType="1"/>
                    </p:cNvSpPr>
                    <p:nvPr/>
                  </p:nvSpPr>
                  <p:spPr bwMode="auto">
                    <a:xfrm rot="366438">
                      <a:off x="6581248" y="3223575"/>
                      <a:ext cx="301514" cy="27440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de-DE" dirty="0">
                        <a:solidFill>
                          <a:srgbClr val="000000"/>
                        </a:solidFill>
                        <a:ea typeface="ＭＳ Ｐゴシック" pitchFamily="112" charset="-128"/>
                      </a:endParaRPr>
                    </a:p>
                  </p:txBody>
                </p:sp>
                <p:sp>
                  <p:nvSpPr>
                    <p:cNvPr id="765" name="Rectangle 5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983597" flipH="1" flipV="1">
                      <a:off x="6782587" y="3436370"/>
                      <a:ext cx="131453" cy="122238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de-DE" sz="2000" dirty="0">
                        <a:solidFill>
                          <a:srgbClr val="000000"/>
                        </a:solidFill>
                        <a:ea typeface="ＭＳ Ｐゴシック" pitchFamily="112" charset="-128"/>
                        <a:sym typeface="Wingdings" pitchFamily="2" charset="2"/>
                      </a:endParaRPr>
                    </a:p>
                  </p:txBody>
                </p:sp>
              </p:grpSp>
              <p:sp>
                <p:nvSpPr>
                  <p:cNvPr id="761" name="Rectangle 178"/>
                  <p:cNvSpPr>
                    <a:spLocks noChangeArrowheads="1"/>
                  </p:cNvSpPr>
                  <p:nvPr/>
                </p:nvSpPr>
                <p:spPr bwMode="auto">
                  <a:xfrm>
                    <a:off x="4601716" y="2879477"/>
                    <a:ext cx="114300" cy="117475"/>
                  </a:xfrm>
                  <a:prstGeom prst="rect">
                    <a:avLst/>
                  </a:prstGeom>
                  <a:solidFill>
                    <a:srgbClr val="CCECFF"/>
                  </a:solidFill>
                  <a:ln w="12700" algn="ctr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dirty="0">
                      <a:solidFill>
                        <a:srgbClr val="000000"/>
                      </a:solidFill>
                      <a:ea typeface="ＭＳ Ｐゴシック" pitchFamily="112" charset="-128"/>
                    </a:endParaRPr>
                  </a:p>
                </p:txBody>
              </p:sp>
              <p:sp>
                <p:nvSpPr>
                  <p:cNvPr id="762" name="Line 55"/>
                  <p:cNvSpPr>
                    <a:spLocks noChangeShapeType="1"/>
                  </p:cNvSpPr>
                  <p:nvPr/>
                </p:nvSpPr>
                <p:spPr bwMode="auto">
                  <a:xfrm rot="429407">
                    <a:off x="4715891" y="2974998"/>
                    <a:ext cx="506770" cy="9869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dirty="0">
                      <a:solidFill>
                        <a:srgbClr val="000000"/>
                      </a:solidFill>
                      <a:ea typeface="ＭＳ Ｐゴシック" pitchFamily="112" charset="-128"/>
                    </a:endParaRPr>
                  </a:p>
                </p:txBody>
              </p:sp>
              <p:sp>
                <p:nvSpPr>
                  <p:cNvPr id="763" name="Rectangle 178"/>
                  <p:cNvSpPr>
                    <a:spLocks noChangeArrowheads="1"/>
                  </p:cNvSpPr>
                  <p:nvPr/>
                </p:nvSpPr>
                <p:spPr bwMode="auto">
                  <a:xfrm rot="420000">
                    <a:off x="6237252" y="3098016"/>
                    <a:ext cx="114300" cy="117475"/>
                  </a:xfrm>
                  <a:prstGeom prst="rect">
                    <a:avLst/>
                  </a:prstGeom>
                  <a:solidFill>
                    <a:srgbClr val="CCECFF"/>
                  </a:solidFill>
                  <a:ln w="12700" algn="ctr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dirty="0">
                      <a:solidFill>
                        <a:srgbClr val="000000"/>
                      </a:solidFill>
                      <a:ea typeface="ＭＳ Ｐゴシック" pitchFamily="112" charset="-128"/>
                    </a:endParaRPr>
                  </a:p>
                </p:txBody>
              </p:sp>
            </p:grpSp>
            <p:sp>
              <p:nvSpPr>
                <p:cNvPr id="757" name="Freeform 57"/>
                <p:cNvSpPr>
                  <a:spLocks/>
                </p:cNvSpPr>
                <p:nvPr/>
              </p:nvSpPr>
              <p:spPr bwMode="auto">
                <a:xfrm rot="420000">
                  <a:off x="6558281" y="3241786"/>
                  <a:ext cx="93663" cy="117470"/>
                </a:xfrm>
                <a:custGeom>
                  <a:avLst/>
                  <a:gdLst>
                    <a:gd name="T0" fmla="*/ 0 w 143"/>
                    <a:gd name="T1" fmla="*/ 0 h 130"/>
                    <a:gd name="T2" fmla="*/ 0 w 143"/>
                    <a:gd name="T3" fmla="*/ 206375 h 130"/>
                    <a:gd name="T4" fmla="*/ 3 w 143"/>
                    <a:gd name="T5" fmla="*/ 206375 h 130"/>
                    <a:gd name="T6" fmla="*/ 5 w 143"/>
                    <a:gd name="T7" fmla="*/ 114300 h 130"/>
                    <a:gd name="T8" fmla="*/ 6 w 143"/>
                    <a:gd name="T9" fmla="*/ 0 h 130"/>
                    <a:gd name="T10" fmla="*/ 0 w 143"/>
                    <a:gd name="T11" fmla="*/ 0 h 1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3"/>
                    <a:gd name="T19" fmla="*/ 0 h 130"/>
                    <a:gd name="T20" fmla="*/ 143 w 143"/>
                    <a:gd name="T21" fmla="*/ 130 h 1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3" h="130">
                      <a:moveTo>
                        <a:pt x="0" y="0"/>
                      </a:moveTo>
                      <a:lnTo>
                        <a:pt x="0" y="130"/>
                      </a:lnTo>
                      <a:lnTo>
                        <a:pt x="78" y="130"/>
                      </a:lnTo>
                      <a:lnTo>
                        <a:pt x="142" y="72"/>
                      </a:lnTo>
                      <a:lnTo>
                        <a:pt x="1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</p:grpSp>
          <p:sp>
            <p:nvSpPr>
              <p:cNvPr id="750" name="Line 177"/>
              <p:cNvSpPr>
                <a:spLocks noChangeShapeType="1"/>
              </p:cNvSpPr>
              <p:nvPr/>
            </p:nvSpPr>
            <p:spPr bwMode="auto">
              <a:xfrm>
                <a:off x="8239362" y="2997149"/>
                <a:ext cx="552291" cy="11885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751" name="Line 177"/>
              <p:cNvSpPr>
                <a:spLocks noChangeShapeType="1"/>
              </p:cNvSpPr>
              <p:nvPr/>
            </p:nvSpPr>
            <p:spPr bwMode="auto">
              <a:xfrm>
                <a:off x="8233880" y="2998537"/>
                <a:ext cx="536883" cy="434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752" name="Line 179"/>
              <p:cNvSpPr>
                <a:spLocks noChangeShapeType="1"/>
              </p:cNvSpPr>
              <p:nvPr/>
            </p:nvSpPr>
            <p:spPr bwMode="auto">
              <a:xfrm>
                <a:off x="8415870" y="2321579"/>
                <a:ext cx="136979" cy="1596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753" name="Rectangle 459"/>
              <p:cNvSpPr/>
              <p:nvPr/>
            </p:nvSpPr>
            <p:spPr bwMode="auto">
              <a:xfrm>
                <a:off x="8215541" y="2333802"/>
                <a:ext cx="177491" cy="77789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en-US" sz="2000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754" name="Rectangle 460"/>
              <p:cNvSpPr/>
              <p:nvPr/>
            </p:nvSpPr>
            <p:spPr bwMode="auto">
              <a:xfrm>
                <a:off x="8204415" y="2086103"/>
                <a:ext cx="137905" cy="64353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en-US" sz="2000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755" name="Text Box 169"/>
              <p:cNvSpPr txBox="1">
                <a:spLocks noChangeArrowheads="1"/>
              </p:cNvSpPr>
              <p:nvPr/>
            </p:nvSpPr>
            <p:spPr bwMode="auto">
              <a:xfrm flipH="1">
                <a:off x="7308304" y="3553271"/>
                <a:ext cx="159783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400" dirty="0" smtClean="0">
                    <a:solidFill>
                      <a:srgbClr val="000000"/>
                    </a:solidFill>
                    <a:latin typeface="Helvetica" pitchFamily="34" charset="0"/>
                    <a:sym typeface="Wingdings" pitchFamily="2" charset="2"/>
                  </a:rPr>
                  <a:t>FEL Experiments</a:t>
                </a:r>
                <a:endParaRPr lang="en-US" sz="1400" dirty="0">
                  <a:solidFill>
                    <a:srgbClr val="000000"/>
                  </a:solidFill>
                  <a:latin typeface="Helvetica" pitchFamily="34" charset="0"/>
                  <a:sym typeface="Wingdings" pitchFamily="2" charset="2"/>
                </a:endParaRPr>
              </a:p>
            </p:txBody>
          </p:sp>
        </p:grpSp>
        <p:sp>
          <p:nvSpPr>
            <p:cNvPr id="16" name="Ellipse 15"/>
            <p:cNvSpPr/>
            <p:nvPr/>
          </p:nvSpPr>
          <p:spPr>
            <a:xfrm>
              <a:off x="4367926" y="1501784"/>
              <a:ext cx="1101603" cy="116127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10" y="4797152"/>
            <a:ext cx="989838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pieren 9"/>
          <p:cNvGrpSpPr/>
          <p:nvPr/>
        </p:nvGrpSpPr>
        <p:grpSpPr>
          <a:xfrm>
            <a:off x="1499658" y="5301208"/>
            <a:ext cx="9192684" cy="1080120"/>
            <a:chOff x="983432" y="5301208"/>
            <a:chExt cx="9192684" cy="1080120"/>
          </a:xfrm>
        </p:grpSpPr>
        <p:sp>
          <p:nvSpPr>
            <p:cNvPr id="7" name="Rectangle 6"/>
            <p:cNvSpPr/>
            <p:nvPr/>
          </p:nvSpPr>
          <p:spPr>
            <a:xfrm>
              <a:off x="983432" y="5301208"/>
              <a:ext cx="9192684" cy="10801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23593" y="5373216"/>
              <a:ext cx="7531068" cy="904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10000"/>
                </a:lnSpc>
                <a:buFont typeface="+mj-lt"/>
                <a:buAutoNum type="arabicPeriod"/>
              </a:pPr>
              <a:r>
                <a:rPr lang="en-US" sz="1600" b="1" dirty="0" smtClean="0"/>
                <a:t>High-gain harmonic generation (HGHG) seeding at </a:t>
              </a:r>
              <a:r>
                <a:rPr lang="en-US" sz="1600" b="1" dirty="0" err="1" smtClean="0"/>
                <a:t>sFLASH</a:t>
              </a:r>
              <a:endParaRPr lang="en-US" sz="1600" b="1" dirty="0" smtClean="0"/>
            </a:p>
            <a:p>
              <a:pPr marL="342900" indent="-342900">
                <a:lnSpc>
                  <a:spcPct val="110000"/>
                </a:lnSpc>
                <a:buFont typeface="+mj-lt"/>
                <a:buAutoNum type="arabicPeriod"/>
              </a:pPr>
              <a:r>
                <a:rPr lang="en-US" sz="1600" b="1" dirty="0" smtClean="0"/>
                <a:t>Echo-enabled harmonic generation (EEHG) seeding studies at </a:t>
              </a:r>
              <a:r>
                <a:rPr lang="en-US" sz="1600" b="1" dirty="0" err="1" smtClean="0"/>
                <a:t>sFLASH</a:t>
              </a:r>
              <a:endParaRPr lang="en-US" sz="1600" b="1" dirty="0" smtClean="0"/>
            </a:p>
            <a:p>
              <a:pPr marL="342900" indent="-342900">
                <a:lnSpc>
                  <a:spcPct val="110000"/>
                </a:lnSpc>
                <a:buFont typeface="+mj-lt"/>
                <a:buAutoNum type="arabicPeriod"/>
              </a:pPr>
              <a:r>
                <a:rPr lang="en-US" sz="1600" b="1" dirty="0" smtClean="0"/>
                <a:t>Future plans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55440" y="5373216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OUTLINE</a:t>
              </a:r>
            </a:p>
          </p:txBody>
        </p:sp>
      </p:grp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XUV Seeding at sFLASH | Christoph Lechner | Hamburg Alliance New Beams and Accelerators, 07 September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80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6" name="Picture 1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-24680" y="4293096"/>
            <a:ext cx="4114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5"/>
          <a:stretch/>
        </p:blipFill>
        <p:spPr bwMode="auto">
          <a:xfrm>
            <a:off x="-40294" y="620688"/>
            <a:ext cx="13193078" cy="166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High-</a:t>
            </a:r>
            <a:r>
              <a:rPr lang="de-DE" dirty="0" err="1" smtClean="0"/>
              <a:t>Gain</a:t>
            </a:r>
            <a:r>
              <a:rPr lang="de-DE" dirty="0" smtClean="0"/>
              <a:t> </a:t>
            </a:r>
            <a:r>
              <a:rPr lang="de-DE" dirty="0" err="1" smtClean="0"/>
              <a:t>Harmonic</a:t>
            </a:r>
            <a:r>
              <a:rPr lang="de-DE" dirty="0" smtClean="0"/>
              <a:t> Generation (HGHG)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XUV Seeding at sFLASH | Christoph Lechner | Hamburg Alliance New Beams and Accelerators, 07 September 2018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1311373" y="2132856"/>
            <a:ext cx="168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modulator</a:t>
            </a:r>
            <a:endParaRPr lang="en-US" sz="24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4871864" y="908720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chicane</a:t>
            </a:r>
            <a:endParaRPr lang="de-DE" sz="2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10453818" y="2132856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radiator</a:t>
            </a:r>
            <a:endParaRPr lang="en-US" sz="2400" b="1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6872023" y="1535142"/>
            <a:ext cx="4552569" cy="4510197"/>
            <a:chOff x="6872023" y="1535142"/>
            <a:chExt cx="4552569" cy="4510197"/>
          </a:xfrm>
        </p:grpSpPr>
        <p:pic>
          <p:nvPicPr>
            <p:cNvPr id="2075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2023" y="2564904"/>
              <a:ext cx="4552569" cy="3480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Gerade Verbindung mit Pfeil 10"/>
            <p:cNvCxnSpPr/>
            <p:nvPr/>
          </p:nvCxnSpPr>
          <p:spPr>
            <a:xfrm flipV="1">
              <a:off x="8184232" y="1535142"/>
              <a:ext cx="0" cy="124578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2" name="Gerade Verbindung mit Pfeil 11"/>
          <p:cNvCxnSpPr/>
          <p:nvPr/>
        </p:nvCxnSpPr>
        <p:spPr>
          <a:xfrm flipV="1">
            <a:off x="551384" y="1556792"/>
            <a:ext cx="0" cy="29163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300521" y="6002124"/>
            <a:ext cx="3184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Proposed by </a:t>
            </a:r>
            <a:r>
              <a:rPr lang="en-US" sz="1400" dirty="0"/>
              <a:t>Y</a:t>
            </a:r>
            <a:r>
              <a:rPr lang="en-US" sz="1400" dirty="0" smtClean="0"/>
              <a:t>u in 1991:</a:t>
            </a:r>
          </a:p>
          <a:p>
            <a:r>
              <a:rPr lang="en-US" sz="1400" dirty="0" smtClean="0"/>
              <a:t>L.H. Yu, Phys. Rev. A 44, 5178 (1991)</a:t>
            </a:r>
            <a:endParaRPr lang="en-US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4223792" y="5826750"/>
            <a:ext cx="30251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Bunching</a:t>
            </a:r>
            <a:r>
              <a:rPr lang="de-DE" sz="1600" dirty="0" smtClean="0"/>
              <a:t> </a:t>
            </a:r>
            <a:r>
              <a:rPr lang="de-DE" sz="1600" dirty="0" err="1" smtClean="0"/>
              <a:t>factor</a:t>
            </a:r>
            <a:r>
              <a:rPr lang="de-DE" sz="1600" dirty="0" smtClean="0"/>
              <a:t> at </a:t>
            </a:r>
            <a:r>
              <a:rPr lang="de-DE" sz="1600" dirty="0" err="1" smtClean="0"/>
              <a:t>harmonic</a:t>
            </a:r>
            <a:r>
              <a:rPr lang="de-DE" sz="1600" dirty="0" smtClean="0"/>
              <a:t> </a:t>
            </a:r>
            <a:r>
              <a:rPr lang="de-DE" sz="1600" i="1" dirty="0" smtClean="0"/>
              <a:t>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1688212" y="1590456"/>
            <a:ext cx="4335780" cy="2701738"/>
            <a:chOff x="1688212" y="1590456"/>
            <a:chExt cx="4335780" cy="2701738"/>
          </a:xfrm>
        </p:grpSpPr>
        <p:cxnSp>
          <p:nvCxnSpPr>
            <p:cNvPr id="21" name="Gerade Verbindung mit Pfeil 20"/>
            <p:cNvCxnSpPr/>
            <p:nvPr/>
          </p:nvCxnSpPr>
          <p:spPr>
            <a:xfrm flipV="1">
              <a:off x="4286274" y="1590456"/>
              <a:ext cx="0" cy="119047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084" name="Gruppieren 2083"/>
            <p:cNvGrpSpPr/>
            <p:nvPr/>
          </p:nvGrpSpPr>
          <p:grpSpPr>
            <a:xfrm>
              <a:off x="1688212" y="2564904"/>
              <a:ext cx="4335780" cy="1727290"/>
              <a:chOff x="911424" y="2564904"/>
              <a:chExt cx="4335780" cy="1727290"/>
            </a:xfrm>
          </p:grpSpPr>
          <p:pic>
            <p:nvPicPr>
              <p:cNvPr id="2074" name="Picture 14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7890"/>
              <a:stretch/>
            </p:blipFill>
            <p:spPr bwMode="auto">
              <a:xfrm>
                <a:off x="911424" y="2564904"/>
                <a:ext cx="4335780" cy="1727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1" name="Gerade Verbindung 40"/>
              <p:cNvCxnSpPr/>
              <p:nvPr/>
            </p:nvCxnSpPr>
            <p:spPr>
              <a:xfrm>
                <a:off x="1487488" y="3369523"/>
                <a:ext cx="65775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44"/>
              <p:cNvCxnSpPr/>
              <p:nvPr/>
            </p:nvCxnSpPr>
            <p:spPr>
              <a:xfrm flipH="1">
                <a:off x="1964216" y="3060684"/>
                <a:ext cx="55701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mit Pfeil 46"/>
              <p:cNvCxnSpPr/>
              <p:nvPr/>
            </p:nvCxnSpPr>
            <p:spPr>
              <a:xfrm>
                <a:off x="2044500" y="3068960"/>
                <a:ext cx="0" cy="300563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52" name="Picture 4" descr="http://rogercortesi.com/eqn/tempimagedir/eqn9446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0392" y="3140183"/>
                <a:ext cx="348615" cy="158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026" name="Picture 2" descr="http://rogercortesi.com/eqn/tempimagedir/eqn944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15" y="6137483"/>
            <a:ext cx="4143375" cy="60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34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/>
          <p:nvPr/>
        </p:nvGrpSpPr>
        <p:grpSpPr>
          <a:xfrm>
            <a:off x="4007768" y="5301208"/>
            <a:ext cx="8206754" cy="1656184"/>
            <a:chOff x="4007768" y="5301208"/>
            <a:chExt cx="8206754" cy="1656184"/>
          </a:xfrm>
        </p:grpSpPr>
        <p:pic>
          <p:nvPicPr>
            <p:cNvPr id="1027" name="Picture 3" descr="C:\sflash\presentations\2018_pof\pov\x\sflash_beamline_forPOF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35243" b="42079"/>
            <a:stretch/>
          </p:blipFill>
          <p:spPr bwMode="auto">
            <a:xfrm>
              <a:off x="4007768" y="5402329"/>
              <a:ext cx="8206754" cy="1555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feld 18"/>
            <p:cNvSpPr txBox="1"/>
            <p:nvPr/>
          </p:nvSpPr>
          <p:spPr>
            <a:xfrm>
              <a:off x="9768408" y="5445224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TDS</a:t>
              </a: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6419182" y="5301208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radiator</a:t>
              </a: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4727848" y="6041360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chicane</a:t>
              </a: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4079776" y="5315108"/>
              <a:ext cx="9380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modulator</a:t>
              </a: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263352" y="1201962"/>
            <a:ext cx="6253017" cy="3307158"/>
            <a:chOff x="347039" y="1084113"/>
            <a:chExt cx="6613057" cy="349758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338"/>
            <a:stretch/>
          </p:blipFill>
          <p:spPr bwMode="auto">
            <a:xfrm>
              <a:off x="347039" y="1084113"/>
              <a:ext cx="6613057" cy="3497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hteck 12"/>
            <p:cNvSpPr/>
            <p:nvPr/>
          </p:nvSpPr>
          <p:spPr>
            <a:xfrm>
              <a:off x="3640069" y="1772816"/>
              <a:ext cx="191077" cy="172819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Generation </a:t>
            </a:r>
            <a:r>
              <a:rPr lang="de-DE" dirty="0" err="1" smtClean="0"/>
              <a:t>and</a:t>
            </a:r>
            <a:r>
              <a:rPr lang="de-DE" dirty="0" smtClean="0"/>
              <a:t> Analysis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Seeded</a:t>
            </a:r>
            <a:r>
              <a:rPr lang="de-DE" dirty="0" smtClean="0"/>
              <a:t> FEL Pulses at </a:t>
            </a:r>
            <a:r>
              <a:rPr lang="de-DE" dirty="0" err="1" smtClean="0"/>
              <a:t>sFLASH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XUV Seeding at sFLASH | Christoph Lechner | Hamburg Alliance New Beams and Accelerators, 07 September 2018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Extraction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electron</a:t>
            </a:r>
            <a:r>
              <a:rPr lang="de-DE" dirty="0" smtClean="0"/>
              <a:t> </a:t>
            </a:r>
            <a:r>
              <a:rPr lang="de-DE" dirty="0" err="1" smtClean="0"/>
              <a:t>bunches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RF </a:t>
            </a:r>
            <a:r>
              <a:rPr lang="de-DE" dirty="0" err="1" smtClean="0"/>
              <a:t>deflector</a:t>
            </a:r>
            <a:endParaRPr lang="de-DE" dirty="0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4007768" y="6503858"/>
            <a:ext cx="5184576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6096000" y="6453336"/>
            <a:ext cx="946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sFLASH</a:t>
            </a:r>
            <a:endParaRPr lang="de-DE" sz="1600" dirty="0" smtClean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837896"/>
              </p:ext>
            </p:extLst>
          </p:nvPr>
        </p:nvGraphicFramePr>
        <p:xfrm>
          <a:off x="407368" y="4548728"/>
          <a:ext cx="3024336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16224"/>
                <a:gridCol w="1008112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Electron</a:t>
                      </a:r>
                      <a:r>
                        <a:rPr lang="de-DE" sz="1400" dirty="0" smtClean="0"/>
                        <a:t> beam </a:t>
                      </a:r>
                      <a:r>
                        <a:rPr lang="de-DE" sz="1400" dirty="0" err="1" smtClean="0"/>
                        <a:t>energy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685 </a:t>
                      </a:r>
                      <a:r>
                        <a:rPr lang="de-DE" sz="1400" dirty="0" err="1" smtClean="0"/>
                        <a:t>MeV</a:t>
                      </a:r>
                      <a:endParaRPr lang="en-US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Peak </a:t>
                      </a:r>
                      <a:r>
                        <a:rPr lang="de-DE" sz="1400" dirty="0" err="1" smtClean="0"/>
                        <a:t>current</a:t>
                      </a:r>
                      <a:endParaRPr lang="de-DE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0.62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kA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Seed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laser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wavelength</a:t>
                      </a:r>
                      <a:endParaRPr lang="de-DE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267 </a:t>
                      </a:r>
                      <a:r>
                        <a:rPr lang="de-DE" sz="1400" dirty="0" err="1" smtClean="0"/>
                        <a:t>nm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7" name="Gruppieren 16"/>
          <p:cNvGrpSpPr/>
          <p:nvPr/>
        </p:nvGrpSpPr>
        <p:grpSpPr>
          <a:xfrm>
            <a:off x="7444084" y="999778"/>
            <a:ext cx="4700588" cy="3929063"/>
            <a:chOff x="7444084" y="1516161"/>
            <a:chExt cx="4700588" cy="392906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4084" y="1516161"/>
              <a:ext cx="4700588" cy="392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0272464" y="2564904"/>
              <a:ext cx="1584176" cy="158417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3791744" y="4490536"/>
            <a:ext cx="3456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Demonstrated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SASE FELs </a:t>
            </a:r>
            <a:r>
              <a:rPr lang="de-DE" sz="1400" dirty="0" err="1" smtClean="0"/>
              <a:t>at</a:t>
            </a:r>
            <a:r>
              <a:rPr lang="de-DE" sz="1400" dirty="0" smtClean="0"/>
              <a:t> LCLS</a:t>
            </a:r>
            <a:br>
              <a:rPr lang="de-DE" sz="1400" dirty="0" smtClean="0"/>
            </a:br>
            <a:r>
              <a:rPr lang="de-DE" sz="1400" dirty="0" smtClean="0"/>
              <a:t>(DESY </a:t>
            </a:r>
            <a:r>
              <a:rPr lang="de-DE" sz="1400" dirty="0" err="1" smtClean="0"/>
              <a:t>as</a:t>
            </a:r>
            <a:r>
              <a:rPr lang="de-DE" sz="1400" dirty="0" smtClean="0"/>
              <a:t> </a:t>
            </a:r>
            <a:r>
              <a:rPr lang="de-DE" sz="1400" dirty="0" err="1" smtClean="0"/>
              <a:t>co-author</a:t>
            </a:r>
            <a:r>
              <a:rPr lang="de-DE" sz="1400" dirty="0" smtClean="0"/>
              <a:t>): </a:t>
            </a:r>
            <a:r>
              <a:rPr lang="de-DE" sz="1400" b="1" dirty="0" smtClean="0"/>
              <a:t>C. Behrens, et al., Nat. </a:t>
            </a:r>
            <a:r>
              <a:rPr lang="de-DE" sz="1400" b="1" dirty="0" err="1" smtClean="0"/>
              <a:t>Commun</a:t>
            </a:r>
            <a:r>
              <a:rPr lang="de-DE" sz="1400" b="1" dirty="0" smtClean="0"/>
              <a:t>. 5, 4762 (2014)</a:t>
            </a:r>
            <a:endParaRPr lang="en-US" sz="1400" b="1" dirty="0" err="1" smtClean="0"/>
          </a:p>
        </p:txBody>
      </p:sp>
      <p:sp>
        <p:nvSpPr>
          <p:cNvPr id="15" name="Rechteckige Legende 14"/>
          <p:cNvSpPr/>
          <p:nvPr/>
        </p:nvSpPr>
        <p:spPr>
          <a:xfrm>
            <a:off x="3924081" y="1455392"/>
            <a:ext cx="1368152" cy="363830"/>
          </a:xfrm>
          <a:prstGeom prst="wedgeRectCallout">
            <a:avLst>
              <a:gd name="adj1" fmla="val 21290"/>
              <a:gd name="adj2" fmla="val 10576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 smtClean="0">
                <a:solidFill>
                  <a:schemeClr val="tx1"/>
                </a:solidFill>
              </a:rPr>
              <a:t>seeded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area</a:t>
            </a:r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00521" y="6093296"/>
            <a:ext cx="3491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T. Plath, et al., </a:t>
            </a:r>
            <a:r>
              <a:rPr lang="de-DE" sz="1400" b="1" dirty="0" err="1"/>
              <a:t>Sci</a:t>
            </a:r>
            <a:r>
              <a:rPr lang="de-DE" sz="1400" b="1" dirty="0"/>
              <a:t>. Rep. 7, 2431 (2017)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05767" y="5808421"/>
            <a:ext cx="3557985" cy="23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sFLASH</a:t>
            </a:r>
            <a:r>
              <a:rPr lang="en-US" sz="1400" dirty="0" smtClean="0"/>
              <a:t>: first achieved for seeded FEL</a:t>
            </a:r>
          </a:p>
        </p:txBody>
      </p:sp>
    </p:spTree>
    <p:extLst>
      <p:ext uri="{BB962C8B-B14F-4D97-AF65-F5344CB8AC3E}">
        <p14:creationId xmlns:p14="http://schemas.microsoft.com/office/powerpoint/2010/main" val="172570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and Analysis of Seeded FEL Pulses at </a:t>
            </a:r>
            <a:r>
              <a:rPr lang="en-US" dirty="0" err="1" smtClean="0"/>
              <a:t>sFLASH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XUV Seeding at sFLASH | Christoph Lechner | Hamburg Alliance New Beams and Accelerators, 07 September 2018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Extraction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electron</a:t>
            </a:r>
            <a:r>
              <a:rPr lang="de-DE" dirty="0"/>
              <a:t> </a:t>
            </a:r>
            <a:r>
              <a:rPr lang="de-DE" dirty="0" err="1"/>
              <a:t>bunches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RF </a:t>
            </a:r>
            <a:r>
              <a:rPr lang="de-DE" dirty="0" err="1"/>
              <a:t>deflector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824192" y="4512022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Unique hardware configuration </a:t>
            </a:r>
            <a:r>
              <a:rPr lang="en-US" sz="1600" dirty="0" smtClean="0"/>
              <a:t>(TDS setup at the exit of seeded FEL) enables detailed study of the seeded FEL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335360" y="1134428"/>
            <a:ext cx="7160324" cy="4658520"/>
            <a:chOff x="335360" y="1134428"/>
            <a:chExt cx="7160324" cy="465852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360" y="1134428"/>
              <a:ext cx="7160324" cy="4589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hteck 7"/>
            <p:cNvSpPr/>
            <p:nvPr/>
          </p:nvSpPr>
          <p:spPr>
            <a:xfrm>
              <a:off x="3442276" y="5538376"/>
              <a:ext cx="504056" cy="20634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3385284" y="5546727"/>
              <a:ext cx="6319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time [fs]</a:t>
              </a:r>
            </a:p>
          </p:txBody>
        </p:sp>
      </p:grpSp>
      <p:sp>
        <p:nvSpPr>
          <p:cNvPr id="7" name="Legende mit Linie 1 6"/>
          <p:cNvSpPr/>
          <p:nvPr/>
        </p:nvSpPr>
        <p:spPr>
          <a:xfrm>
            <a:off x="7824192" y="3068960"/>
            <a:ext cx="3672408" cy="1296144"/>
          </a:xfrm>
          <a:prstGeom prst="borderCallout1">
            <a:avLst>
              <a:gd name="adj1" fmla="val 20514"/>
              <a:gd name="adj2" fmla="val -2627"/>
              <a:gd name="adj3" fmla="val -39239"/>
              <a:gd name="adj4" fmla="val -6750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Measured emittance and current profiles and Ming </a:t>
            </a:r>
            <a:r>
              <a:rPr lang="en-US" sz="1600" dirty="0" err="1" smtClean="0">
                <a:solidFill>
                  <a:schemeClr val="tx1"/>
                </a:solidFill>
              </a:rPr>
              <a:t>Xie</a:t>
            </a:r>
            <a:r>
              <a:rPr lang="en-US" sz="1600" dirty="0" smtClean="0">
                <a:solidFill>
                  <a:schemeClr val="tx1"/>
                </a:solidFill>
              </a:rPr>
              <a:t> formalism very nicely model lasing in different regions of electron bunch</a:t>
            </a:r>
          </a:p>
        </p:txBody>
      </p:sp>
      <p:sp>
        <p:nvSpPr>
          <p:cNvPr id="13" name="Textfeld 17"/>
          <p:cNvSpPr txBox="1"/>
          <p:nvPr/>
        </p:nvSpPr>
        <p:spPr>
          <a:xfrm>
            <a:off x="300521" y="6093296"/>
            <a:ext cx="3491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T. Plath, et al., </a:t>
            </a:r>
            <a:r>
              <a:rPr lang="de-DE" sz="1400" b="1" dirty="0" err="1"/>
              <a:t>Sci</a:t>
            </a:r>
            <a:r>
              <a:rPr lang="de-DE" sz="1400" b="1" dirty="0"/>
              <a:t>. Rep. 7, 2431 (2017) </a:t>
            </a:r>
          </a:p>
        </p:txBody>
      </p:sp>
    </p:spTree>
    <p:extLst>
      <p:ext uri="{BB962C8B-B14F-4D97-AF65-F5344CB8AC3E}">
        <p14:creationId xmlns:p14="http://schemas.microsoft.com/office/powerpoint/2010/main" val="254035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THz Streaking of Photon Pulses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XUV Seeding at sFLASH | Christoph Lechner | Hamburg Alliance New Beams and Accelerators, 07 September 2018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Newly applied at DESY for seeded pulses</a:t>
            </a:r>
            <a:endParaRPr lang="en-US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-312712" y="1916832"/>
            <a:ext cx="8848251" cy="4542631"/>
            <a:chOff x="-240704" y="1190624"/>
            <a:chExt cx="8848251" cy="454263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27"/>
            <a:stretch/>
          </p:blipFill>
          <p:spPr bwMode="auto">
            <a:xfrm>
              <a:off x="-240704" y="1190624"/>
              <a:ext cx="8848251" cy="4542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feld 11"/>
            <p:cNvSpPr txBox="1"/>
            <p:nvPr/>
          </p:nvSpPr>
          <p:spPr>
            <a:xfrm>
              <a:off x="1991544" y="1268760"/>
              <a:ext cx="201622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Time-of-flight electron detector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404664"/>
            <a:ext cx="5212080" cy="285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8040217" y="3645024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Combining measurements at both slopes gives access to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chirp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duration</a:t>
            </a:r>
          </a:p>
          <a:p>
            <a:r>
              <a:rPr lang="en-US" sz="1600" dirty="0" smtClean="0"/>
              <a:t>of photon pulses</a:t>
            </a:r>
          </a:p>
        </p:txBody>
      </p:sp>
      <p:sp>
        <p:nvSpPr>
          <p:cNvPr id="14" name="Rechteck 13"/>
          <p:cNvSpPr/>
          <p:nvPr/>
        </p:nvSpPr>
        <p:spPr>
          <a:xfrm>
            <a:off x="5663952" y="4938538"/>
            <a:ext cx="576064" cy="2160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6023992" y="5046550"/>
            <a:ext cx="216024" cy="1826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00521" y="6002124"/>
            <a:ext cx="2843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A. </a:t>
            </a:r>
            <a:r>
              <a:rPr lang="en-US" sz="1400" b="1" dirty="0" err="1"/>
              <a:t>Azima</a:t>
            </a:r>
            <a:r>
              <a:rPr lang="en-US" sz="1400" b="1" dirty="0"/>
              <a:t>, et al., New J. Phys. 20, 013010 (2018)</a:t>
            </a:r>
            <a:endParaRPr lang="de-DE" sz="14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447928" y="4705980"/>
            <a:ext cx="721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THz</a:t>
            </a:r>
          </a:p>
          <a:p>
            <a:r>
              <a:rPr lang="en-US" sz="1400" dirty="0" smtClean="0"/>
              <a:t>source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312024" y="4437112"/>
            <a:ext cx="72167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seed</a:t>
            </a:r>
          </a:p>
          <a:p>
            <a:pPr algn="r"/>
            <a:r>
              <a:rPr lang="en-US" sz="1400" dirty="0" smtClean="0"/>
              <a:t>source</a:t>
            </a:r>
          </a:p>
        </p:txBody>
      </p:sp>
      <p:cxnSp>
        <p:nvCxnSpPr>
          <p:cNvPr id="11" name="Gerade Verbindung 10"/>
          <p:cNvCxnSpPr/>
          <p:nvPr/>
        </p:nvCxnSpPr>
        <p:spPr>
          <a:xfrm flipH="1">
            <a:off x="10448812" y="764704"/>
            <a:ext cx="801028" cy="158417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flipH="1" flipV="1">
            <a:off x="11136560" y="836712"/>
            <a:ext cx="839479" cy="151216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87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of FEL Pulse Duration 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XUV Seeding at sFLASH | Christoph Lechner | Hamburg Alliance New Beams and Accelerators, 07 September 2018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73" y="1335881"/>
            <a:ext cx="7465219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>
          <a:xfrm>
            <a:off x="5159896" y="2831042"/>
            <a:ext cx="2232248" cy="74197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184232" y="2276872"/>
            <a:ext cx="33843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Using </a:t>
            </a:r>
            <a:r>
              <a:rPr lang="en-US" sz="1600" b="1" dirty="0" smtClean="0">
                <a:solidFill>
                  <a:srgbClr val="00A6DE"/>
                </a:solidFill>
              </a:rPr>
              <a:t>transverse-deflecting structure (TDS)</a:t>
            </a:r>
            <a:r>
              <a:rPr lang="en-US" sz="1600" dirty="0" smtClean="0">
                <a:solidFill>
                  <a:srgbClr val="00A6DE"/>
                </a:solidFill>
              </a:rPr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Extract duration of seeded FEL pulses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/>
          </a:p>
          <a:p>
            <a:pPr marL="285750" indent="-285750">
              <a:buFont typeface="Arial" charset="0"/>
              <a:buChar char="•"/>
            </a:pPr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endParaRPr lang="en-US" sz="1600" dirty="0" smtClean="0"/>
          </a:p>
          <a:p>
            <a:r>
              <a:rPr lang="en-US" sz="1600" dirty="0" smtClean="0"/>
              <a:t>With THz streaking: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dirty="0" smtClean="0">
                <a:solidFill>
                  <a:srgbClr val="FD8C16"/>
                </a:solidFill>
              </a:rPr>
              <a:t>Access optical phase of FEL pulses</a:t>
            </a:r>
          </a:p>
          <a:p>
            <a:pPr marL="285750" indent="-285750">
              <a:buFont typeface="Arial" charset="0"/>
              <a:buChar char="•"/>
            </a:pPr>
            <a:r>
              <a:rPr lang="de-DE" sz="1600" b="1" dirty="0" err="1" smtClean="0">
                <a:solidFill>
                  <a:srgbClr val="FD8C16"/>
                </a:solidFill>
              </a:rPr>
              <a:t>Chirp</a:t>
            </a:r>
            <a:r>
              <a:rPr lang="de-DE" sz="1600" b="1" dirty="0" smtClean="0">
                <a:solidFill>
                  <a:srgbClr val="FD8C16"/>
                </a:solidFill>
              </a:rPr>
              <a:t> </a:t>
            </a:r>
            <a:r>
              <a:rPr lang="de-DE" sz="1600" b="1" dirty="0" err="1" smtClean="0">
                <a:solidFill>
                  <a:srgbClr val="FD8C16"/>
                </a:solidFill>
              </a:rPr>
              <a:t>of</a:t>
            </a:r>
            <a:r>
              <a:rPr lang="de-DE" sz="1600" b="1" dirty="0" smtClean="0">
                <a:solidFill>
                  <a:srgbClr val="FD8C16"/>
                </a:solidFill>
              </a:rPr>
              <a:t> </a:t>
            </a:r>
            <a:r>
              <a:rPr lang="de-DE" sz="1600" b="1" dirty="0" err="1" smtClean="0">
                <a:solidFill>
                  <a:srgbClr val="FD8C16"/>
                </a:solidFill>
              </a:rPr>
              <a:t>seeded</a:t>
            </a:r>
            <a:r>
              <a:rPr lang="de-DE" sz="1600" b="1" dirty="0" smtClean="0">
                <a:solidFill>
                  <a:srgbClr val="FD8C16"/>
                </a:solidFill>
              </a:rPr>
              <a:t> FEL </a:t>
            </a:r>
            <a:r>
              <a:rPr lang="de-DE" sz="1600" b="1" dirty="0" err="1" smtClean="0">
                <a:solidFill>
                  <a:srgbClr val="FD8C16"/>
                </a:solidFill>
              </a:rPr>
              <a:t>pulses</a:t>
            </a:r>
            <a:r>
              <a:rPr lang="de-DE" sz="1600" b="1" dirty="0" smtClean="0">
                <a:solidFill>
                  <a:srgbClr val="FD8C16"/>
                </a:solidFill>
              </a:rPr>
              <a:t> </a:t>
            </a:r>
            <a:r>
              <a:rPr lang="de-DE" sz="1600" dirty="0" smtClean="0"/>
              <a:t>(</a:t>
            </a:r>
            <a:r>
              <a:rPr lang="de-DE" sz="1600" dirty="0" err="1" smtClean="0"/>
              <a:t>only</a:t>
            </a:r>
            <a:r>
              <a:rPr lang="de-DE" sz="1600" dirty="0" smtClean="0"/>
              <a:t> </a:t>
            </a:r>
            <a:r>
              <a:rPr lang="de-DE" sz="1600" dirty="0" err="1" smtClean="0"/>
              <a:t>determined</a:t>
            </a:r>
            <a:r>
              <a:rPr lang="de-DE" sz="1600" dirty="0" smtClean="0"/>
              <a:t> </a:t>
            </a:r>
            <a:r>
              <a:rPr lang="de-DE" sz="1600" dirty="0" err="1" smtClean="0"/>
              <a:t>by</a:t>
            </a:r>
            <a:r>
              <a:rPr lang="de-DE" sz="1600" dirty="0" smtClean="0"/>
              <a:t> </a:t>
            </a:r>
            <a:r>
              <a:rPr lang="de-DE" sz="1600" dirty="0" err="1" smtClean="0"/>
              <a:t>THz</a:t>
            </a:r>
            <a:r>
              <a:rPr lang="de-DE" sz="1600" dirty="0" smtClean="0"/>
              <a:t> </a:t>
            </a:r>
            <a:r>
              <a:rPr lang="de-DE" sz="1600" dirty="0" err="1" smtClean="0"/>
              <a:t>streaking</a:t>
            </a:r>
            <a:r>
              <a:rPr lang="de-DE" sz="1600" dirty="0" smtClean="0"/>
              <a:t>)</a:t>
            </a:r>
            <a:r>
              <a:rPr lang="de-DE" sz="1600" dirty="0"/>
              <a:t/>
            </a:r>
            <a:br>
              <a:rPr lang="de-DE" sz="1600" dirty="0"/>
            </a:br>
            <a:endParaRPr lang="en-US" sz="1600" dirty="0" smtClean="0"/>
          </a:p>
        </p:txBody>
      </p:sp>
      <p:grpSp>
        <p:nvGrpSpPr>
          <p:cNvPr id="7" name="Gruppieren 6"/>
          <p:cNvGrpSpPr/>
          <p:nvPr/>
        </p:nvGrpSpPr>
        <p:grpSpPr>
          <a:xfrm>
            <a:off x="91603" y="1166812"/>
            <a:ext cx="7948613" cy="4524375"/>
            <a:chOff x="91603" y="1166812"/>
            <a:chExt cx="7948613" cy="452437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03" y="1166812"/>
              <a:ext cx="7948613" cy="452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hteck 8"/>
            <p:cNvSpPr/>
            <p:nvPr/>
          </p:nvSpPr>
          <p:spPr>
            <a:xfrm>
              <a:off x="4871864" y="2388744"/>
              <a:ext cx="2880320" cy="104025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pic>
          <p:nvPicPr>
            <p:cNvPr id="1026" name="Picture 2" descr="http://rogercortesi.com/eqn/tempimagedir/eqn879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157" y="2276872"/>
              <a:ext cx="2568035" cy="367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rogercortesi.com/eqn/tempimagedir/eqn8790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117" y="2706597"/>
              <a:ext cx="2775490" cy="392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feld 15"/>
          <p:cNvSpPr txBox="1"/>
          <p:nvPr/>
        </p:nvSpPr>
        <p:spPr>
          <a:xfrm>
            <a:off x="300521" y="6002124"/>
            <a:ext cx="2699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A. </a:t>
            </a:r>
            <a:r>
              <a:rPr lang="en-US" sz="1400" b="1" dirty="0" err="1"/>
              <a:t>Azima</a:t>
            </a:r>
            <a:r>
              <a:rPr lang="en-US" sz="1400" b="1" dirty="0"/>
              <a:t>, et al., New J. Phys. 20, 013010 (2018)</a:t>
            </a:r>
            <a:endParaRPr lang="de-DE" sz="1400" b="1" dirty="0"/>
          </a:p>
        </p:txBody>
      </p:sp>
      <p:pic>
        <p:nvPicPr>
          <p:cNvPr id="14" name="Picture 4" descr="http://rogercortesi.com/eqn/tempimagedir/eqn746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5814690"/>
            <a:ext cx="2738438" cy="2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7" t="7389" r="14470" b="15564"/>
          <a:stretch/>
        </p:blipFill>
        <p:spPr bwMode="auto">
          <a:xfrm>
            <a:off x="8824884" y="188640"/>
            <a:ext cx="2095652" cy="211992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7528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Step: Manipulation of UV Seed Laser Pulses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XUV Seeding at sFLASH | Christoph Lechner | Hamburg Alliance New Beams and Accelerators, 07 September 2018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First step towards tailored seeded FEL pulses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" t="4010" r="1730"/>
          <a:stretch/>
        </p:blipFill>
        <p:spPr bwMode="auto">
          <a:xfrm>
            <a:off x="191345" y="1196753"/>
            <a:ext cx="7604807" cy="421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feil nach links und rechts 4"/>
          <p:cNvSpPr/>
          <p:nvPr/>
        </p:nvSpPr>
        <p:spPr>
          <a:xfrm>
            <a:off x="1295507" y="5445224"/>
            <a:ext cx="6048672" cy="720080"/>
          </a:xfrm>
          <a:prstGeom prst="left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Inserting material into seed laser beamline changes GDD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526043" y="5085184"/>
            <a:ext cx="3600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group-delay dispersion </a:t>
            </a:r>
            <a:r>
              <a:rPr lang="en-US" sz="1600" dirty="0" err="1" smtClean="0"/>
              <a:t>GDD</a:t>
            </a:r>
            <a:r>
              <a:rPr lang="en-US" sz="1600" baseline="-25000" dirty="0" err="1" smtClean="0"/>
              <a:t>seed</a:t>
            </a:r>
            <a:r>
              <a:rPr lang="en-US" sz="1600" dirty="0" smtClean="0"/>
              <a:t> [fs²]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966271" y="5949280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GENESIS</a:t>
            </a:r>
          </a:p>
          <a:p>
            <a:r>
              <a:rPr lang="en-US" sz="1600" dirty="0" smtClean="0"/>
              <a:t>simulation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44" y="1431733"/>
            <a:ext cx="4046220" cy="344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1"/>
          <p:cNvSpPr/>
          <p:nvPr/>
        </p:nvSpPr>
        <p:spPr>
          <a:xfrm>
            <a:off x="4844306" y="1287810"/>
            <a:ext cx="864096" cy="115212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878147" y="1251536"/>
            <a:ext cx="843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Symbol" panose="05050102010706020507" pitchFamily="18" charset="2"/>
              </a:rPr>
              <a:t>a</a:t>
            </a:r>
            <a:r>
              <a:rPr lang="en-US" sz="1600" baseline="-25000" dirty="0" err="1" smtClean="0"/>
              <a:t>seed</a:t>
            </a:r>
            <a:r>
              <a:rPr lang="en-US" sz="1600" dirty="0" smtClean="0"/>
              <a:t>&lt;0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871864" y="1575842"/>
            <a:ext cx="861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Symbol" panose="05050102010706020507" pitchFamily="18" charset="2"/>
              </a:rPr>
              <a:t>a</a:t>
            </a:r>
            <a:r>
              <a:rPr lang="en-US" sz="1600" baseline="-25000" dirty="0" err="1" smtClean="0"/>
              <a:t>seed</a:t>
            </a:r>
            <a:r>
              <a:rPr lang="en-US" sz="1600" dirty="0" smtClean="0"/>
              <a:t>&gt;0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860263" y="1897087"/>
            <a:ext cx="1265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optimized R</a:t>
            </a:r>
            <a:r>
              <a:rPr lang="en-US" sz="1400" baseline="-25000" dirty="0" smtClean="0"/>
              <a:t>56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859485" y="2144737"/>
            <a:ext cx="917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small R</a:t>
            </a:r>
            <a:r>
              <a:rPr lang="en-US" sz="1400" baseline="-25000" dirty="0" smtClean="0"/>
              <a:t>56</a:t>
            </a:r>
          </a:p>
        </p:txBody>
      </p:sp>
      <p:sp>
        <p:nvSpPr>
          <p:cNvPr id="9" name="Textfeld 8"/>
          <p:cNvSpPr txBox="1"/>
          <p:nvPr/>
        </p:nvSpPr>
        <p:spPr>
          <a:xfrm rot="900000">
            <a:off x="546586" y="3044280"/>
            <a:ext cx="11098828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Next talk by Vanessa </a:t>
            </a:r>
            <a:r>
              <a:rPr lang="en-US" sz="4400" b="1" dirty="0" err="1" smtClean="0"/>
              <a:t>Grattoni</a:t>
            </a:r>
            <a:endParaRPr lang="en-US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308019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2018_desy_template_en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xmlns="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2018_desy_template_en</Template>
  <TotalTime>0</TotalTime>
  <Words>1121</Words>
  <Application>Microsoft Office PowerPoint</Application>
  <PresentationFormat>Benutzerdefiniert</PresentationFormat>
  <Paragraphs>175</Paragraphs>
  <Slides>18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2018_desy_template_en</vt:lpstr>
      <vt:lpstr>XUV Seeding at sFLASH</vt:lpstr>
      <vt:lpstr>Introduction: Free-Electron Laser (FEL) &amp; Seeding</vt:lpstr>
      <vt:lpstr>sFLASH – The Seeding Test Facility at FLASH</vt:lpstr>
      <vt:lpstr>High-Gain Harmonic Generation (HGHG)</vt:lpstr>
      <vt:lpstr>Generation and Analysis of Seeded FEL Pulses at sFLASH</vt:lpstr>
      <vt:lpstr>Generation and Analysis of Seeded FEL Pulses at sFLASH</vt:lpstr>
      <vt:lpstr>THz Streaking of Photon Pulses</vt:lpstr>
      <vt:lpstr>Measurement of FEL Pulse Duration </vt:lpstr>
      <vt:lpstr>Next Step: Manipulation of UV Seed Laser Pulses</vt:lpstr>
      <vt:lpstr>Echo-Enabled Harmonic Generation </vt:lpstr>
      <vt:lpstr>Echo-Enabled Harmonic Generation (EEHG)</vt:lpstr>
      <vt:lpstr>Preparations for EEHG Studies at sFLASH</vt:lpstr>
      <vt:lpstr>Upgrade Plans: 1st sFLASH Chicane</vt:lpstr>
      <vt:lpstr>Upgrade Plans: 1st sFLASH Chicane</vt:lpstr>
      <vt:lpstr>Seeding Design for FLASH2020+</vt:lpstr>
      <vt:lpstr>Summary</vt:lpstr>
      <vt:lpstr>Thank you for your attention</vt:lpstr>
      <vt:lpstr>PowerPoint-Präsentation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Lechner, Christoph</dc:creator>
  <cp:lastModifiedBy>Lechner, Christoph</cp:lastModifiedBy>
  <cp:revision>116</cp:revision>
  <cp:lastPrinted>2018-04-24T06:39:19Z</cp:lastPrinted>
  <dcterms:created xsi:type="dcterms:W3CDTF">2018-04-23T16:47:59Z</dcterms:created>
  <dcterms:modified xsi:type="dcterms:W3CDTF">2018-09-07T11:24:15Z</dcterms:modified>
</cp:coreProperties>
</file>