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79" r:id="rId2"/>
    <p:sldId id="291" r:id="rId3"/>
    <p:sldId id="284" r:id="rId4"/>
    <p:sldId id="301" r:id="rId5"/>
    <p:sldId id="280" r:id="rId6"/>
    <p:sldId id="283" r:id="rId7"/>
    <p:sldId id="340" r:id="rId8"/>
    <p:sldId id="298" r:id="rId9"/>
    <p:sldId id="289" r:id="rId10"/>
    <p:sldId id="297" r:id="rId11"/>
    <p:sldId id="338" r:id="rId12"/>
    <p:sldId id="276" r:id="rId13"/>
    <p:sldId id="278" r:id="rId14"/>
    <p:sldId id="339" r:id="rId15"/>
    <p:sldId id="282" r:id="rId16"/>
    <p:sldId id="290" r:id="rId17"/>
    <p:sldId id="281" r:id="rId18"/>
    <p:sldId id="300" r:id="rId19"/>
    <p:sldId id="294" r:id="rId20"/>
    <p:sldId id="29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1" autoAdjust="0"/>
    <p:restoredTop sz="94672" autoAdjust="0"/>
  </p:normalViewPr>
  <p:slideViewPr>
    <p:cSldViewPr showGuides="1">
      <p:cViewPr varScale="1">
        <p:scale>
          <a:sx n="62" d="100"/>
          <a:sy n="62" d="100"/>
        </p:scale>
        <p:origin x="82" y="494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image" Target="../media/image6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image" Target="../media/image6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66128-3275-44A8-A39F-1200066D52F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85E8AC56-3367-4B87-BFFB-380B4C5FD134}">
      <dgm:prSet phldrT="[Text]"/>
      <dgm:spPr/>
      <dgm:t>
        <a:bodyPr/>
        <a:lstStyle/>
        <a:p>
          <a:r>
            <a:rPr lang="en-US" dirty="0"/>
            <a:t>Uncompressed electron beam  and opened radiator</a:t>
          </a:r>
          <a:endParaRPr lang="de-DE" dirty="0"/>
        </a:p>
      </dgm:t>
    </dgm:pt>
    <dgm:pt modelId="{B6FB66C0-933D-4BB4-82BF-E672C4138D7B}" type="parTrans" cxnId="{CE3475DF-55AC-4E38-A444-7B4813FC3920}">
      <dgm:prSet/>
      <dgm:spPr/>
      <dgm:t>
        <a:bodyPr/>
        <a:lstStyle/>
        <a:p>
          <a:endParaRPr lang="de-DE"/>
        </a:p>
      </dgm:t>
    </dgm:pt>
    <dgm:pt modelId="{3C5A4825-E01C-47BA-9A63-D5B6242A551B}" type="sibTrans" cxnId="{CE3475DF-55AC-4E38-A444-7B4813FC3920}">
      <dgm:prSet/>
      <dgm:spPr/>
      <dgm:t>
        <a:bodyPr/>
        <a:lstStyle/>
        <a:p>
          <a:endParaRPr lang="de-DE"/>
        </a:p>
      </dgm:t>
    </dgm:pt>
    <dgm:pt modelId="{692BBF29-4ACF-4958-8056-2235B8261EC1}">
      <dgm:prSet phldrT="[Text]"/>
      <dgm:spPr/>
      <dgm:t>
        <a:bodyPr/>
        <a:lstStyle/>
        <a:p>
          <a:r>
            <a:rPr lang="en-US" dirty="0"/>
            <a:t>Energy modulation resulting from seed laser interaction</a:t>
          </a:r>
          <a:endParaRPr lang="de-DE" dirty="0"/>
        </a:p>
      </dgm:t>
    </dgm:pt>
    <dgm:pt modelId="{5D02D1EF-7149-4465-BDC8-1CDC32145CBF}" type="parTrans" cxnId="{880203D7-8B3D-462C-9F62-3CA31D9362F7}">
      <dgm:prSet/>
      <dgm:spPr/>
      <dgm:t>
        <a:bodyPr/>
        <a:lstStyle/>
        <a:p>
          <a:endParaRPr lang="de-DE"/>
        </a:p>
      </dgm:t>
    </dgm:pt>
    <dgm:pt modelId="{15F62CCA-13CF-4643-8E64-C68706290F25}" type="sibTrans" cxnId="{880203D7-8B3D-462C-9F62-3CA31D9362F7}">
      <dgm:prSet/>
      <dgm:spPr/>
      <dgm:t>
        <a:bodyPr/>
        <a:lstStyle/>
        <a:p>
          <a:endParaRPr lang="de-DE"/>
        </a:p>
      </dgm:t>
    </dgm:pt>
    <dgm:pt modelId="{F68529C6-E876-40A4-BD2F-3C17230B3B25}" type="pres">
      <dgm:prSet presAssocID="{E1666128-3275-44A8-A39F-1200066D52FD}" presName="Name0" presStyleCnt="0">
        <dgm:presLayoutVars>
          <dgm:dir/>
          <dgm:resizeHandles val="exact"/>
        </dgm:presLayoutVars>
      </dgm:prSet>
      <dgm:spPr/>
    </dgm:pt>
    <dgm:pt modelId="{A5265C07-3474-425D-BDEC-7C3983D4EC1C}" type="pres">
      <dgm:prSet presAssocID="{E1666128-3275-44A8-A39F-1200066D52FD}" presName="bkgdShp" presStyleLbl="alignAccFollowNode1" presStyleIdx="0" presStyleCnt="1" custScaleX="81491" custScaleY="123492" custLinFactNeighborX="177" custLinFactNeighborY="83190"/>
      <dgm:spPr/>
    </dgm:pt>
    <dgm:pt modelId="{F6884E4E-2F93-4110-8BD3-654F8EA10E2C}" type="pres">
      <dgm:prSet presAssocID="{E1666128-3275-44A8-A39F-1200066D52FD}" presName="linComp" presStyleCnt="0"/>
      <dgm:spPr/>
    </dgm:pt>
    <dgm:pt modelId="{BCA22D97-27F9-4168-BAD3-D7D98A82B506}" type="pres">
      <dgm:prSet presAssocID="{85E8AC56-3367-4B87-BFFB-380B4C5FD134}" presName="compNode" presStyleCnt="0"/>
      <dgm:spPr/>
    </dgm:pt>
    <dgm:pt modelId="{A5443AB9-F13A-47EE-9112-DC571C2DD2E1}" type="pres">
      <dgm:prSet presAssocID="{85E8AC56-3367-4B87-BFFB-380B4C5FD134}" presName="node" presStyleLbl="node1" presStyleIdx="0" presStyleCnt="2" custScaleX="102646" custScaleY="24255" custLinFactNeighborX="-873" custLinFactNeighborY="-9870">
        <dgm:presLayoutVars>
          <dgm:bulletEnabled val="1"/>
        </dgm:presLayoutVars>
      </dgm:prSet>
      <dgm:spPr/>
    </dgm:pt>
    <dgm:pt modelId="{205E545C-8FD5-4D52-939F-B132FD4504BC}" type="pres">
      <dgm:prSet presAssocID="{85E8AC56-3367-4B87-BFFB-380B4C5FD134}" presName="invisiNode" presStyleLbl="node1" presStyleIdx="0" presStyleCnt="2"/>
      <dgm:spPr/>
    </dgm:pt>
    <dgm:pt modelId="{98A302FA-3C38-4E3F-BB0E-7C6FE9BFE8F6}" type="pres">
      <dgm:prSet presAssocID="{85E8AC56-3367-4B87-BFFB-380B4C5FD134}" presName="imagNode" presStyleLbl="fgImgPlace1" presStyleIdx="0" presStyleCnt="2" custLinFactNeighborX="982" custLinFactNeighborY="5583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0495BD5-BAE0-41DF-A7DE-EE5A6C7681AC}" type="pres">
      <dgm:prSet presAssocID="{3C5A4825-E01C-47BA-9A63-D5B6242A551B}" presName="sibTrans" presStyleLbl="sibTrans2D1" presStyleIdx="0" presStyleCnt="0"/>
      <dgm:spPr/>
    </dgm:pt>
    <dgm:pt modelId="{9EDE71E0-F897-4BC4-94F9-D12FEBED627B}" type="pres">
      <dgm:prSet presAssocID="{692BBF29-4ACF-4958-8056-2235B8261EC1}" presName="compNode" presStyleCnt="0"/>
      <dgm:spPr/>
    </dgm:pt>
    <dgm:pt modelId="{8DB7AF00-0080-469F-8B4B-D00F9F2567CA}" type="pres">
      <dgm:prSet presAssocID="{692BBF29-4ACF-4958-8056-2235B8261EC1}" presName="node" presStyleLbl="node1" presStyleIdx="1" presStyleCnt="2" custScaleX="99547" custScaleY="23766" custLinFactNeighborX="-2462" custLinFactNeighborY="-9998">
        <dgm:presLayoutVars>
          <dgm:bulletEnabled val="1"/>
        </dgm:presLayoutVars>
      </dgm:prSet>
      <dgm:spPr/>
    </dgm:pt>
    <dgm:pt modelId="{21931DD8-BFBC-4F68-BF7F-4CB077C8E90D}" type="pres">
      <dgm:prSet presAssocID="{692BBF29-4ACF-4958-8056-2235B8261EC1}" presName="invisiNode" presStyleLbl="node1" presStyleIdx="1" presStyleCnt="2"/>
      <dgm:spPr/>
    </dgm:pt>
    <dgm:pt modelId="{CCACD2F1-465D-43F1-AF8B-862F6B08BBDE}" type="pres">
      <dgm:prSet presAssocID="{692BBF29-4ACF-4958-8056-2235B8261EC1}" presName="imagNode" presStyleLbl="fgImgPlace1" presStyleIdx="1" presStyleCnt="2" custLinFactNeighborX="982" custLinFactNeighborY="5410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</dgm:ptLst>
  <dgm:cxnLst>
    <dgm:cxn modelId="{27A2520A-4480-46E8-ADC0-3C2080A20F14}" type="presOf" srcId="{E1666128-3275-44A8-A39F-1200066D52FD}" destId="{F68529C6-E876-40A4-BD2F-3C17230B3B25}" srcOrd="0" destOrd="0" presId="urn:microsoft.com/office/officeart/2005/8/layout/pList2"/>
    <dgm:cxn modelId="{EC322524-8525-4983-89BE-0308E53D09F2}" type="presOf" srcId="{3C5A4825-E01C-47BA-9A63-D5B6242A551B}" destId="{40495BD5-BAE0-41DF-A7DE-EE5A6C7681AC}" srcOrd="0" destOrd="0" presId="urn:microsoft.com/office/officeart/2005/8/layout/pList2"/>
    <dgm:cxn modelId="{FC300736-68A0-4940-933F-B564169FE642}" type="presOf" srcId="{692BBF29-4ACF-4958-8056-2235B8261EC1}" destId="{8DB7AF00-0080-469F-8B4B-D00F9F2567CA}" srcOrd="0" destOrd="0" presId="urn:microsoft.com/office/officeart/2005/8/layout/pList2"/>
    <dgm:cxn modelId="{8006207E-7A29-4422-82B5-9212FFCC7715}" type="presOf" srcId="{85E8AC56-3367-4B87-BFFB-380B4C5FD134}" destId="{A5443AB9-F13A-47EE-9112-DC571C2DD2E1}" srcOrd="0" destOrd="0" presId="urn:microsoft.com/office/officeart/2005/8/layout/pList2"/>
    <dgm:cxn modelId="{880203D7-8B3D-462C-9F62-3CA31D9362F7}" srcId="{E1666128-3275-44A8-A39F-1200066D52FD}" destId="{692BBF29-4ACF-4958-8056-2235B8261EC1}" srcOrd="1" destOrd="0" parTransId="{5D02D1EF-7149-4465-BDC8-1CDC32145CBF}" sibTransId="{15F62CCA-13CF-4643-8E64-C68706290F25}"/>
    <dgm:cxn modelId="{CE3475DF-55AC-4E38-A444-7B4813FC3920}" srcId="{E1666128-3275-44A8-A39F-1200066D52FD}" destId="{85E8AC56-3367-4B87-BFFB-380B4C5FD134}" srcOrd="0" destOrd="0" parTransId="{B6FB66C0-933D-4BB4-82BF-E672C4138D7B}" sibTransId="{3C5A4825-E01C-47BA-9A63-D5B6242A551B}"/>
    <dgm:cxn modelId="{8A8BE451-B006-4B9B-B7E9-339FB7760D6F}" type="presParOf" srcId="{F68529C6-E876-40A4-BD2F-3C17230B3B25}" destId="{A5265C07-3474-425D-BDEC-7C3983D4EC1C}" srcOrd="0" destOrd="0" presId="urn:microsoft.com/office/officeart/2005/8/layout/pList2"/>
    <dgm:cxn modelId="{BE9D42F4-756F-4E32-BF76-ECEBE79FB5C0}" type="presParOf" srcId="{F68529C6-E876-40A4-BD2F-3C17230B3B25}" destId="{F6884E4E-2F93-4110-8BD3-654F8EA10E2C}" srcOrd="1" destOrd="0" presId="urn:microsoft.com/office/officeart/2005/8/layout/pList2"/>
    <dgm:cxn modelId="{222768AC-FE16-4482-BFAF-F13567E59EB6}" type="presParOf" srcId="{F6884E4E-2F93-4110-8BD3-654F8EA10E2C}" destId="{BCA22D97-27F9-4168-BAD3-D7D98A82B506}" srcOrd="0" destOrd="0" presId="urn:microsoft.com/office/officeart/2005/8/layout/pList2"/>
    <dgm:cxn modelId="{D02E25F9-A941-41A9-A9DD-FC5E3C9CB1B3}" type="presParOf" srcId="{BCA22D97-27F9-4168-BAD3-D7D98A82B506}" destId="{A5443AB9-F13A-47EE-9112-DC571C2DD2E1}" srcOrd="0" destOrd="0" presId="urn:microsoft.com/office/officeart/2005/8/layout/pList2"/>
    <dgm:cxn modelId="{FEC84BD5-746B-4966-88B1-9BA214AC10A7}" type="presParOf" srcId="{BCA22D97-27F9-4168-BAD3-D7D98A82B506}" destId="{205E545C-8FD5-4D52-939F-B132FD4504BC}" srcOrd="1" destOrd="0" presId="urn:microsoft.com/office/officeart/2005/8/layout/pList2"/>
    <dgm:cxn modelId="{9BC695AB-41A4-4986-9CE7-8120F923B09B}" type="presParOf" srcId="{BCA22D97-27F9-4168-BAD3-D7D98A82B506}" destId="{98A302FA-3C38-4E3F-BB0E-7C6FE9BFE8F6}" srcOrd="2" destOrd="0" presId="urn:microsoft.com/office/officeart/2005/8/layout/pList2"/>
    <dgm:cxn modelId="{9A549951-6AF2-4605-9C92-89ECED28A83D}" type="presParOf" srcId="{F6884E4E-2F93-4110-8BD3-654F8EA10E2C}" destId="{40495BD5-BAE0-41DF-A7DE-EE5A6C7681AC}" srcOrd="1" destOrd="0" presId="urn:microsoft.com/office/officeart/2005/8/layout/pList2"/>
    <dgm:cxn modelId="{C6885412-F8FF-4494-9658-446367BFB81C}" type="presParOf" srcId="{F6884E4E-2F93-4110-8BD3-654F8EA10E2C}" destId="{9EDE71E0-F897-4BC4-94F9-D12FEBED627B}" srcOrd="2" destOrd="0" presId="urn:microsoft.com/office/officeart/2005/8/layout/pList2"/>
    <dgm:cxn modelId="{6B781A2E-784F-4A01-8982-D73CFCF50CF3}" type="presParOf" srcId="{9EDE71E0-F897-4BC4-94F9-D12FEBED627B}" destId="{8DB7AF00-0080-469F-8B4B-D00F9F2567CA}" srcOrd="0" destOrd="0" presId="urn:microsoft.com/office/officeart/2005/8/layout/pList2"/>
    <dgm:cxn modelId="{1BA39CE0-4577-43CD-8FC6-44CDEB8B61DD}" type="presParOf" srcId="{9EDE71E0-F897-4BC4-94F9-D12FEBED627B}" destId="{21931DD8-BFBC-4F68-BF7F-4CB077C8E90D}" srcOrd="1" destOrd="0" presId="urn:microsoft.com/office/officeart/2005/8/layout/pList2"/>
    <dgm:cxn modelId="{65B98324-97F2-496C-98D0-044731E0DE59}" type="presParOf" srcId="{9EDE71E0-F897-4BC4-94F9-D12FEBED627B}" destId="{CCACD2F1-465D-43F1-AF8B-862F6B08BBD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65C07-3474-425D-BDEC-7C3983D4EC1C}">
      <dsp:nvSpPr>
        <dsp:cNvPr id="0" name=""/>
        <dsp:cNvSpPr/>
      </dsp:nvSpPr>
      <dsp:spPr>
        <a:xfrm>
          <a:off x="693498" y="1984749"/>
          <a:ext cx="5992037" cy="275737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302FA-3C38-4E3F-BB0E-7C6FE9BFE8F6}">
      <dsp:nvSpPr>
        <dsp:cNvPr id="0" name=""/>
        <dsp:cNvSpPr/>
      </dsp:nvSpPr>
      <dsp:spPr>
        <a:xfrm>
          <a:off x="295873" y="2118323"/>
          <a:ext cx="3250042" cy="16374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43AB9-F13A-47EE-9112-DC571C2DD2E1}">
      <dsp:nvSpPr>
        <dsp:cNvPr id="0" name=""/>
        <dsp:cNvSpPr/>
      </dsp:nvSpPr>
      <dsp:spPr>
        <a:xfrm rot="10800000">
          <a:off x="192586" y="3903328"/>
          <a:ext cx="3336038" cy="6619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Uncompressed electron beam  and opened radiator</a:t>
          </a:r>
          <a:endParaRPr lang="de-DE" sz="1500" kern="1200" dirty="0"/>
        </a:p>
      </dsp:txBody>
      <dsp:txXfrm rot="10800000">
        <a:off x="212942" y="3903328"/>
        <a:ext cx="3295326" cy="641568"/>
      </dsp:txXfrm>
    </dsp:sp>
    <dsp:sp modelId="{CCACD2F1-465D-43F1-AF8B-862F6B08BBDE}">
      <dsp:nvSpPr>
        <dsp:cNvPr id="0" name=""/>
        <dsp:cNvSpPr/>
      </dsp:nvSpPr>
      <dsp:spPr>
        <a:xfrm>
          <a:off x="3913918" y="2093299"/>
          <a:ext cx="3250042" cy="16374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7AF00-0080-469F-8B4B-D00F9F2567CA}">
      <dsp:nvSpPr>
        <dsp:cNvPr id="0" name=""/>
        <dsp:cNvSpPr/>
      </dsp:nvSpPr>
      <dsp:spPr>
        <a:xfrm rot="10800000">
          <a:off x="3809347" y="3909843"/>
          <a:ext cx="3235319" cy="6485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Energy modulation resulting from seed laser interaction</a:t>
          </a:r>
          <a:endParaRPr lang="de-DE" sz="1500" kern="1200" dirty="0"/>
        </a:p>
      </dsp:txBody>
      <dsp:txXfrm rot="10800000">
        <a:off x="3829293" y="3909843"/>
        <a:ext cx="3195427" cy="628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Begin: transform limited </a:t>
            </a:r>
            <a:r>
              <a:rPr lang="en-US" dirty="0" err="1"/>
              <a:t>gaussian</a:t>
            </a:r>
            <a:r>
              <a:rPr lang="en-US" dirty="0"/>
              <a:t> pulse</a:t>
            </a:r>
            <a:r>
              <a:rPr lang="en-US" dirty="0">
                <a:sym typeface="Wingdings" panose="05000000000000000000" pitchFamily="2" charset="2"/>
              </a:rPr>
              <a:t> different</a:t>
            </a:r>
            <a:r>
              <a:rPr lang="en-US" baseline="0" dirty="0">
                <a:sym typeface="Wingdings" panose="05000000000000000000" pitchFamily="2" charset="2"/>
              </a:rPr>
              <a:t> frequencies are travelling at the same </a:t>
            </a:r>
            <a:r>
              <a:rPr lang="en-US" baseline="0" dirty="0" err="1">
                <a:sym typeface="Wingdings" panose="05000000000000000000" pitchFamily="2" charset="2"/>
              </a:rPr>
              <a:t>velocity:I</a:t>
            </a:r>
            <a:r>
              <a:rPr lang="en-US" baseline="0" dirty="0">
                <a:sym typeface="Wingdings" panose="05000000000000000000" pitchFamily="2" charset="2"/>
              </a:rPr>
              <a:t> have two pulses with different central frequency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As the pulses go through a dispersive medium the group velocity change for the different frequencies, so after the medium the distance between the initial common center </a:t>
            </a:r>
            <a:r>
              <a:rPr lang="en-US" baseline="0" dirty="0" err="1">
                <a:sym typeface="Wingdings" panose="05000000000000000000" pitchFamily="2" charset="2"/>
              </a:rPr>
              <a:t>wiill</a:t>
            </a:r>
            <a:r>
              <a:rPr lang="en-US" baseline="0" dirty="0">
                <a:sym typeface="Wingdings" panose="05000000000000000000" pitchFamily="2" charset="2"/>
              </a:rPr>
              <a:t> be different for the two frequencies and the final pulse will lengthen.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The GDD describes the amount of chirp gained trough a dispersive medium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62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that knowing how</a:t>
            </a:r>
            <a:r>
              <a:rPr lang="en-US" baseline="0" dirty="0"/>
              <a:t> much energy modulation is given by the seed laser is important because in this way we can estimate the bunching that is leading the FEL instability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2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</a:t>
            </a:r>
            <a:r>
              <a:rPr lang="it-IT" dirty="0" err="1"/>
              <a:t>my</a:t>
            </a:r>
            <a:r>
              <a:rPr lang="it-IT" dirty="0"/>
              <a:t> </a:t>
            </a:r>
            <a:r>
              <a:rPr lang="it-IT" dirty="0" err="1"/>
              <a:t>simulation</a:t>
            </a:r>
            <a:r>
              <a:rPr lang="it-IT" dirty="0"/>
              <a:t> I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simulated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points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695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</a:t>
            </a:r>
            <a:r>
              <a:rPr lang="it-IT" dirty="0" err="1"/>
              <a:t>my</a:t>
            </a:r>
            <a:r>
              <a:rPr lang="it-IT" dirty="0"/>
              <a:t> </a:t>
            </a:r>
            <a:r>
              <a:rPr lang="it-IT" dirty="0" err="1"/>
              <a:t>simulation</a:t>
            </a:r>
            <a:r>
              <a:rPr lang="it-IT" dirty="0"/>
              <a:t> I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simulated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points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101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Spectral components coming from two ends of the spectrum propagate with different velocities</a:t>
            </a:r>
            <a:r>
              <a:rPr lang="en-US" baseline="0" dirty="0"/>
              <a:t> </a:t>
            </a:r>
            <a:r>
              <a:rPr lang="en-US" baseline="0" dirty="0" err="1"/>
              <a:t>Delta_vg</a:t>
            </a:r>
            <a:r>
              <a:rPr lang="en-US" baseline="0" dirty="0"/>
              <a:t>=</a:t>
            </a:r>
            <a:r>
              <a:rPr lang="en-US" baseline="0" dirty="0" err="1"/>
              <a:t>d_vg</a:t>
            </a:r>
            <a:r>
              <a:rPr lang="en-US" baseline="0" dirty="0"/>
              <a:t>/</a:t>
            </a:r>
            <a:r>
              <a:rPr lang="en-US" baseline="0" dirty="0" err="1"/>
              <a:t>d_omega</a:t>
            </a:r>
            <a:r>
              <a:rPr lang="en-US" baseline="0" dirty="0"/>
              <a:t>*</a:t>
            </a:r>
            <a:r>
              <a:rPr lang="en-US" baseline="0" dirty="0" err="1"/>
              <a:t>Delta_omega</a:t>
            </a:r>
            <a:r>
              <a:rPr lang="en-US" baseline="0" dirty="0"/>
              <a:t> .</a:t>
            </a:r>
          </a:p>
          <a:p>
            <a:r>
              <a:rPr lang="en-US" baseline="0" dirty="0"/>
              <a:t>La bandwidth non cambia </a:t>
            </a:r>
            <a:r>
              <a:rPr lang="en-US" baseline="0" dirty="0" err="1"/>
              <a:t>perch’e</a:t>
            </a:r>
            <a:r>
              <a:rPr lang="en-US" baseline="0" dirty="0"/>
              <a:t> </a:t>
            </a:r>
            <a:r>
              <a:rPr lang="en-US" baseline="0" dirty="0" err="1"/>
              <a:t>all’interno</a:t>
            </a:r>
            <a:r>
              <a:rPr lang="en-US" baseline="0" dirty="0"/>
              <a:t> del mezzo </a:t>
            </a:r>
            <a:r>
              <a:rPr lang="en-US" baseline="0" dirty="0" err="1"/>
              <a:t>dispersivo</a:t>
            </a:r>
            <a:r>
              <a:rPr lang="en-US" baseline="0" dirty="0"/>
              <a:t> </a:t>
            </a:r>
            <a:r>
              <a:rPr lang="en-US" baseline="0" dirty="0" err="1"/>
              <a:t>si</a:t>
            </a:r>
            <a:r>
              <a:rPr lang="en-US" baseline="0" dirty="0"/>
              <a:t> assume non ci </a:t>
            </a:r>
            <a:r>
              <a:rPr lang="en-US" baseline="0" dirty="0" err="1"/>
              <a:t>sia</a:t>
            </a:r>
            <a:r>
              <a:rPr lang="en-US" baseline="0" dirty="0"/>
              <a:t> </a:t>
            </a:r>
            <a:r>
              <a:rPr lang="en-US" baseline="0" dirty="0" err="1"/>
              <a:t>assorbimento</a:t>
            </a:r>
            <a:r>
              <a:rPr lang="en-US" baseline="0" dirty="0"/>
              <a:t> di </a:t>
            </a:r>
            <a:r>
              <a:rPr lang="en-US" baseline="0" dirty="0" err="1"/>
              <a:t>lunghezze</a:t>
            </a:r>
            <a:r>
              <a:rPr lang="en-US" baseline="0" dirty="0"/>
              <a:t> </a:t>
            </a:r>
            <a:r>
              <a:rPr lang="en-US" baseline="0" dirty="0" err="1"/>
              <a:t>d’onda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63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of FEL radiation properties by tailoring the seed laser pulses | Vanessa Grattoni, 07.09.2018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of FEL radiation properties by tailoring the seed laser pulses | Vanessa Grattoni, 07.09.2018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of FEL radiation properties by tailoring the seed laser pulses | Vanessa Grattoni, 07.09.2018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of FEL radiation properties by tailoring the seed laser pulses | Vanessa Grattoni, 07.09.2018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of FEL radiation properties by tailoring the seed laser pulses | Vanessa Grattoni, 07.09.2018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of FEL radiation properties by tailoring the seed laser pulses | Vanessa Grattoni, 07.09.2018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of FEL radiation properties by tailoring the seed laser pulses | Vanessa Grattoni, 07.09.2018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of FEL radiation properties by tailoring the seed laser pulses | Vanessa Grattoni, 07.09.2018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87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of FEL radiation properties by tailoring the seed laser pulses | Vanessa Grattoni, 07.09.2018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of FEL radiation properties by tailoring the seed laser pulses | Vanessa Grattoni, 07.09.2018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of FEL radiation properties by tailoring the seed laser pulses | Vanessa Grattoni, 07.09.2018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of FEL radiation properties by tailoring the seed laser pulses | Vanessa Grattoni, 07.09.2018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of FEL radiation properties by tailoring the seed laser pulses | Vanessa Grattoni, 07.09.2018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Control of FEL radiation properties by tailoring the seed laser pulses | Vanessa Grattoni, 07.09.2018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  <p:sldLayoutId id="2147483682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3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0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13" Type="http://schemas.openxmlformats.org/officeDocument/2006/relationships/image" Target="../media/image700.png"/><Relationship Id="rId18" Type="http://schemas.openxmlformats.org/officeDocument/2006/relationships/image" Target="../media/image151.png"/><Relationship Id="rId3" Type="http://schemas.openxmlformats.org/officeDocument/2006/relationships/image" Target="../media/image710.png"/><Relationship Id="rId21" Type="http://schemas.openxmlformats.org/officeDocument/2006/relationships/image" Target="../media/image172.png"/><Relationship Id="rId7" Type="http://schemas.openxmlformats.org/officeDocument/2006/relationships/image" Target="../media/image1210.png"/><Relationship Id="rId12" Type="http://schemas.openxmlformats.org/officeDocument/2006/relationships/image" Target="../media/image250.png"/><Relationship Id="rId17" Type="http://schemas.openxmlformats.org/officeDocument/2006/relationships/image" Target="../media/image169.png"/><Relationship Id="rId2" Type="http://schemas.openxmlformats.org/officeDocument/2006/relationships/notesSlide" Target="../notesSlides/notesSlide5.xml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11" Type="http://schemas.openxmlformats.org/officeDocument/2006/relationships/image" Target="../media/image114.png"/><Relationship Id="rId5" Type="http://schemas.openxmlformats.org/officeDocument/2006/relationships/image" Target="../media/image74.png"/><Relationship Id="rId15" Type="http://schemas.openxmlformats.org/officeDocument/2006/relationships/image" Target="../media/image149.png"/><Relationship Id="rId10" Type="http://schemas.openxmlformats.org/officeDocument/2006/relationships/image" Target="../media/image113.png"/><Relationship Id="rId19" Type="http://schemas.openxmlformats.org/officeDocument/2006/relationships/image" Target="../media/image147.png"/><Relationship Id="rId4" Type="http://schemas.openxmlformats.org/officeDocument/2006/relationships/image" Target="../media/image17.png"/><Relationship Id="rId9" Type="http://schemas.openxmlformats.org/officeDocument/2006/relationships/image" Target="../media/image1410.png"/><Relationship Id="rId14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nature.com/articles/ncomms13688#auth-1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9" Type="http://schemas.openxmlformats.org/officeDocument/2006/relationships/image" Target="../media/image145.png"/><Relationship Id="rId3" Type="http://schemas.openxmlformats.org/officeDocument/2006/relationships/image" Target="../media/image670.png"/><Relationship Id="rId42" Type="http://schemas.openxmlformats.org/officeDocument/2006/relationships/image" Target="../media/image148.png"/><Relationship Id="rId47" Type="http://schemas.openxmlformats.org/officeDocument/2006/relationships/image" Target="../media/image690.png"/><Relationship Id="rId7" Type="http://schemas.openxmlformats.org/officeDocument/2006/relationships/image" Target="../media/image121.png"/><Relationship Id="rId38" Type="http://schemas.openxmlformats.org/officeDocument/2006/relationships/image" Target="../media/image144.png"/><Relationship Id="rId25" Type="http://schemas.openxmlformats.org/officeDocument/2006/relationships/image" Target="../media/image114.png"/><Relationship Id="rId33" Type="http://schemas.openxmlformats.org/officeDocument/2006/relationships/image" Target="../media/image124.png"/><Relationship Id="rId46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118.png"/><Relationship Id="rId41" Type="http://schemas.openxmlformats.org/officeDocument/2006/relationships/image" Target="../media/image147.png"/><Relationship Id="rId1" Type="http://schemas.openxmlformats.org/officeDocument/2006/relationships/slideLayout" Target="../slideLayouts/slideLayout19.xml"/><Relationship Id="rId45" Type="http://schemas.openxmlformats.org/officeDocument/2006/relationships/image" Target="../media/image17.png"/><Relationship Id="rId23" Type="http://schemas.openxmlformats.org/officeDocument/2006/relationships/image" Target="../media/image112.png"/><Relationship Id="rId28" Type="http://schemas.openxmlformats.org/officeDocument/2006/relationships/image" Target="../media/image117.png"/><Relationship Id="rId49" Type="http://schemas.openxmlformats.org/officeDocument/2006/relationships/image" Target="../media/image700.png"/><Relationship Id="rId31" Type="http://schemas.openxmlformats.org/officeDocument/2006/relationships/image" Target="../media/image120.png"/><Relationship Id="rId44" Type="http://schemas.openxmlformats.org/officeDocument/2006/relationships/image" Target="../media/image151.png"/><Relationship Id="rId4" Type="http://schemas.openxmlformats.org/officeDocument/2006/relationships/image" Target="../media/image74.png"/><Relationship Id="rId9" Type="http://schemas.openxmlformats.org/officeDocument/2006/relationships/image" Target="../media/image140.png"/><Relationship Id="rId43" Type="http://schemas.openxmlformats.org/officeDocument/2006/relationships/image" Target="../media/image149.png"/><Relationship Id="rId30" Type="http://schemas.openxmlformats.org/officeDocument/2006/relationships/image" Target="../media/image119.png"/><Relationship Id="rId48" Type="http://schemas.openxmlformats.org/officeDocument/2006/relationships/image" Target="../media/image2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8" Type="http://schemas.openxmlformats.org/officeDocument/2006/relationships/image" Target="../media/image3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4.png"/><Relationship Id="rId7" Type="http://schemas.openxmlformats.org/officeDocument/2006/relationships/image" Target="../media/image90.png"/><Relationship Id="rId25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3.png"/><Relationship Id="rId20" Type="http://schemas.openxmlformats.org/officeDocument/2006/relationships/image" Target="../media/image21.png"/><Relationship Id="rId1" Type="http://schemas.openxmlformats.org/officeDocument/2006/relationships/tags" Target="../tags/tag2.xml"/><Relationship Id="rId6" Type="http://schemas.openxmlformats.org/officeDocument/2006/relationships/image" Target="../media/image80.png"/><Relationship Id="rId24" Type="http://schemas.openxmlformats.org/officeDocument/2006/relationships/image" Target="../media/image19.png"/><Relationship Id="rId5" Type="http://schemas.openxmlformats.org/officeDocument/2006/relationships/image" Target="../media/image16.png"/><Relationship Id="rId23" Type="http://schemas.openxmlformats.org/officeDocument/2006/relationships/image" Target="../media/image141.png"/><Relationship Id="rId19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Relationship Id="rId22" Type="http://schemas.openxmlformats.org/officeDocument/2006/relationships/image" Target="../media/image1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640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63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11" Type="http://schemas.openxmlformats.org/officeDocument/2006/relationships/image" Target="../media/image620.PNG"/><Relationship Id="rId5" Type="http://schemas.openxmlformats.org/officeDocument/2006/relationships/image" Target="../media/image29.PNG"/><Relationship Id="rId10" Type="http://schemas.openxmlformats.org/officeDocument/2006/relationships/image" Target="../media/image610.PNG"/><Relationship Id="rId4" Type="http://schemas.openxmlformats.org/officeDocument/2006/relationships/image" Target="../media/image28.PNG"/><Relationship Id="rId9" Type="http://schemas.openxmlformats.org/officeDocument/2006/relationships/image" Target="../media/image60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10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0.png"/><Relationship Id="rId11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0.png"/><Relationship Id="rId7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391.png"/><Relationship Id="rId10" Type="http://schemas.openxmlformats.org/officeDocument/2006/relationships/image" Target="../media/image500.png"/><Relationship Id="rId4" Type="http://schemas.openxmlformats.org/officeDocument/2006/relationships/image" Target="../media/image470.png"/><Relationship Id="rId9" Type="http://schemas.openxmlformats.org/officeDocument/2006/relationships/image" Target="../media/image4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Control of FEL radiation properties by tailoring the seed pulses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27050" y="1628801"/>
            <a:ext cx="11137900" cy="1525787"/>
          </a:xfrm>
        </p:spPr>
        <p:txBody>
          <a:bodyPr/>
          <a:lstStyle/>
          <a:p>
            <a:r>
              <a:rPr lang="it-IT" dirty="0"/>
              <a:t>Hamburg Alliance New Beams and Accelerators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33391" y="2276873"/>
            <a:ext cx="11131559" cy="700373"/>
          </a:xfrm>
        </p:spPr>
        <p:txBody>
          <a:bodyPr/>
          <a:lstStyle/>
          <a:p>
            <a:r>
              <a:rPr lang="en-US" dirty="0"/>
              <a:t>Vanessa Grattoni</a:t>
            </a:r>
          </a:p>
          <a:p>
            <a:r>
              <a:rPr lang="en-US" dirty="0"/>
              <a:t>Hamburg, 07.09.2018</a:t>
            </a:r>
          </a:p>
        </p:txBody>
      </p:sp>
      <p:pic>
        <p:nvPicPr>
          <p:cNvPr id="6" name="Immagine 4">
            <a:extLst>
              <a:ext uri="{FF2B5EF4-FFF2-40B4-BE49-F238E27FC236}">
                <a16:creationId xmlns:a16="http://schemas.microsoft.com/office/drawing/2014/main" id="{76CC38AD-882C-488C-98BD-9B13BC2FFA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32484" r="13798" b="12854"/>
          <a:stretch/>
        </p:blipFill>
        <p:spPr>
          <a:xfrm>
            <a:off x="8408438" y="2327223"/>
            <a:ext cx="2150816" cy="695539"/>
          </a:xfrm>
          <a:prstGeom prst="rect">
            <a:avLst/>
          </a:prstGeom>
        </p:spPr>
      </p:pic>
      <p:pic>
        <p:nvPicPr>
          <p:cNvPr id="8" name="Picture 4" descr="Risultati immagini per helmholtz logo englis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6" y="6093296"/>
            <a:ext cx="251031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4512" y="2321211"/>
            <a:ext cx="1403605" cy="65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02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Outlook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Summary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79376" y="1128220"/>
            <a:ext cx="7524750" cy="2454374"/>
          </a:xfrm>
        </p:spPr>
        <p:txBody>
          <a:bodyPr/>
          <a:lstStyle/>
          <a:p>
            <a:r>
              <a:rPr lang="en-US" dirty="0"/>
              <a:t>Setup of the sFLASH experiment used to characterize the seed laser chirp</a:t>
            </a:r>
          </a:p>
          <a:p>
            <a:r>
              <a:rPr lang="en-US" dirty="0"/>
              <a:t>GENESIS simulation of seeded FEL for different chirp of the seed laser</a:t>
            </a:r>
          </a:p>
          <a:p>
            <a:r>
              <a:rPr lang="en-US" dirty="0"/>
              <a:t>THz streaking reveals chirp and duration of the seeded FEL pulse</a:t>
            </a:r>
          </a:p>
          <a:p>
            <a:r>
              <a:rPr lang="en-US" dirty="0"/>
              <a:t> Combination of simulation outcome with the THz streaking experiment results enables the estimation of the GDD of the seed laser in front of the modulator  </a:t>
            </a:r>
          </a:p>
          <a:p>
            <a:pPr marL="0" indent="0">
              <a:buNone/>
            </a:pPr>
            <a:endParaRPr lang="en-US" dirty="0"/>
          </a:p>
          <a:p>
            <a:endParaRPr lang="de-D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99442" y="5047831"/>
            <a:ext cx="7524750" cy="1352334"/>
          </a:xfrm>
        </p:spPr>
        <p:txBody>
          <a:bodyPr/>
          <a:lstStyle/>
          <a:p>
            <a:r>
              <a:rPr lang="en-US" dirty="0"/>
              <a:t>Study the seeded FEL for different amounts of chirp on the seed laser.</a:t>
            </a:r>
          </a:p>
          <a:p>
            <a:r>
              <a:rPr lang="en-US" dirty="0"/>
              <a:t>First step towards FEL pulse tailoring driven by seed laser manipulation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r="9548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4371777"/>
            <a:ext cx="3708401" cy="1679616"/>
          </a:xfr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87343" y="4633924"/>
            <a:ext cx="11376025" cy="3792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6195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Outlook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of FEL radiation properties by tailoring the seed laser pulses | Vanessa Grattoni, 07.09.2018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9749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7448" y="1263525"/>
            <a:ext cx="10081120" cy="2893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de-DE" dirty="0"/>
              <a:t>Sven Ackermann*, Armin </a:t>
            </a:r>
            <a:r>
              <a:rPr lang="de-DE" dirty="0" err="1"/>
              <a:t>Azima</a:t>
            </a:r>
            <a:r>
              <a:rPr lang="de-DE" dirty="0"/>
              <a:t>, Jörn </a:t>
            </a:r>
            <a:r>
              <a:rPr lang="de-DE" dirty="0" err="1"/>
              <a:t>Bödewadt</a:t>
            </a:r>
            <a:r>
              <a:rPr lang="de-DE" dirty="0"/>
              <a:t>*, Hauke Biss, Martin Dohlus, </a:t>
            </a:r>
            <a:r>
              <a:rPr lang="de-DE" dirty="0" err="1"/>
              <a:t>Nagitha</a:t>
            </a:r>
            <a:r>
              <a:rPr lang="de-DE" dirty="0"/>
              <a:t> </a:t>
            </a:r>
            <a:r>
              <a:rPr lang="de-DE" dirty="0" err="1"/>
              <a:t>Ekanayake</a:t>
            </a:r>
            <a:r>
              <a:rPr lang="de-DE" dirty="0"/>
              <a:t>*, Vanessa Grattoni, Kirsten Hacker*, Mehdi </a:t>
            </a:r>
            <a:r>
              <a:rPr lang="de-DE" dirty="0" err="1"/>
              <a:t>Kazemi</a:t>
            </a:r>
            <a:r>
              <a:rPr lang="de-DE" dirty="0"/>
              <a:t>, Leslie L. </a:t>
            </a:r>
            <a:r>
              <a:rPr lang="de-DE" dirty="0" err="1"/>
              <a:t>Lazzarino</a:t>
            </a:r>
            <a:r>
              <a:rPr lang="de-DE" dirty="0"/>
              <a:t>, Christoph Lechner, </a:t>
            </a:r>
            <a:r>
              <a:rPr lang="en-US" dirty="0"/>
              <a:t>Hannah </a:t>
            </a:r>
            <a:r>
              <a:rPr lang="en-US" dirty="0" err="1"/>
              <a:t>Limberg</a:t>
            </a:r>
            <a:r>
              <a:rPr lang="en-US" dirty="0"/>
              <a:t>, </a:t>
            </a:r>
            <a:r>
              <a:rPr lang="de-DE" dirty="0"/>
              <a:t>Bastian </a:t>
            </a:r>
            <a:r>
              <a:rPr lang="de-DE" dirty="0" err="1"/>
              <a:t>Manschwetus</a:t>
            </a:r>
            <a:r>
              <a:rPr lang="de-DE" dirty="0"/>
              <a:t>, </a:t>
            </a:r>
            <a:r>
              <a:rPr lang="de-DE" dirty="0" err="1"/>
              <a:t>Theophilos</a:t>
            </a:r>
            <a:r>
              <a:rPr lang="de-DE" dirty="0"/>
              <a:t> </a:t>
            </a:r>
            <a:r>
              <a:rPr lang="de-DE" dirty="0" err="1"/>
              <a:t>Maltezopoulos</a:t>
            </a:r>
            <a:r>
              <a:rPr lang="de-DE" dirty="0"/>
              <a:t>*, </a:t>
            </a:r>
            <a:r>
              <a:rPr lang="de-DE" dirty="0" err="1"/>
              <a:t>Velizar</a:t>
            </a:r>
            <a:r>
              <a:rPr lang="de-DE" dirty="0"/>
              <a:t> </a:t>
            </a:r>
            <a:r>
              <a:rPr lang="de-DE" dirty="0" err="1"/>
              <a:t>Miltchev</a:t>
            </a:r>
            <a:r>
              <a:rPr lang="de-DE" dirty="0"/>
              <a:t>, </a:t>
            </a:r>
            <a:r>
              <a:rPr lang="en-US" dirty="0"/>
              <a:t>Georgia </a:t>
            </a:r>
            <a:r>
              <a:rPr lang="en-US" dirty="0" err="1"/>
              <a:t>Paraskaki</a:t>
            </a:r>
            <a:r>
              <a:rPr lang="en-US" dirty="0"/>
              <a:t>, </a:t>
            </a:r>
            <a:r>
              <a:rPr lang="de-DE" dirty="0"/>
              <a:t>Tim Plath*, Andreas </a:t>
            </a:r>
            <a:r>
              <a:rPr lang="de-DE" dirty="0" err="1"/>
              <a:t>Przystawik</a:t>
            </a:r>
            <a:r>
              <a:rPr lang="de-DE" dirty="0"/>
              <a:t>, Yannik Ristau, Sergey </a:t>
            </a:r>
            <a:r>
              <a:rPr lang="de-DE" dirty="0" err="1"/>
              <a:t>Usenko</a:t>
            </a:r>
            <a:r>
              <a:rPr lang="de-DE" dirty="0"/>
              <a:t>, Mathias Vogt, Igor </a:t>
            </a:r>
            <a:r>
              <a:rPr lang="de-DE" dirty="0" err="1"/>
              <a:t>Zagorodnov</a:t>
            </a:r>
            <a:r>
              <a:rPr lang="de-DE" dirty="0"/>
              <a:t>, Johann </a:t>
            </a:r>
            <a:r>
              <a:rPr lang="de-DE" dirty="0" err="1"/>
              <a:t>Zemella</a:t>
            </a:r>
            <a:r>
              <a:rPr lang="de-DE" dirty="0"/>
              <a:t>,</a:t>
            </a:r>
            <a:br>
              <a:rPr lang="de-DE" dirty="0"/>
            </a:br>
            <a:r>
              <a:rPr lang="en-US" dirty="0"/>
              <a:t>Ralph </a:t>
            </a:r>
            <a:r>
              <a:rPr lang="en-US" dirty="0" err="1"/>
              <a:t>Assmann</a:t>
            </a:r>
            <a:r>
              <a:rPr lang="en-US" dirty="0"/>
              <a:t>, Markus Drescher, Bart </a:t>
            </a:r>
            <a:r>
              <a:rPr lang="en-US" dirty="0" err="1"/>
              <a:t>Faatz</a:t>
            </a:r>
            <a:r>
              <a:rPr lang="en-US" dirty="0"/>
              <a:t>, Ingmar </a:t>
            </a:r>
            <a:r>
              <a:rPr lang="en-US" dirty="0" err="1"/>
              <a:t>Hartl</a:t>
            </a:r>
            <a:r>
              <a:rPr lang="en-US" dirty="0"/>
              <a:t>, Wolfgang </a:t>
            </a:r>
            <a:r>
              <a:rPr lang="en-US" dirty="0" err="1"/>
              <a:t>Hillert</a:t>
            </a:r>
            <a:r>
              <a:rPr lang="en-US" dirty="0"/>
              <a:t>, Shaukat Khan, Tim </a:t>
            </a:r>
            <a:r>
              <a:rPr lang="en-US" dirty="0" err="1"/>
              <a:t>Laarmann</a:t>
            </a:r>
            <a:r>
              <a:rPr lang="en-US" dirty="0"/>
              <a:t>, </a:t>
            </a:r>
            <a:r>
              <a:rPr lang="en-US" dirty="0" err="1"/>
              <a:t>Jörg</a:t>
            </a:r>
            <a:r>
              <a:rPr lang="en-US" dirty="0"/>
              <a:t> Rossbach, Wilfried Wurth…</a:t>
            </a:r>
          </a:p>
          <a:p>
            <a:pPr algn="ctr"/>
            <a:r>
              <a:rPr lang="en-US" b="1" dirty="0"/>
              <a:t>… as well as strong acknowledgment for</a:t>
            </a:r>
          </a:p>
          <a:p>
            <a:pPr algn="ctr"/>
            <a:r>
              <a:rPr lang="en-US" b="1" dirty="0"/>
              <a:t>the continuous support by the people of FLASH.</a:t>
            </a:r>
          </a:p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3527772" cy="43618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err="1"/>
              <a:t>Acknowledgement</a:t>
            </a:r>
            <a:endParaRPr lang="en-US" dirty="0"/>
          </a:p>
        </p:txBody>
      </p:sp>
      <p:pic>
        <p:nvPicPr>
          <p:cNvPr id="7" name="Picture 2" descr="C:\sflash\presentations\2018_pof\logos\fsp-fel1.png">
            <a:extLst>
              <a:ext uri="{FF2B5EF4-FFF2-40B4-BE49-F238E27FC236}">
                <a16:creationId xmlns:a16="http://schemas.microsoft.com/office/drawing/2014/main" id="{F2132063-5CA1-4BF4-9D4E-7F9A52908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663" y="5301208"/>
            <a:ext cx="876191" cy="8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sflash\presentations\2018_pof\logos\logo_tud.png">
            <a:extLst>
              <a:ext uri="{FF2B5EF4-FFF2-40B4-BE49-F238E27FC236}">
                <a16:creationId xmlns:a16="http://schemas.microsoft.com/office/drawing/2014/main" id="{ED9F8AE8-0B6C-4BBE-90E8-A2730BCAB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09" y="5500653"/>
            <a:ext cx="3238095" cy="52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sflash\presentations\2018_pof\logos\up-uhh-logo.png">
            <a:extLst>
              <a:ext uri="{FF2B5EF4-FFF2-40B4-BE49-F238E27FC236}">
                <a16:creationId xmlns:a16="http://schemas.microsoft.com/office/drawing/2014/main" id="{EDC866CB-73DD-4C69-8556-BAE01C80E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7" t="27361" r="14677" b="13467"/>
          <a:stretch/>
        </p:blipFill>
        <p:spPr bwMode="auto">
          <a:xfrm>
            <a:off x="2812548" y="5279289"/>
            <a:ext cx="2492146" cy="95802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0" name="Textfeld 5">
            <a:extLst>
              <a:ext uri="{FF2B5EF4-FFF2-40B4-BE49-F238E27FC236}">
                <a16:creationId xmlns:a16="http://schemas.microsoft.com/office/drawing/2014/main" id="{94991EEA-D4DB-4F3E-8FAE-BE4BD61F5FC7}"/>
              </a:ext>
            </a:extLst>
          </p:cNvPr>
          <p:cNvSpPr txBox="1"/>
          <p:nvPr/>
        </p:nvSpPr>
        <p:spPr>
          <a:xfrm>
            <a:off x="9522983" y="4941168"/>
            <a:ext cx="197361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* former team member</a:t>
            </a:r>
          </a:p>
        </p:txBody>
      </p:sp>
      <p:pic>
        <p:nvPicPr>
          <p:cNvPr id="11" name="Picture 2" descr="C:\sflash\presentations\2018_05_mac\imgs\DESY_logo_3C_web.jpg">
            <a:extLst>
              <a:ext uri="{FF2B5EF4-FFF2-40B4-BE49-F238E27FC236}">
                <a16:creationId xmlns:a16="http://schemas.microsoft.com/office/drawing/2014/main" id="{F0FE71FE-3979-4DDB-A2C0-7ABFC4BFD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68" y="5178005"/>
            <a:ext cx="1134770" cy="113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977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0656563" cy="919150"/>
          </a:xfrm>
          <a:solidFill>
            <a:srgbClr val="FFFF00"/>
          </a:solidFill>
        </p:spPr>
        <p:txBody>
          <a:bodyPr/>
          <a:lstStyle/>
          <a:p>
            <a:r>
              <a:rPr lang="de-D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</a:t>
            </a:r>
            <a:r>
              <a:rPr lang="de-D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</a:t>
            </a:r>
            <a:r>
              <a:rPr lang="de-D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</a:t>
            </a:r>
            <a:r>
              <a:rPr lang="de-D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de-D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attention</a:t>
            </a:r>
            <a:r>
              <a:rPr lang="de-D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6800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Vanessa Grattoni</a:t>
            </a:r>
          </a:p>
          <a:p>
            <a:r>
              <a:rPr lang="de-DE" dirty="0"/>
              <a:t>MPY-1</a:t>
            </a:r>
          </a:p>
          <a:p>
            <a:r>
              <a:rPr lang="de-DE" dirty="0"/>
              <a:t>vanessa.grattoni@desy.de</a:t>
            </a:r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BB008F0-AB0D-4C46-A276-6E2880F3C2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688191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246720"/>
            <a:ext cx="7392143" cy="269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688288" y="4776085"/>
                <a:ext cx="2659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de-DE" dirty="0"/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de-DE" dirty="0"/>
                        <m:t>)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288" y="4776085"/>
                <a:ext cx="2659126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958962" y="5424246"/>
                <a:ext cx="2354619" cy="548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𝐹𝐸𝐿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de-DE" dirty="0"/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e-DE" dirty="0"/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962" y="5424246"/>
                <a:ext cx="2354619" cy="548805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81239" y="6064601"/>
            <a:ext cx="10585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T. Plath et al., Scientific Reports, </a:t>
            </a:r>
            <a:r>
              <a:rPr lang="de-DE" sz="1400" dirty="0"/>
              <a:t>7, </a:t>
            </a:r>
            <a:r>
              <a:rPr lang="de-DE" sz="1400" i="1" dirty="0"/>
              <a:t>2431</a:t>
            </a:r>
            <a:endParaRPr lang="de-DE" sz="1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9467" y="244948"/>
            <a:ext cx="11360151" cy="544512"/>
          </a:xfrm>
        </p:spPr>
        <p:txBody>
          <a:bodyPr/>
          <a:lstStyle/>
          <a:p>
            <a:r>
              <a:rPr lang="en-US" dirty="0"/>
              <a:t>Characterization of the temporal profile of the FEL pulse</a:t>
            </a:r>
            <a:br>
              <a:rPr lang="en-US" dirty="0"/>
            </a:b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79" y="861780"/>
            <a:ext cx="43624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736759" y="1865529"/>
                <a:ext cx="2012859" cy="3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𝐹𝐸𝐿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41±1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𝑓𝑠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DE" sz="1600" dirty="0" err="1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759" y="1865529"/>
                <a:ext cx="2012859" cy="349326"/>
              </a:xfrm>
              <a:prstGeom prst="rect">
                <a:avLst/>
              </a:prstGeom>
              <a:blipFill>
                <a:blip r:embed="rId6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227CC34-F849-48DD-A264-6417146BFF1D}"/>
              </a:ext>
            </a:extLst>
          </p:cNvPr>
          <p:cNvSpPr/>
          <p:nvPr/>
        </p:nvSpPr>
        <p:spPr>
          <a:xfrm>
            <a:off x="3863752" y="4311867"/>
            <a:ext cx="3250042" cy="1637413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5B616143-1096-4013-914F-56DE3FFCF076}"/>
              </a:ext>
            </a:extLst>
          </p:cNvPr>
          <p:cNvGrpSpPr/>
          <p:nvPr/>
        </p:nvGrpSpPr>
        <p:grpSpPr>
          <a:xfrm>
            <a:off x="3893754" y="6054879"/>
            <a:ext cx="3336038" cy="661924"/>
            <a:chOff x="192586" y="3903328"/>
            <a:chExt cx="3336038" cy="661924"/>
          </a:xfrm>
        </p:grpSpPr>
        <p:sp>
          <p:nvSpPr>
            <p:cNvPr id="12" name="Rettangolo con angoli in alto arrotondati 11">
              <a:extLst>
                <a:ext uri="{FF2B5EF4-FFF2-40B4-BE49-F238E27FC236}">
                  <a16:creationId xmlns:a16="http://schemas.microsoft.com/office/drawing/2014/main" id="{E6B7233E-7176-4FDC-ACCE-96057DD5A0D1}"/>
                </a:ext>
              </a:extLst>
            </p:cNvPr>
            <p:cNvSpPr/>
            <p:nvPr/>
          </p:nvSpPr>
          <p:spPr>
            <a:xfrm rot="10800000">
              <a:off x="192586" y="3903328"/>
              <a:ext cx="3336038" cy="661924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952F39B-3125-499B-9FE5-0698A93448C4}"/>
                </a:ext>
              </a:extLst>
            </p:cNvPr>
            <p:cNvSpPr txBox="1"/>
            <p:nvPr/>
          </p:nvSpPr>
          <p:spPr>
            <a:xfrm rot="21600000">
              <a:off x="212942" y="3903328"/>
              <a:ext cx="3295326" cy="641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Uncompressed electron beam  and opened radiator</a:t>
              </a:r>
              <a:endParaRPr lang="de-DE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13767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5" t="47320"/>
          <a:stretch/>
        </p:blipFill>
        <p:spPr bwMode="auto">
          <a:xfrm>
            <a:off x="-2385" y="1988840"/>
            <a:ext cx="4658225" cy="26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05" y="3700228"/>
            <a:ext cx="8642967" cy="17511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901559" y="1196752"/>
            <a:ext cx="3266530" cy="2814416"/>
            <a:chOff x="7901559" y="1402417"/>
            <a:chExt cx="3266530" cy="281441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19373" y="1891734"/>
              <a:ext cx="2814416" cy="1835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9448003" y="3869819"/>
              <a:ext cx="17200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Seeded FEL 33 nm</a:t>
              </a:r>
              <a:endParaRPr lang="de-DE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526924" y="3105157"/>
              <a:ext cx="9404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Ag-mirror with hole</a:t>
              </a:r>
              <a:endParaRPr lang="de-DE" sz="1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673441" y="2822164"/>
              <a:ext cx="6896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THz lens</a:t>
              </a:r>
              <a:endParaRPr lang="de-DE" sz="1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26377" y="3058991"/>
              <a:ext cx="7120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Au mirror</a:t>
              </a:r>
              <a:endParaRPr lang="de-DE" sz="1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585235" y="1988840"/>
              <a:ext cx="7793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Gas target</a:t>
              </a:r>
              <a:endParaRPr lang="de-DE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01559" y="3727575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LiNbO</a:t>
              </a:r>
              <a:r>
                <a:rPr lang="en-US" sz="1400" baseline="-25000" dirty="0"/>
                <a:t>3</a:t>
              </a:r>
              <a:endParaRPr lang="de-DE" sz="1400" baseline="-25000" dirty="0" err="1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548006" y="3623598"/>
              <a:ext cx="9404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Aperture</a:t>
              </a:r>
              <a:endParaRPr lang="de-DE" sz="1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85923" y="3458818"/>
              <a:ext cx="9909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THz pulse</a:t>
              </a:r>
              <a:endParaRPr lang="de-DE" sz="14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292" y="3906467"/>
            <a:ext cx="12287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37116" y="3414318"/>
            <a:ext cx="1279199" cy="2388820"/>
          </a:xfrm>
          <a:prstGeom prst="rect">
            <a:avLst/>
          </a:prstGeom>
        </p:spPr>
      </p:pic>
      <p:pic>
        <p:nvPicPr>
          <p:cNvPr id="38" name="Content Placeholder 37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14" y="7245424"/>
            <a:ext cx="3840427" cy="28803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of seeded laser pulses at sFLASH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Experiment overview</a:t>
            </a:r>
            <a:endParaRPr lang="de-DE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399507" y="1576103"/>
            <a:ext cx="1622406" cy="59034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Seed Laser 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L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aboratory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flipH="1">
            <a:off x="9402642" y="3573016"/>
            <a:ext cx="5726" cy="754517"/>
          </a:xfrm>
          <a:prstGeom prst="line">
            <a:avLst/>
          </a:prstGeom>
          <a:noFill/>
          <a:ln w="762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tangle 44"/>
          <p:cNvSpPr/>
          <p:nvPr/>
        </p:nvSpPr>
        <p:spPr bwMode="auto">
          <a:xfrm>
            <a:off x="10416480" y="1576103"/>
            <a:ext cx="1656184" cy="59034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Photon Diag. Laboratory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797674" y="2020455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TOF</a:t>
            </a:r>
            <a:endParaRPr lang="de-DE" sz="1000" dirty="0"/>
          </a:p>
        </p:txBody>
      </p:sp>
      <p:cxnSp>
        <p:nvCxnSpPr>
          <p:cNvPr id="1038" name="Elbow Connector 1037"/>
          <p:cNvCxnSpPr/>
          <p:nvPr/>
        </p:nvCxnSpPr>
        <p:spPr>
          <a:xfrm>
            <a:off x="4655840" y="2266676"/>
            <a:ext cx="4032448" cy="1563011"/>
          </a:xfrm>
          <a:prstGeom prst="bentConnector3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 bwMode="auto">
          <a:xfrm>
            <a:off x="117256" y="4077072"/>
            <a:ext cx="836717" cy="4718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Vacuum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window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2645205" y="4077071"/>
            <a:ext cx="836717" cy="4718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Vacuum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window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3168" y="4608728"/>
                <a:ext cx="3892591" cy="94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Seed laser properties after (</a:t>
                </a:r>
                <a:r>
                  <a:rPr lang="en-US" sz="1400" dirty="0" err="1"/>
                  <a:t>tripler</a:t>
                </a:r>
                <a:r>
                  <a:rPr lang="en-US" sz="1400" dirty="0"/>
                  <a:t>) THG setup: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𝜔</m:t>
                        </m:r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𝑠𝑒𝑒𝑑</m:t>
                        </m:r>
                        <m:r>
                          <a:rPr lang="en-US" sz="1400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=14.7 </m:t>
                    </m:r>
                  </m:oMath>
                </a14:m>
                <a:r>
                  <a:rPr lang="en-US" sz="1400" b="0" dirty="0"/>
                  <a:t> THz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𝑠𝑒𝑒𝑑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=140 </m:t>
                    </m:r>
                  </m:oMath>
                </a14:m>
                <a:r>
                  <a:rPr lang="en-US" sz="1400" b="0" dirty="0"/>
                  <a:t>fs</a:t>
                </a:r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8" y="4608728"/>
                <a:ext cx="3892591" cy="942181"/>
              </a:xfrm>
              <a:prstGeom prst="rect">
                <a:avLst/>
              </a:prstGeom>
              <a:blipFill rotWithShape="1">
                <a:blip r:embed="rId9"/>
                <a:stretch>
                  <a:fillRect l="-313" t="-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>
            <a:off x="64198" y="5775133"/>
            <a:ext cx="7471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THz streaking </a:t>
            </a:r>
          </a:p>
          <a:p>
            <a:r>
              <a:rPr lang="en-US" sz="1600" dirty="0">
                <a:sym typeface="Wingdings" panose="05000000000000000000" pitchFamily="2" charset="2"/>
              </a:rPr>
              <a:t> temporal profile of the FEL pulse</a:t>
            </a:r>
          </a:p>
          <a:p>
            <a:r>
              <a:rPr lang="en-US" sz="1600" dirty="0">
                <a:sym typeface="Wingdings" panose="05000000000000000000" pitchFamily="2" charset="2"/>
              </a:rPr>
              <a:t> enables derivation of the seed laser chirp at the interaction point in MOD2 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536160" y="6440117"/>
            <a:ext cx="4871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*A. Azima et al. “Direct measurement of the pulse duration and frequency chirp of seeded XUV free electron laser pulses”</a:t>
            </a:r>
            <a:endParaRPr lang="de-DE" sz="8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of FEL radiation properties by tailoring the seed laser pulses | Vanessa Grattoni, 07.09.2018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99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36" y="252036"/>
            <a:ext cx="11360151" cy="544512"/>
          </a:xfrm>
        </p:spPr>
        <p:txBody>
          <a:bodyPr/>
          <a:lstStyle/>
          <a:p>
            <a:r>
              <a:rPr lang="en-US" dirty="0"/>
              <a:t>TDS based longitudinal overlap 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2009306"/>
              </p:ext>
            </p:extLst>
          </p:nvPr>
        </p:nvGraphicFramePr>
        <p:xfrm>
          <a:off x="2202123" y="1775978"/>
          <a:ext cx="7353005" cy="496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96715" y="3429000"/>
                <a:ext cx="4262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𝑠𝑒𝑒𝑑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350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±50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𝑘𝑒𝑉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536" y="3429000"/>
                <a:ext cx="3196856" cy="338554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468DA5-D9A3-4233-8CDD-0A0534DD95C3}"/>
              </a:ext>
            </a:extLst>
          </p:cNvPr>
          <p:cNvSpPr txBox="1"/>
          <p:nvPr/>
        </p:nvSpPr>
        <p:spPr>
          <a:xfrm>
            <a:off x="375139" y="1225900"/>
            <a:ext cx="11213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Used</a:t>
            </a:r>
            <a:r>
              <a:rPr lang="it-IT" dirty="0"/>
              <a:t> to </a:t>
            </a:r>
            <a:r>
              <a:rPr lang="it-IT" dirty="0" err="1"/>
              <a:t>adjust</a:t>
            </a:r>
            <a:r>
              <a:rPr lang="it-IT" dirty="0"/>
              <a:t> the </a:t>
            </a:r>
            <a:r>
              <a:rPr lang="it-IT" dirty="0" err="1"/>
              <a:t>longitudinal</a:t>
            </a:r>
            <a:r>
              <a:rPr lang="it-IT" dirty="0"/>
              <a:t> </a:t>
            </a:r>
            <a:r>
              <a:rPr lang="it-IT" dirty="0" err="1"/>
              <a:t>overlap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e-</a:t>
            </a:r>
            <a:r>
              <a:rPr lang="it-IT" dirty="0" err="1"/>
              <a:t>beam</a:t>
            </a:r>
            <a:r>
              <a:rPr lang="it-IT" dirty="0"/>
              <a:t> and the </a:t>
            </a:r>
            <a:r>
              <a:rPr lang="it-IT" dirty="0" err="1"/>
              <a:t>seed</a:t>
            </a:r>
            <a:r>
              <a:rPr lang="it-IT" dirty="0"/>
              <a:t> laser </a:t>
            </a:r>
            <a:r>
              <a:rPr lang="it-IT" dirty="0" err="1"/>
              <a:t>pulse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already</a:t>
            </a:r>
            <a:r>
              <a:rPr lang="it-IT" dirty="0"/>
              <a:t> </a:t>
            </a:r>
            <a:r>
              <a:rPr lang="it-IT" dirty="0" err="1"/>
              <a:t>coarsely</a:t>
            </a:r>
            <a:r>
              <a:rPr lang="it-IT" dirty="0"/>
              <a:t> </a:t>
            </a:r>
            <a:r>
              <a:rPr lang="it-IT" dirty="0" err="1"/>
              <a:t>overlapped</a:t>
            </a:r>
            <a:r>
              <a:rPr lang="it-IT" dirty="0"/>
              <a:t>: </a:t>
            </a:r>
            <a:r>
              <a:rPr lang="it-IT" dirty="0" err="1"/>
              <a:t>they</a:t>
            </a:r>
            <a:r>
              <a:rPr lang="it-IT" dirty="0"/>
              <a:t> are in a </a:t>
            </a:r>
            <a:r>
              <a:rPr lang="it-IT" dirty="0" err="1"/>
              <a:t>temporal</a:t>
            </a:r>
            <a:r>
              <a:rPr lang="it-IT" dirty="0"/>
              <a:t> </a:t>
            </a:r>
            <a:r>
              <a:rPr lang="it-IT" dirty="0" err="1"/>
              <a:t>window</a:t>
            </a:r>
            <a:r>
              <a:rPr lang="it-IT" dirty="0"/>
              <a:t> of 200 </a:t>
            </a:r>
            <a:r>
              <a:rPr lang="it-IT" dirty="0" err="1"/>
              <a:t>ps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Setup: modulator </a:t>
            </a:r>
            <a:r>
              <a:rPr lang="it-IT" dirty="0" err="1"/>
              <a:t>closed</a:t>
            </a:r>
            <a:r>
              <a:rPr lang="it-IT" dirty="0"/>
              <a:t> to </a:t>
            </a:r>
            <a:r>
              <a:rPr lang="it-IT" dirty="0" err="1"/>
              <a:t>resonance</a:t>
            </a:r>
            <a:r>
              <a:rPr lang="it-IT" dirty="0"/>
              <a:t> </a:t>
            </a:r>
            <a:r>
              <a:rPr lang="it-IT" dirty="0" err="1"/>
              <a:t>condition</a:t>
            </a:r>
            <a:r>
              <a:rPr lang="it-IT" dirty="0"/>
              <a:t>, </a:t>
            </a:r>
            <a:r>
              <a:rPr lang="it-IT" dirty="0" err="1"/>
              <a:t>radiator</a:t>
            </a:r>
            <a:r>
              <a:rPr lang="it-IT" dirty="0"/>
              <a:t> open, e-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decompressed</a:t>
            </a:r>
            <a:r>
              <a:rPr lang="it-IT" dirty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7749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itchFamily="34" charset="0"/>
                <a:cs typeface="Arial" pitchFamily="34" charset="0"/>
              </a:rPr>
              <a:t>Controlling the chirp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of FEL radiation properties by tailoring the seed laser pulses | Vanessa Grattoni, 07.09.2018</a:t>
            </a:r>
            <a:endParaRPr lang="en-US" noProof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75520" y="1052736"/>
            <a:ext cx="8727813" cy="4443010"/>
            <a:chOff x="1933794" y="836712"/>
            <a:chExt cx="8727813" cy="4443010"/>
          </a:xfrm>
        </p:grpSpPr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1933794" y="836712"/>
              <a:ext cx="8727813" cy="4320480"/>
              <a:chOff x="857351" y="12406155"/>
              <a:chExt cx="9579638" cy="467726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857351" y="12406155"/>
                <a:ext cx="9579638" cy="4677264"/>
                <a:chOff x="18639852" y="13698872"/>
                <a:chExt cx="10023944" cy="4276431"/>
              </a:xfrm>
            </p:grpSpPr>
            <p:sp>
              <p:nvSpPr>
                <p:cNvPr id="36" name="Textfeld 107"/>
                <p:cNvSpPr txBox="1"/>
                <p:nvPr/>
              </p:nvSpPr>
              <p:spPr>
                <a:xfrm>
                  <a:off x="23474525" y="17135402"/>
                  <a:ext cx="1087208" cy="3978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i="1" dirty="0"/>
                    <a:t>Optical </a:t>
                  </a:r>
                </a:p>
                <a:p>
                  <a:r>
                    <a:rPr lang="en-US" sz="1200" i="1" dirty="0"/>
                    <a:t>rectification</a:t>
                  </a:r>
                </a:p>
              </p:txBody>
            </p:sp>
            <p:pic>
              <p:nvPicPr>
                <p:cNvPr id="37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639852" y="13698872"/>
                  <a:ext cx="10023944" cy="42764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34" name="TextBox 33"/>
              <p:cNvSpPr txBox="1"/>
              <p:nvPr/>
            </p:nvSpPr>
            <p:spPr>
              <a:xfrm>
                <a:off x="1867951" y="12447215"/>
                <a:ext cx="720357" cy="261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1st </a:t>
                </a:r>
                <a:r>
                  <a:rPr lang="en-US" sz="1200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ToF</a:t>
                </a:r>
                <a:endParaRPr lang="en-US" sz="1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1022232" y="14255631"/>
                <a:ext cx="1010600" cy="64894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508494" y="3337247"/>
              <a:ext cx="11288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                 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20136" y="3356992"/>
              <a:ext cx="8640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LiNbO</a:t>
              </a:r>
              <a:r>
                <a:rPr lang="de-DE" sz="1400" baseline="-25000" dirty="0"/>
                <a:t>3</a:t>
              </a:r>
              <a:endParaRPr lang="de-DE" sz="14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320136" y="3664769"/>
              <a:ext cx="720080" cy="0"/>
            </a:xfrm>
            <a:prstGeom prst="line">
              <a:avLst/>
            </a:prstGeom>
            <a:ln w="698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536160" y="3717032"/>
              <a:ext cx="720080" cy="0"/>
            </a:xfrm>
            <a:prstGeom prst="line">
              <a:avLst/>
            </a:prstGeom>
            <a:ln w="698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168008" y="2617167"/>
              <a:ext cx="8640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DE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03912" y="1412776"/>
              <a:ext cx="89850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 err="1"/>
                <a:t>Ag</a:t>
              </a:r>
              <a:r>
                <a:rPr lang="de-DE" sz="1600" dirty="0"/>
                <a:t> </a:t>
              </a:r>
            </a:p>
            <a:p>
              <a:r>
                <a:rPr lang="de-DE" sz="1600" dirty="0" err="1"/>
                <a:t>mirror</a:t>
              </a:r>
              <a:endParaRPr lang="de-DE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44072" y="1130784"/>
              <a:ext cx="165618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DE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35760" y="1052736"/>
              <a:ext cx="115212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DE" sz="1600" dirty="0"/>
            </a:p>
            <a:p>
              <a:endParaRPr lang="de-DE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27648" y="836712"/>
              <a:ext cx="89850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TOF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32664" y="1469338"/>
              <a:ext cx="16396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 err="1"/>
                <a:t>Seeded</a:t>
              </a:r>
              <a:r>
                <a:rPr lang="de-DE" sz="1600" dirty="0"/>
                <a:t> XUV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42760" y="4392687"/>
              <a:ext cx="102531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DE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42760" y="4100299"/>
              <a:ext cx="102531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Au </a:t>
              </a:r>
              <a:r>
                <a:rPr lang="de-DE" sz="1600" dirty="0" err="1"/>
                <a:t>mirror</a:t>
              </a:r>
              <a:endParaRPr lang="de-DE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87197" y="3810526"/>
              <a:ext cx="51265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DE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10279" y="2924944"/>
              <a:ext cx="166584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/>
                <a:t>THz </a:t>
              </a:r>
              <a:endParaRPr lang="de-DE" sz="1400" dirty="0"/>
            </a:p>
            <a:p>
              <a:r>
                <a:rPr lang="de-DE" sz="1400" dirty="0"/>
                <a:t>~ 0.42 µJ, 1200 </a:t>
              </a:r>
              <a:r>
                <a:rPr lang="de-DE" sz="1400" dirty="0" err="1"/>
                <a:t>fs</a:t>
              </a:r>
              <a:r>
                <a:rPr lang="de-DE" sz="1400" dirty="0"/>
                <a:t>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20136" y="2802414"/>
              <a:ext cx="16396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DE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85745" y="4941168"/>
              <a:ext cx="16396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de-DE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547271" y="1462973"/>
            <a:ext cx="1546480" cy="1298160"/>
            <a:chOff x="8547271" y="1462973"/>
            <a:chExt cx="1546480" cy="129816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7271" y="1462973"/>
              <a:ext cx="1546480" cy="1298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804616" y="1548081"/>
              <a:ext cx="128913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4 mm </a:t>
              </a:r>
            </a:p>
            <a:p>
              <a:r>
                <a:rPr lang="de-DE" sz="1600" dirty="0"/>
                <a:t>UV FS </a:t>
              </a:r>
              <a:r>
                <a:rPr lang="de-DE" sz="1600" dirty="0" err="1"/>
                <a:t>plate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4072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978623" y="2538484"/>
            <a:ext cx="1528549" cy="14193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Tailoring electromagnetic pulses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368" y="815284"/>
                <a:ext cx="11376025" cy="5010249"/>
              </a:xfrm>
            </p:spPr>
            <p:txBody>
              <a:bodyPr/>
              <a:lstStyle/>
              <a:p>
                <a:r>
                  <a:rPr lang="en-US" dirty="0"/>
                  <a:t>Case of positive dispersion (GDD&gt;0)</a:t>
                </a:r>
                <a:r>
                  <a:rPr lang="en-US" b="1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𝑮𝑫𝑫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b="0" dirty="0">
                  <a:ea typeface="Cambria Math"/>
                </a:endParaRPr>
              </a:p>
              <a:p>
                <a:endParaRPr lang="en-US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68" y="815284"/>
                <a:ext cx="11376025" cy="5010249"/>
              </a:xfrm>
              <a:blipFill rotWithShape="1">
                <a:blip r:embed="rId3"/>
                <a:stretch>
                  <a:fillRect l="-117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5" t="15139" r="41114" b="11681"/>
          <a:stretch/>
        </p:blipFill>
        <p:spPr>
          <a:xfrm>
            <a:off x="1974993" y="1691246"/>
            <a:ext cx="1003631" cy="3246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11183" r="22848" b="14067"/>
          <a:stretch/>
        </p:blipFill>
        <p:spPr>
          <a:xfrm>
            <a:off x="12489593" y="2240686"/>
            <a:ext cx="6240000" cy="3276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9546170" y="3291733"/>
            <a:ext cx="893231" cy="21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13" y="1606669"/>
            <a:ext cx="50927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6209419" y="1808332"/>
                <a:ext cx="4765599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𝜙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𝑡</m:t>
                          </m:r>
                        </m:e>
                      </m:d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𝜙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𝜔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∗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𝑡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)</m:t>
                      </m:r>
                      <m:r>
                        <a:rPr lang="de-DE" b="1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de-DE" b="1" i="1">
                              <a:solidFill>
                                <a:srgbClr val="FF0000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𝜶</m:t>
                          </m:r>
                        </m:num>
                        <m:den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∗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(</m:t>
                      </m:r>
                      <m:sSup>
                        <m:sSupPr>
                          <m:ctrlPr>
                            <a:rPr lang="de-D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)</m:t>
                          </m:r>
                        </m:e>
                        <m:sup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57064" y="1808332"/>
                <a:ext cx="4306948" cy="515975"/>
              </a:xfrm>
              <a:prstGeom prst="rect">
                <a:avLst/>
              </a:prstGeom>
              <a:blipFill rotWithShape="1">
                <a:blip r:embed="rId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792502" y="969344"/>
                <a:ext cx="5148974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𝜙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de-DE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sym typeface="Wingdings" panose="05000000000000000000" pitchFamily="2" charset="2"/>
                            </a:rPr>
                            <m:t>𝜔</m:t>
                          </m:r>
                        </m:e>
                      </m:d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𝜙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𝜔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∗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sym typeface="Wingdings" panose="05000000000000000000" pitchFamily="2" charset="2"/>
                        </a:rPr>
                        <m:t>𝜔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sym typeface="Wingdings" panose="05000000000000000000" pitchFamily="2" charset="2"/>
                            </a:rPr>
                            <m:t>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)</m:t>
                      </m:r>
                      <m:r>
                        <a:rPr lang="de-DE" b="1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sym typeface="Wingdings" panose="05000000000000000000" pitchFamily="2" charset="2"/>
                            </a:rPr>
                            <m:t>𝜷</m:t>
                          </m:r>
                        </m:num>
                        <m:den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∗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(</m:t>
                      </m:r>
                      <m:sSup>
                        <m:sSupPr>
                          <m:ctrlPr>
                            <a:rPr lang="de-D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sym typeface="Wingdings" panose="05000000000000000000" pitchFamily="2" charset="2"/>
                            </a:rPr>
                            <m:t>𝜔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)</m:t>
                          </m:r>
                        </m:e>
                        <m:sup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4376" y="969344"/>
                <a:ext cx="4649671" cy="55835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108791" y="3755621"/>
            <a:ext cx="2129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 wavelengths</a:t>
            </a:r>
          </a:p>
          <a:p>
            <a:r>
              <a:rPr lang="en-US" dirty="0"/>
              <a:t>(blue)</a:t>
            </a:r>
            <a:endParaRPr lang="de-DE" dirty="0"/>
          </a:p>
        </p:txBody>
      </p:sp>
      <p:sp>
        <p:nvSpPr>
          <p:cNvPr id="18" name="TextBox 17"/>
          <p:cNvSpPr txBox="1"/>
          <p:nvPr/>
        </p:nvSpPr>
        <p:spPr>
          <a:xfrm>
            <a:off x="4530095" y="3793930"/>
            <a:ext cx="2129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Higher wavelengths</a:t>
            </a:r>
          </a:p>
          <a:p>
            <a:r>
              <a:rPr lang="en-US" dirty="0"/>
              <a:t>(red)</a:t>
            </a:r>
            <a:endParaRPr lang="de-DE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993863" y="4080682"/>
            <a:ext cx="152854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3457889" y="4142096"/>
            <a:ext cx="645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-6056547" y="4937364"/>
                <a:ext cx="4802147" cy="717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𝑮𝑫𝑫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42411" y="4937363"/>
                <a:ext cx="4360489" cy="6483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905833" y="2663392"/>
            <a:ext cx="219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Dispersive medium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 bwMode="auto">
              <a:xfrm>
                <a:off x="3115102" y="3316405"/>
                <a:ext cx="1119116" cy="4435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𝑔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6326" y="3316405"/>
                <a:ext cx="839337" cy="443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108792" y="1889468"/>
                <a:ext cx="3130088" cy="1464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</m:sSubSup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𝑮𝑫𝑫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593" y="1889468"/>
                <a:ext cx="2541337" cy="15427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9">
            <a:extLst>
              <a:ext uri="{FF2B5EF4-FFF2-40B4-BE49-F238E27FC236}">
                <a16:creationId xmlns:a16="http://schemas.microsoft.com/office/drawing/2014/main" id="{90062866-CB07-49B4-87D8-6C27C018D027}"/>
              </a:ext>
            </a:extLst>
          </p:cNvPr>
          <p:cNvCxnSpPr>
            <a:cxnSpLocks/>
          </p:cNvCxnSpPr>
          <p:nvPr/>
        </p:nvCxnSpPr>
        <p:spPr bwMode="auto">
          <a:xfrm flipV="1">
            <a:off x="710072" y="1689147"/>
            <a:ext cx="0" cy="162515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7FBED20-2F0C-4031-8923-93380248AD93}"/>
              </a:ext>
            </a:extLst>
          </p:cNvPr>
          <p:cNvCxnSpPr>
            <a:cxnSpLocks/>
            <a:stCxn id="5" idx="1"/>
          </p:cNvCxnSpPr>
          <p:nvPr/>
        </p:nvCxnSpPr>
        <p:spPr bwMode="auto">
          <a:xfrm flipH="1">
            <a:off x="710072" y="3314305"/>
            <a:ext cx="12649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0">
                <a:extLst>
                  <a:ext uri="{FF2B5EF4-FFF2-40B4-BE49-F238E27FC236}">
                    <a16:creationId xmlns:a16="http://schemas.microsoft.com/office/drawing/2014/main" id="{80DF4AAE-16A1-4627-A592-2225A36BF057}"/>
                  </a:ext>
                </a:extLst>
              </p:cNvPr>
              <p:cNvSpPr txBox="1"/>
              <p:nvPr/>
            </p:nvSpPr>
            <p:spPr>
              <a:xfrm>
                <a:off x="-69207" y="1606668"/>
                <a:ext cx="706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9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0DF4AAE-16A1-4627-A592-2225A36BF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207" y="1606668"/>
                <a:ext cx="706604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0">
                <a:extLst>
                  <a:ext uri="{FF2B5EF4-FFF2-40B4-BE49-F238E27FC236}">
                    <a16:creationId xmlns:a16="http://schemas.microsoft.com/office/drawing/2014/main" id="{C8674502-8DAC-4CF3-921E-AEE439B690C3}"/>
                  </a:ext>
                </a:extLst>
              </p:cNvPr>
              <p:cNvSpPr txBox="1"/>
              <p:nvPr/>
            </p:nvSpPr>
            <p:spPr>
              <a:xfrm>
                <a:off x="9599410" y="2951077"/>
                <a:ext cx="3609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0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674502-8DAC-4CF3-921E-AEE439B69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410" y="2951077"/>
                <a:ext cx="360933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F7B251C4-1390-454B-87D6-D13FDE6A0B08}"/>
                  </a:ext>
                </a:extLst>
              </p:cNvPr>
              <p:cNvSpPr/>
              <p:nvPr/>
            </p:nvSpPr>
            <p:spPr>
              <a:xfrm>
                <a:off x="751305" y="2145489"/>
                <a:ext cx="1326581" cy="629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F7B251C4-1390-454B-87D6-D13FDE6A0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78" y="2145488"/>
                <a:ext cx="1203535" cy="569771"/>
              </a:xfrm>
              <a:prstGeom prst="rect">
                <a:avLst/>
              </a:prstGeom>
              <a:blipFill>
                <a:blip r:embed="rId14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63EA26B5-CDD6-412F-AAD5-19E042398E4A}"/>
                  </a:ext>
                </a:extLst>
              </p:cNvPr>
              <p:cNvSpPr txBox="1"/>
              <p:nvPr/>
            </p:nvSpPr>
            <p:spPr>
              <a:xfrm>
                <a:off x="8951461" y="4720442"/>
                <a:ext cx="2215478" cy="69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𝑮𝑫𝑫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𝑮𝑫𝑫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63EA26B5-CDD6-412F-AAD5-19E042398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595" y="4720442"/>
                <a:ext cx="1970219" cy="615040"/>
              </a:xfrm>
              <a:prstGeom prst="rect">
                <a:avLst/>
              </a:prstGeom>
              <a:blipFill>
                <a:blip r:embed="rId15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9A27CE51-2B03-4642-BB3D-9E7F2E7BD590}"/>
                  </a:ext>
                </a:extLst>
              </p:cNvPr>
              <p:cNvSpPr/>
              <p:nvPr/>
            </p:nvSpPr>
            <p:spPr>
              <a:xfrm>
                <a:off x="3258407" y="2261777"/>
                <a:ext cx="10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𝑮𝑫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𝑫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=?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9A27CE51-2B03-4642-BB3D-9E7F2E7BD5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805" y="2261777"/>
                <a:ext cx="985463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65FFAB37-3DD9-4AAE-B425-F96D3F5A044E}"/>
                  </a:ext>
                </a:extLst>
              </p:cNvPr>
              <p:cNvSpPr/>
              <p:nvPr/>
            </p:nvSpPr>
            <p:spPr>
              <a:xfrm>
                <a:off x="5452889" y="5237379"/>
                <a:ext cx="6096000" cy="9330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𝑇𝐵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0.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/>
                        </a:rPr>
                        <m:t>5⋅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it-IT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65FFAB37-3DD9-4AAE-B425-F96D3F5A0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667" y="5237378"/>
                <a:ext cx="4572000" cy="8396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5385C42B-305D-4859-AB50-681FDBEE87D0}"/>
                  </a:ext>
                </a:extLst>
              </p:cNvPr>
              <p:cNvSpPr/>
              <p:nvPr/>
            </p:nvSpPr>
            <p:spPr>
              <a:xfrm>
                <a:off x="728713" y="2612509"/>
                <a:ext cx="623504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5385C42B-305D-4859-AB50-681FDBEE8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5" y="2612509"/>
                <a:ext cx="576696" cy="34932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22CCFDA1-9E0E-4FCD-86EB-E9D4CC2FDE3F}"/>
                  </a:ext>
                </a:extLst>
              </p:cNvPr>
              <p:cNvSpPr/>
              <p:nvPr/>
            </p:nvSpPr>
            <p:spPr>
              <a:xfrm>
                <a:off x="8182532" y="2660833"/>
                <a:ext cx="623504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22CCFDA1-9E0E-4FCD-86EB-E9D4CC2FD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899" y="2660833"/>
                <a:ext cx="576696" cy="34932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e 57">
            <a:extLst>
              <a:ext uri="{FF2B5EF4-FFF2-40B4-BE49-F238E27FC236}">
                <a16:creationId xmlns:a16="http://schemas.microsoft.com/office/drawing/2014/main" id="{9925C610-7E83-48D3-94F1-0C00AA074281}"/>
              </a:ext>
            </a:extLst>
          </p:cNvPr>
          <p:cNvSpPr/>
          <p:nvPr/>
        </p:nvSpPr>
        <p:spPr bwMode="auto">
          <a:xfrm>
            <a:off x="8182533" y="1889468"/>
            <a:ext cx="3314708" cy="103358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20466BD9-A605-4838-BDD0-5D91E506FE8D}"/>
              </a:ext>
            </a:extLst>
          </p:cNvPr>
          <p:cNvSpPr/>
          <p:nvPr/>
        </p:nvSpPr>
        <p:spPr bwMode="auto">
          <a:xfrm>
            <a:off x="8743547" y="4480650"/>
            <a:ext cx="3314708" cy="103358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FDC1F2C0-A7EA-43D7-8535-510A71860028}"/>
              </a:ext>
            </a:extLst>
          </p:cNvPr>
          <p:cNvSpPr/>
          <p:nvPr/>
        </p:nvSpPr>
        <p:spPr bwMode="auto">
          <a:xfrm>
            <a:off x="5764275" y="5392218"/>
            <a:ext cx="5732965" cy="103358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17EFA3D7-D927-483C-83B2-38976D02BA28}"/>
                  </a:ext>
                </a:extLst>
              </p:cNvPr>
              <p:cNvSpPr/>
              <p:nvPr/>
            </p:nvSpPr>
            <p:spPr bwMode="auto">
              <a:xfrm>
                <a:off x="164513" y="5536411"/>
                <a:ext cx="5301899" cy="648381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𝑮𝑫</m:t>
                      </m:r>
                      <m:sSub>
                        <m:sSubPr>
                          <m:ctrlPr>
                            <a:rPr lang="it-IT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𝒔𝒆𝒆𝒅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𝑠𝑒𝑒𝑑</m:t>
                          </m:r>
                        </m:sub>
                      </m:sSub>
                      <m:sSubSup>
                        <m:sSub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17EFA3D7-D927-483C-83B2-38976D02B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385" y="5536410"/>
                <a:ext cx="3976424" cy="64838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1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 control driven by seed laser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050" y="1196752"/>
            <a:ext cx="11376025" cy="5010249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Control on the </a:t>
            </a:r>
            <a:r>
              <a:rPr lang="it-IT" dirty="0" err="1"/>
              <a:t>seed</a:t>
            </a:r>
            <a:r>
              <a:rPr lang="it-IT" dirty="0"/>
              <a:t> laser </a:t>
            </a:r>
            <a:r>
              <a:rPr lang="it-IT" dirty="0" err="1"/>
              <a:t>phase</a:t>
            </a:r>
            <a:r>
              <a:rPr lang="it-IT" dirty="0"/>
              <a:t> </a:t>
            </a:r>
            <a:r>
              <a:rPr lang="it-IT" dirty="0" err="1"/>
              <a:t>permits</a:t>
            </a:r>
            <a:r>
              <a:rPr lang="it-IT" dirty="0"/>
              <a:t> to:</a:t>
            </a:r>
          </a:p>
          <a:p>
            <a:r>
              <a:rPr lang="it-IT" dirty="0" err="1"/>
              <a:t>Correct</a:t>
            </a:r>
            <a:r>
              <a:rPr lang="it-IT" dirty="0"/>
              <a:t> and control the FEL </a:t>
            </a:r>
            <a:r>
              <a:rPr lang="it-IT" dirty="0" err="1"/>
              <a:t>phase</a:t>
            </a:r>
            <a:endParaRPr lang="it-IT" dirty="0"/>
          </a:p>
          <a:p>
            <a:endParaRPr lang="it-IT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Eventually FEL phase control enables CPA (chirped pulse amplification*) and phase sensitive experiments (four-wave mixing, attosecond coherent control</a:t>
            </a:r>
            <a:r>
              <a:rPr lang="en-US" baseline="30000" dirty="0"/>
              <a:t>2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baseline="30000" dirty="0"/>
              <a:t>1</a:t>
            </a:r>
            <a:r>
              <a:rPr lang="it-IT" sz="1200" b="1" dirty="0" err="1"/>
              <a:t>Chirped</a:t>
            </a:r>
            <a:r>
              <a:rPr lang="it-IT" sz="1200" b="1" dirty="0"/>
              <a:t> </a:t>
            </a:r>
            <a:r>
              <a:rPr lang="it-IT" sz="1200" b="1" dirty="0" err="1"/>
              <a:t>pulse</a:t>
            </a:r>
            <a:r>
              <a:rPr lang="it-IT" sz="1200" b="1" dirty="0"/>
              <a:t> </a:t>
            </a:r>
            <a:r>
              <a:rPr lang="it-IT" sz="1200" b="1" dirty="0" err="1"/>
              <a:t>amplification</a:t>
            </a:r>
            <a:r>
              <a:rPr lang="it-IT" sz="1200" b="1" dirty="0"/>
              <a:t> in an </a:t>
            </a:r>
            <a:r>
              <a:rPr lang="it-IT" sz="1200" b="1" dirty="0" err="1"/>
              <a:t>extreme-ultraviolet</a:t>
            </a:r>
            <a:r>
              <a:rPr lang="it-IT" sz="1200" b="1" dirty="0"/>
              <a:t> free-electron laser, </a:t>
            </a:r>
            <a:r>
              <a:rPr lang="it-IT" sz="1200" dirty="0">
                <a:hlinkClick r:id="rId3"/>
              </a:rPr>
              <a:t>David </a:t>
            </a:r>
            <a:r>
              <a:rPr lang="it-IT" sz="1200" dirty="0" err="1">
                <a:hlinkClick r:id="rId3"/>
              </a:rPr>
              <a:t>Gauthier</a:t>
            </a:r>
            <a:r>
              <a:rPr lang="it-IT" sz="1200" dirty="0"/>
              <a:t> et al. </a:t>
            </a:r>
            <a:r>
              <a:rPr lang="it-IT" sz="1200" i="1" dirty="0" err="1"/>
              <a:t>Nat</a:t>
            </a:r>
            <a:r>
              <a:rPr lang="it-IT" sz="1200" i="1" dirty="0"/>
              <a:t>. Comm.</a:t>
            </a:r>
            <a:r>
              <a:rPr lang="it-IT" sz="1200" b="1" dirty="0"/>
              <a:t> 7</a:t>
            </a:r>
            <a:r>
              <a:rPr lang="it-IT" sz="1200" dirty="0"/>
              <a:t>, 13688 (2016)</a:t>
            </a:r>
          </a:p>
          <a:p>
            <a:pPr marL="0" indent="0">
              <a:buNone/>
            </a:pPr>
            <a:r>
              <a:rPr lang="it-IT" sz="1200" baseline="30000" dirty="0"/>
              <a:t>  2</a:t>
            </a:r>
            <a:r>
              <a:rPr lang="en-US" sz="1200" b="1" dirty="0"/>
              <a:t>Coherent control with a short-wavelength free-electron laser, </a:t>
            </a:r>
            <a:r>
              <a:rPr lang="fr-FR" sz="1200" i="1" dirty="0"/>
              <a:t>Nature Photonics</a:t>
            </a:r>
            <a:r>
              <a:rPr lang="fr-FR" sz="1200" dirty="0"/>
              <a:t> </a:t>
            </a:r>
            <a:r>
              <a:rPr lang="fr-FR" sz="1200" b="1" dirty="0"/>
              <a:t>volume 10</a:t>
            </a:r>
            <a:r>
              <a:rPr lang="fr-FR" sz="1200" dirty="0"/>
              <a:t>, pages 176–179 (2016) </a:t>
            </a:r>
            <a:r>
              <a:rPr lang="it-IT" sz="1200" dirty="0"/>
              <a:t>K. Prince et al.</a:t>
            </a:r>
            <a:endParaRPr lang="it-IT" sz="1200" baseline="300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of FEL radiation properties by tailoring the seed laser pulses | Vanessa Grattoni, 07.09.2018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Importance of the control on the seed laser properties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4300" y="1880260"/>
                <a:ext cx="4441279" cy="358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𝐹𝐸𝐿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𝑠𝑒𝑒𝑑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AA9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AA92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AA92"/>
                                  </a:solidFill>
                                  <a:latin typeface="Cambria Math"/>
                                </a:rPr>
                                <m:t>𝑒𝑙𝑒𝑐𝑡𝑟𝑜𝑛𝑠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AA9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AA92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𝑓𝑒𝑙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600" dirty="0" err="1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0" y="1880260"/>
                <a:ext cx="4441279" cy="358303"/>
              </a:xfrm>
              <a:prstGeom prst="rect">
                <a:avLst/>
              </a:prstGeom>
              <a:blipFill>
                <a:blip r:embed="rId4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59059" y="2491636"/>
                <a:ext cx="277351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𝑠𝑒𝑒𝑑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600" dirty="0" err="1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059" y="2491636"/>
                <a:ext cx="2773516" cy="5533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20064" y="2922638"/>
                <a:ext cx="2552365" cy="681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AA9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AA92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AA92"/>
                              </a:solidFill>
                              <a:latin typeface="Cambria Math"/>
                            </a:rPr>
                            <m:t>𝑒𝑙𝑒𝑐𝑡𝑟𝑜𝑛𝑠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AA9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AA92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solidFill>
                            <a:srgbClr val="00AA9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rgbClr val="00AA9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AA9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00AA9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AA9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AA92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AA92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00AA92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AA9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AA92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64" y="2922638"/>
                <a:ext cx="2552365" cy="6819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25">
            <a:extLst>
              <a:ext uri="{FF2B5EF4-FFF2-40B4-BE49-F238E27FC236}">
                <a16:creationId xmlns:a16="http://schemas.microsoft.com/office/drawing/2014/main" id="{CE611CA7-BF58-42CF-A20E-8943C5484249}"/>
              </a:ext>
            </a:extLst>
          </p:cNvPr>
          <p:cNvGrpSpPr/>
          <p:nvPr/>
        </p:nvGrpSpPr>
        <p:grpSpPr>
          <a:xfrm>
            <a:off x="4098029" y="3729068"/>
            <a:ext cx="1565923" cy="1210363"/>
            <a:chOff x="5046420" y="1606669"/>
            <a:chExt cx="5092700" cy="3419475"/>
          </a:xfrm>
        </p:grpSpPr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759194AF-F46E-4814-BFA8-E1A8A5CCCD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046420" y="1606669"/>
              <a:ext cx="5092700" cy="341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Up Arrow 54">
              <a:extLst>
                <a:ext uri="{FF2B5EF4-FFF2-40B4-BE49-F238E27FC236}">
                  <a16:creationId xmlns:a16="http://schemas.microsoft.com/office/drawing/2014/main" id="{7DF5F2FE-0E50-4557-B713-7EB5ACDFB7DA}"/>
                </a:ext>
              </a:extLst>
            </p:cNvPr>
            <p:cNvSpPr/>
            <p:nvPr/>
          </p:nvSpPr>
          <p:spPr>
            <a:xfrm>
              <a:off x="7824192" y="1680500"/>
              <a:ext cx="144016" cy="3248217"/>
            </a:xfrm>
            <a:prstGeom prst="upArrow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78" name="Up Arrow 55">
              <a:extLst>
                <a:ext uri="{FF2B5EF4-FFF2-40B4-BE49-F238E27FC236}">
                  <a16:creationId xmlns:a16="http://schemas.microsoft.com/office/drawing/2014/main" id="{52ED802E-16B8-4169-9EF3-5A61FEE7AEA1}"/>
                </a:ext>
              </a:extLst>
            </p:cNvPr>
            <p:cNvSpPr/>
            <p:nvPr/>
          </p:nvSpPr>
          <p:spPr>
            <a:xfrm>
              <a:off x="7047502" y="2204864"/>
              <a:ext cx="144016" cy="2243026"/>
            </a:xfrm>
            <a:prstGeom prst="upArrow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tangolo 87">
                <a:extLst>
                  <a:ext uri="{FF2B5EF4-FFF2-40B4-BE49-F238E27FC236}">
                    <a16:creationId xmlns:a16="http://schemas.microsoft.com/office/drawing/2014/main" id="{A7BF171F-10E9-4FD9-BD38-B6A575788326}"/>
                  </a:ext>
                </a:extLst>
              </p:cNvPr>
              <p:cNvSpPr/>
              <p:nvPr/>
            </p:nvSpPr>
            <p:spPr>
              <a:xfrm>
                <a:off x="2259059" y="3381986"/>
                <a:ext cx="8435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8" name="Rettangolo 87">
                <a:extLst>
                  <a:ext uri="{FF2B5EF4-FFF2-40B4-BE49-F238E27FC236}">
                    <a16:creationId xmlns:a16="http://schemas.microsoft.com/office/drawing/2014/main" id="{A7BF171F-10E9-4FD9-BD38-B6A5757883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059" y="3381986"/>
                <a:ext cx="84350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tangolo 88">
                <a:extLst>
                  <a:ext uri="{FF2B5EF4-FFF2-40B4-BE49-F238E27FC236}">
                    <a16:creationId xmlns:a16="http://schemas.microsoft.com/office/drawing/2014/main" id="{F26C58B8-25D9-4EAC-9238-B4934071FF86}"/>
                  </a:ext>
                </a:extLst>
              </p:cNvPr>
              <p:cNvSpPr/>
              <p:nvPr/>
            </p:nvSpPr>
            <p:spPr>
              <a:xfrm>
                <a:off x="4530398" y="3283010"/>
                <a:ext cx="8435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9" name="Rettangolo 88">
                <a:extLst>
                  <a:ext uri="{FF2B5EF4-FFF2-40B4-BE49-F238E27FC236}">
                    <a16:creationId xmlns:a16="http://schemas.microsoft.com/office/drawing/2014/main" id="{F26C58B8-25D9-4EAC-9238-B4934071F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398" y="3283010"/>
                <a:ext cx="84350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" name="Immagine 89">
            <a:extLst>
              <a:ext uri="{FF2B5EF4-FFF2-40B4-BE49-F238E27FC236}">
                <a16:creationId xmlns:a16="http://schemas.microsoft.com/office/drawing/2014/main" id="{7664F02A-20FF-4A96-8318-4951CCCBD5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5389" y="3744614"/>
            <a:ext cx="676275" cy="1266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047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8" grpId="0"/>
      <p:bldP spid="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Tailoring electromagnetic pulses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368" y="849039"/>
                <a:ext cx="11376025" cy="5010249"/>
              </a:xfrm>
            </p:spPr>
            <p:txBody>
              <a:bodyPr/>
              <a:lstStyle/>
              <a:p>
                <a:r>
                  <a:rPr lang="en-US" dirty="0"/>
                  <a:t>Group delay dispersion (case: GDD&gt;0)</a:t>
                </a:r>
                <a:r>
                  <a:rPr lang="en-US" b="1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𝑮𝑫𝑫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b="0" dirty="0">
                  <a:ea typeface="Cambria Math"/>
                </a:endParaRPr>
              </a:p>
              <a:p>
                <a:endParaRPr lang="en-US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68" y="849039"/>
                <a:ext cx="11376025" cy="5010249"/>
              </a:xfrm>
              <a:blipFill rotWithShape="1">
                <a:blip r:embed="rId3"/>
                <a:stretch>
                  <a:fillRect l="-117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11183" r="22848" b="14067"/>
          <a:stretch/>
        </p:blipFill>
        <p:spPr>
          <a:xfrm>
            <a:off x="12489593" y="2240686"/>
            <a:ext cx="6240000" cy="3276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9546170" y="3291733"/>
            <a:ext cx="893231" cy="21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6209419" y="1808332"/>
                <a:ext cx="4765599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𝜙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𝑡</m:t>
                          </m:r>
                        </m:e>
                      </m:d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𝜙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𝜔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∗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𝑡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)</m:t>
                      </m:r>
                      <m:r>
                        <a:rPr lang="de-DE" b="1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de-DE" b="1" i="1">
                              <a:solidFill>
                                <a:srgbClr val="FF0000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𝜶</m:t>
                          </m:r>
                        </m:num>
                        <m:den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∗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(</m:t>
                      </m:r>
                      <m:sSup>
                        <m:sSupPr>
                          <m:ctrlPr>
                            <a:rPr lang="de-D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)</m:t>
                          </m:r>
                        </m:e>
                        <m:sup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57064" y="1808332"/>
                <a:ext cx="4306948" cy="515975"/>
              </a:xfrm>
              <a:prstGeom prst="rect">
                <a:avLst/>
              </a:prstGeom>
              <a:blipFill rotWithShape="1">
                <a:blip r:embed="rId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792502" y="969344"/>
                <a:ext cx="5148974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𝜙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de-DE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sym typeface="Wingdings" panose="05000000000000000000" pitchFamily="2" charset="2"/>
                            </a:rPr>
                            <m:t>𝜔</m:t>
                          </m:r>
                        </m:e>
                      </m:d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𝜙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𝜔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∗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sym typeface="Wingdings" panose="05000000000000000000" pitchFamily="2" charset="2"/>
                        </a:rPr>
                        <m:t>𝜔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sym typeface="Wingdings" panose="05000000000000000000" pitchFamily="2" charset="2"/>
                            </a:rPr>
                            <m:t>𝜔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)</m:t>
                      </m:r>
                      <m:r>
                        <a:rPr lang="de-DE" b="1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sym typeface="Wingdings" panose="05000000000000000000" pitchFamily="2" charset="2"/>
                            </a:rPr>
                            <m:t>𝜷</m:t>
                          </m:r>
                        </m:num>
                        <m:den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de-DE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∗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(</m:t>
                      </m:r>
                      <m:sSup>
                        <m:sSupPr>
                          <m:ctrlPr>
                            <a:rPr lang="de-DE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sym typeface="Wingdings" panose="05000000000000000000" pitchFamily="2" charset="2"/>
                            </a:rPr>
                            <m:t>𝜔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)</m:t>
                          </m:r>
                        </m:e>
                        <m:sup>
                          <m:r>
                            <a:rPr lang="de-DE" i="1">
                              <a:solidFill>
                                <a:srgbClr val="0000FF"/>
                              </a:solidFill>
                              <a:latin typeface="Cambria Math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4376" y="969344"/>
                <a:ext cx="4649671" cy="55835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-6056547" y="4937364"/>
                <a:ext cx="4802147" cy="717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𝑮𝑫𝑫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42411" y="4937363"/>
                <a:ext cx="4360489" cy="6483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 rot="20760754">
                <a:off x="5799535" y="5095960"/>
                <a:ext cx="2553007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/>
                              <a:sym typeface="Wingdings" panose="05000000000000000000" pitchFamily="2" charset="2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sym typeface="Wingdings" panose="05000000000000000000" pitchFamily="2" charset="2"/>
                            </a:rPr>
                            <m:t>t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  <a:sym typeface="Wingdings" panose="05000000000000000000" pitchFamily="2" charset="2"/>
                            </a:rPr>
                            <m:t>𝜔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de-DE" b="1" i="1" smtClean="0">
                          <a:solidFill>
                            <a:srgbClr val="00B050"/>
                          </a:solidFill>
                          <a:latin typeface="Cambria Math"/>
                          <a:sym typeface="Wingdings" panose="05000000000000000000" pitchFamily="2" charset="2"/>
                        </a:rPr>
                        <m:t>𝜶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sym typeface="Wingdings" panose="05000000000000000000" pitchFamily="2" charset="2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  <a:sym typeface="Wingdings" panose="05000000000000000000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Wingdings" panose="05000000000000000000" pitchFamily="2" charset="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sym typeface="Wingdings" panose="05000000000000000000" pitchFamily="2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60754">
                <a:off x="4161235" y="5112598"/>
                <a:ext cx="2291588" cy="358303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84394" y="5604651"/>
                <a:ext cx="13356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/>
                              <a:sym typeface="Wingdings" panose="05000000000000000000" pitchFamily="2" charset="2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sym typeface="Wingdings" panose="05000000000000000000" pitchFamily="2" charset="2"/>
                            </a:rPr>
                            <m:t>t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  <a:sym typeface="Wingdings" panose="05000000000000000000" pitchFamily="2" charset="2"/>
                            </a:rPr>
                            <m:t>𝜔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95" y="5604651"/>
                <a:ext cx="1209305" cy="3385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108792" y="1889468"/>
                <a:ext cx="3130088" cy="1464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</m:sSubSup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𝑮𝑫𝑫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593" y="1889468"/>
                <a:ext cx="2541337" cy="154273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F7B251C4-1390-454B-87D6-D13FDE6A0B08}"/>
                  </a:ext>
                </a:extLst>
              </p:cNvPr>
              <p:cNvSpPr/>
              <p:nvPr/>
            </p:nvSpPr>
            <p:spPr>
              <a:xfrm>
                <a:off x="751305" y="2145489"/>
                <a:ext cx="1326581" cy="629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F7B251C4-1390-454B-87D6-D13FDE6A0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78" y="2145488"/>
                <a:ext cx="1203535" cy="569771"/>
              </a:xfrm>
              <a:prstGeom prst="rect">
                <a:avLst/>
              </a:prstGeom>
              <a:blipFill>
                <a:blip r:embed="rId28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63EA26B5-CDD6-412F-AAD5-19E042398E4A}"/>
                  </a:ext>
                </a:extLst>
              </p:cNvPr>
              <p:cNvSpPr txBox="1"/>
              <p:nvPr/>
            </p:nvSpPr>
            <p:spPr>
              <a:xfrm>
                <a:off x="8951461" y="4720442"/>
                <a:ext cx="2215478" cy="69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𝑮𝑫𝑫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𝑮𝑫𝑫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63EA26B5-CDD6-412F-AAD5-19E042398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595" y="4720442"/>
                <a:ext cx="1970219" cy="615040"/>
              </a:xfrm>
              <a:prstGeom prst="rect">
                <a:avLst/>
              </a:prstGeom>
              <a:blipFill>
                <a:blip r:embed="rId43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9">
            <a:extLst>
              <a:ext uri="{FF2B5EF4-FFF2-40B4-BE49-F238E27FC236}">
                <a16:creationId xmlns:a16="http://schemas.microsoft.com/office/drawing/2014/main" id="{ED2D0DEB-2591-4FFD-B9BA-E35E335A66E8}"/>
              </a:ext>
            </a:extLst>
          </p:cNvPr>
          <p:cNvCxnSpPr>
            <a:cxnSpLocks/>
          </p:cNvCxnSpPr>
          <p:nvPr/>
        </p:nvCxnSpPr>
        <p:spPr bwMode="auto">
          <a:xfrm flipV="1">
            <a:off x="740552" y="6328697"/>
            <a:ext cx="988172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10">
                <a:extLst>
                  <a:ext uri="{FF2B5EF4-FFF2-40B4-BE49-F238E27FC236}">
                    <a16:creationId xmlns:a16="http://schemas.microsoft.com/office/drawing/2014/main" id="{76315D99-9AE5-49C6-8A02-73E6A9999713}"/>
                  </a:ext>
                </a:extLst>
              </p:cNvPr>
              <p:cNvSpPr txBox="1"/>
              <p:nvPr/>
            </p:nvSpPr>
            <p:spPr>
              <a:xfrm>
                <a:off x="10183443" y="5990142"/>
                <a:ext cx="3458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5" name="TextBox 10">
                <a:extLst>
                  <a:ext uri="{FF2B5EF4-FFF2-40B4-BE49-F238E27FC236}">
                    <a16:creationId xmlns:a16="http://schemas.microsoft.com/office/drawing/2014/main" id="{76315D99-9AE5-49C6-8A02-73E6A9999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582" y="5990142"/>
                <a:ext cx="329128" cy="33855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9">
            <a:extLst>
              <a:ext uri="{FF2B5EF4-FFF2-40B4-BE49-F238E27FC236}">
                <a16:creationId xmlns:a16="http://schemas.microsoft.com/office/drawing/2014/main" id="{50A3410E-2B43-41D4-8F8A-D1897DB8BB64}"/>
              </a:ext>
            </a:extLst>
          </p:cNvPr>
          <p:cNvCxnSpPr>
            <a:cxnSpLocks/>
          </p:cNvCxnSpPr>
          <p:nvPr/>
        </p:nvCxnSpPr>
        <p:spPr bwMode="auto">
          <a:xfrm flipV="1">
            <a:off x="760872" y="4721907"/>
            <a:ext cx="0" cy="162515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3F7D80B0-38F5-42D1-929F-20CFF09030B3}"/>
                  </a:ext>
                </a:extLst>
              </p:cNvPr>
              <p:cNvSpPr/>
              <p:nvPr/>
            </p:nvSpPr>
            <p:spPr>
              <a:xfrm>
                <a:off x="-82398" y="4677749"/>
                <a:ext cx="7099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𝜔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3F7D80B0-38F5-42D1-929F-20CFF0903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799" y="4677749"/>
                <a:ext cx="652615" cy="338554"/>
              </a:xfrm>
              <a:prstGeom prst="rect">
                <a:avLst/>
              </a:prstGeom>
              <a:blipFill>
                <a:blip r:embed="rId3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F75FBF67-F9A9-44F5-ADF9-25C2781A7035}"/>
              </a:ext>
            </a:extLst>
          </p:cNvPr>
          <p:cNvCxnSpPr>
            <a:cxnSpLocks/>
          </p:cNvCxnSpPr>
          <p:nvPr/>
        </p:nvCxnSpPr>
        <p:spPr bwMode="auto">
          <a:xfrm>
            <a:off x="1974993" y="5943205"/>
            <a:ext cx="1003631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F018B6FF-F707-4EF0-AA81-2F550696CDBE}"/>
              </a:ext>
            </a:extLst>
          </p:cNvPr>
          <p:cNvCxnSpPr>
            <a:cxnSpLocks/>
          </p:cNvCxnSpPr>
          <p:nvPr/>
        </p:nvCxnSpPr>
        <p:spPr bwMode="auto">
          <a:xfrm flipV="1">
            <a:off x="2979770" y="4545358"/>
            <a:ext cx="6655164" cy="1397849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9A27CE51-2B03-4642-BB3D-9E7F2E7BD590}"/>
                  </a:ext>
                </a:extLst>
              </p:cNvPr>
              <p:cNvSpPr/>
              <p:nvPr/>
            </p:nvSpPr>
            <p:spPr>
              <a:xfrm>
                <a:off x="3258408" y="2261777"/>
                <a:ext cx="750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𝑮𝑫𝑫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9A27CE51-2B03-4642-BB3D-9E7F2E7BD5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805" y="2261777"/>
                <a:ext cx="688009" cy="33855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6659D903-77BB-4211-8594-50232F46E732}"/>
                  </a:ext>
                </a:extLst>
              </p:cNvPr>
              <p:cNvSpPr/>
              <p:nvPr/>
            </p:nvSpPr>
            <p:spPr>
              <a:xfrm>
                <a:off x="884393" y="5984780"/>
                <a:ext cx="3560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it-IT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Transform</m:t>
                      </m:r>
                      <m:r>
                        <a:rPr lang="it-IT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limited</m:t>
                      </m:r>
                      <m:r>
                        <a:rPr lang="it-IT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pulse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6659D903-77BB-4211-8594-50232F46E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95" y="5984780"/>
                <a:ext cx="3187476" cy="338554"/>
              </a:xfrm>
              <a:prstGeom prst="rect">
                <a:avLst/>
              </a:prstGeom>
              <a:blipFill>
                <a:blip r:embed="rId3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2A0AE635-7C04-444A-B0E0-7501E93FAA35}"/>
                  </a:ext>
                </a:extLst>
              </p:cNvPr>
              <p:cNvSpPr/>
              <p:nvPr/>
            </p:nvSpPr>
            <p:spPr>
              <a:xfrm>
                <a:off x="-691983" y="6164775"/>
                <a:ext cx="6096000" cy="6735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𝑇𝐵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0.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2A0AE635-7C04-444A-B0E0-7501E93FA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8987" y="6164774"/>
                <a:ext cx="4572000" cy="60888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65FFAB37-3DD9-4AAE-B425-F96D3F5A044E}"/>
                  </a:ext>
                </a:extLst>
              </p:cNvPr>
              <p:cNvSpPr/>
              <p:nvPr/>
            </p:nvSpPr>
            <p:spPr>
              <a:xfrm>
                <a:off x="5452889" y="5237379"/>
                <a:ext cx="6096000" cy="9330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𝑇𝐵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0.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/>
                        </a:rPr>
                        <m:t>5⋅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it-IT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65FFAB37-3DD9-4AAE-B425-F96D3F5A0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667" y="5237378"/>
                <a:ext cx="4572000" cy="839653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5385C42B-305D-4859-AB50-681FDBEE87D0}"/>
                  </a:ext>
                </a:extLst>
              </p:cNvPr>
              <p:cNvSpPr/>
              <p:nvPr/>
            </p:nvSpPr>
            <p:spPr>
              <a:xfrm>
                <a:off x="728713" y="2612509"/>
                <a:ext cx="623504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5385C42B-305D-4859-AB50-681FDBEE8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5" y="2612509"/>
                <a:ext cx="576696" cy="349326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22CCFDA1-9E0E-4FCD-86EB-E9D4CC2FDE3F}"/>
                  </a:ext>
                </a:extLst>
              </p:cNvPr>
              <p:cNvSpPr/>
              <p:nvPr/>
            </p:nvSpPr>
            <p:spPr>
              <a:xfrm>
                <a:off x="8182532" y="2660833"/>
                <a:ext cx="623504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22CCFDA1-9E0E-4FCD-86EB-E9D4CC2FD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899" y="2660833"/>
                <a:ext cx="576696" cy="349326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 bwMode="auto">
          <a:xfrm>
            <a:off x="2978623" y="2538484"/>
            <a:ext cx="1528549" cy="14193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5" t="15139" r="41114" b="11681"/>
          <a:stretch/>
        </p:blipFill>
        <p:spPr>
          <a:xfrm>
            <a:off x="1974993" y="1691246"/>
            <a:ext cx="1003631" cy="324611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13" y="1606669"/>
            <a:ext cx="50927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108791" y="3755621"/>
            <a:ext cx="2129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 wavelengths</a:t>
            </a:r>
          </a:p>
          <a:p>
            <a:r>
              <a:rPr lang="en-US" dirty="0"/>
              <a:t>(blue)</a:t>
            </a:r>
            <a:endParaRPr lang="de-DE" dirty="0"/>
          </a:p>
        </p:txBody>
      </p:sp>
      <p:sp>
        <p:nvSpPr>
          <p:cNvPr id="44" name="TextBox 43"/>
          <p:cNvSpPr txBox="1"/>
          <p:nvPr/>
        </p:nvSpPr>
        <p:spPr>
          <a:xfrm>
            <a:off x="4530095" y="3793930"/>
            <a:ext cx="2129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Higher wavelengths</a:t>
            </a:r>
          </a:p>
          <a:p>
            <a:r>
              <a:rPr lang="en-US" dirty="0"/>
              <a:t>(red)</a:t>
            </a:r>
            <a:endParaRPr lang="de-DE" dirty="0"/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2993863" y="4080682"/>
            <a:ext cx="152854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3457889" y="4142096"/>
            <a:ext cx="645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endParaRPr lang="de-DE" dirty="0"/>
          </a:p>
        </p:txBody>
      </p:sp>
      <p:sp>
        <p:nvSpPr>
          <p:cNvPr id="47" name="TextBox 46"/>
          <p:cNvSpPr txBox="1"/>
          <p:nvPr/>
        </p:nvSpPr>
        <p:spPr>
          <a:xfrm>
            <a:off x="2905833" y="2663392"/>
            <a:ext cx="219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Dispersive medium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>
                <a:off x="3115102" y="3316405"/>
                <a:ext cx="1119116" cy="4435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𝑔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5102" y="3316405"/>
                <a:ext cx="1119116" cy="443553"/>
              </a:xfrm>
              <a:prstGeom prst="rect">
                <a:avLst/>
              </a:prstGeom>
              <a:blipFill rotWithShape="1">
                <a:blip r:embed="rId4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9">
            <a:extLst>
              <a:ext uri="{FF2B5EF4-FFF2-40B4-BE49-F238E27FC236}">
                <a16:creationId xmlns:a16="http://schemas.microsoft.com/office/drawing/2014/main" id="{90062866-CB07-49B4-87D8-6C27C018D027}"/>
              </a:ext>
            </a:extLst>
          </p:cNvPr>
          <p:cNvCxnSpPr>
            <a:cxnSpLocks/>
          </p:cNvCxnSpPr>
          <p:nvPr/>
        </p:nvCxnSpPr>
        <p:spPr bwMode="auto">
          <a:xfrm flipV="1">
            <a:off x="710072" y="1689147"/>
            <a:ext cx="0" cy="162515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Connettore diritto 11">
            <a:extLst>
              <a:ext uri="{FF2B5EF4-FFF2-40B4-BE49-F238E27FC236}">
                <a16:creationId xmlns:a16="http://schemas.microsoft.com/office/drawing/2014/main" id="{E7FBED20-2F0C-4031-8923-93380248AD93}"/>
              </a:ext>
            </a:extLst>
          </p:cNvPr>
          <p:cNvCxnSpPr>
            <a:cxnSpLocks/>
            <a:stCxn id="41" idx="1"/>
          </p:cNvCxnSpPr>
          <p:nvPr/>
        </p:nvCxnSpPr>
        <p:spPr bwMode="auto">
          <a:xfrm flipH="1">
            <a:off x="710072" y="3314305"/>
            <a:ext cx="12649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10">
                <a:extLst>
                  <a:ext uri="{FF2B5EF4-FFF2-40B4-BE49-F238E27FC236}">
                    <a16:creationId xmlns:a16="http://schemas.microsoft.com/office/drawing/2014/main" id="{80DF4AAE-16A1-4627-A592-2225A36BF057}"/>
                  </a:ext>
                </a:extLst>
              </p:cNvPr>
              <p:cNvSpPr txBox="1"/>
              <p:nvPr/>
            </p:nvSpPr>
            <p:spPr>
              <a:xfrm>
                <a:off x="-69207" y="1606668"/>
                <a:ext cx="706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7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0DF4AAE-16A1-4627-A592-2225A36BF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207" y="1606668"/>
                <a:ext cx="706604" cy="369332"/>
              </a:xfrm>
              <a:prstGeom prst="rect">
                <a:avLst/>
              </a:prstGeom>
              <a:blipFill rotWithShape="1">
                <a:blip r:embed="rId4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10">
                <a:extLst>
                  <a:ext uri="{FF2B5EF4-FFF2-40B4-BE49-F238E27FC236}">
                    <a16:creationId xmlns:a16="http://schemas.microsoft.com/office/drawing/2014/main" id="{C8674502-8DAC-4CF3-921E-AEE439B690C3}"/>
                  </a:ext>
                </a:extLst>
              </p:cNvPr>
              <p:cNvSpPr txBox="1"/>
              <p:nvPr/>
            </p:nvSpPr>
            <p:spPr>
              <a:xfrm>
                <a:off x="9599410" y="2951077"/>
                <a:ext cx="3609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8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674502-8DAC-4CF3-921E-AEE439B69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410" y="2951077"/>
                <a:ext cx="360933" cy="369332"/>
              </a:xfrm>
              <a:prstGeom prst="rect">
                <a:avLst/>
              </a:prstGeom>
              <a:blipFill rotWithShape="1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6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2" grpId="0"/>
      <p:bldP spid="53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o 41">
            <a:extLst>
              <a:ext uri="{FF2B5EF4-FFF2-40B4-BE49-F238E27FC236}">
                <a16:creationId xmlns:a16="http://schemas.microsoft.com/office/drawing/2014/main" id="{E8A1569B-D7A4-4C40-B292-9BA404CEB000}"/>
              </a:ext>
            </a:extLst>
          </p:cNvPr>
          <p:cNvGrpSpPr/>
          <p:nvPr/>
        </p:nvGrpSpPr>
        <p:grpSpPr>
          <a:xfrm>
            <a:off x="4467351" y="2996952"/>
            <a:ext cx="1628649" cy="369332"/>
            <a:chOff x="2955183" y="2987660"/>
            <a:chExt cx="1628649" cy="369332"/>
          </a:xfrm>
        </p:grpSpPr>
        <p:cxnSp>
          <p:nvCxnSpPr>
            <p:cNvPr id="43" name="Straight Arrow Connector 9">
              <a:extLst>
                <a:ext uri="{FF2B5EF4-FFF2-40B4-BE49-F238E27FC236}">
                  <a16:creationId xmlns:a16="http://schemas.microsoft.com/office/drawing/2014/main" id="{5BA4A09F-1AB3-4F2D-9BD6-CF839A2C5F0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955183" y="3316406"/>
              <a:ext cx="1519655" cy="99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10">
                  <a:extLst>
                    <a:ext uri="{FF2B5EF4-FFF2-40B4-BE49-F238E27FC236}">
                      <a16:creationId xmlns:a16="http://schemas.microsoft.com/office/drawing/2014/main" id="{8CC49B20-4A1D-429D-9AEC-38756070B3AC}"/>
                    </a:ext>
                  </a:extLst>
                </p:cNvPr>
                <p:cNvSpPr txBox="1"/>
                <p:nvPr/>
              </p:nvSpPr>
              <p:spPr>
                <a:xfrm>
                  <a:off x="4222899" y="2987660"/>
                  <a:ext cx="3609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>
            <p:sp>
              <p:nvSpPr>
                <p:cNvPr id="44" name="TextBox 10">
                  <a:extLst>
                    <a:ext uri="{FF2B5EF4-FFF2-40B4-BE49-F238E27FC236}">
                      <a16:creationId xmlns:a16="http://schemas.microsoft.com/office/drawing/2014/main" id="{8CC49B20-4A1D-429D-9AEC-38756070B3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2899" y="2987660"/>
                  <a:ext cx="36093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5F9CAEF8-6636-4EA2-8337-D584F9284BBF}"/>
              </a:ext>
            </a:extLst>
          </p:cNvPr>
          <p:cNvGrpSpPr/>
          <p:nvPr/>
        </p:nvGrpSpPr>
        <p:grpSpPr>
          <a:xfrm>
            <a:off x="2955183" y="2987660"/>
            <a:ext cx="1628649" cy="369332"/>
            <a:chOff x="2955183" y="2987660"/>
            <a:chExt cx="1628649" cy="369332"/>
          </a:xfrm>
        </p:grpSpPr>
        <p:cxnSp>
          <p:nvCxnSpPr>
            <p:cNvPr id="39" name="Straight Arrow Connector 9">
              <a:extLst>
                <a:ext uri="{FF2B5EF4-FFF2-40B4-BE49-F238E27FC236}">
                  <a16:creationId xmlns:a16="http://schemas.microsoft.com/office/drawing/2014/main" id="{F6A1C503-F107-4225-872E-11954150EEB6}"/>
                </a:ext>
              </a:extLst>
            </p:cNvPr>
            <p:cNvCxnSpPr>
              <a:cxnSpLocks/>
              <a:endCxn id="7" idx="3"/>
            </p:cNvCxnSpPr>
            <p:nvPr/>
          </p:nvCxnSpPr>
          <p:spPr bwMode="auto">
            <a:xfrm flipV="1">
              <a:off x="2955183" y="3316406"/>
              <a:ext cx="1519655" cy="99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10">
                  <a:extLst>
                    <a:ext uri="{FF2B5EF4-FFF2-40B4-BE49-F238E27FC236}">
                      <a16:creationId xmlns:a16="http://schemas.microsoft.com/office/drawing/2014/main" id="{E81B593D-537A-4D74-8805-3E389E2A2B42}"/>
                    </a:ext>
                  </a:extLst>
                </p:cNvPr>
                <p:cNvSpPr txBox="1"/>
                <p:nvPr/>
              </p:nvSpPr>
              <p:spPr>
                <a:xfrm>
                  <a:off x="4222899" y="2987660"/>
                  <a:ext cx="3609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>
            <p:sp>
              <p:nvSpPr>
                <p:cNvPr id="40" name="TextBox 10">
                  <a:extLst>
                    <a:ext uri="{FF2B5EF4-FFF2-40B4-BE49-F238E27FC236}">
                      <a16:creationId xmlns:a16="http://schemas.microsoft.com/office/drawing/2014/main" id="{E81B593D-537A-4D74-8805-3E389E2A2B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2899" y="2987660"/>
                  <a:ext cx="36093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921776" y="1694864"/>
            <a:ext cx="1003631" cy="3606344"/>
            <a:chOff x="1921776" y="1694864"/>
            <a:chExt cx="1003631" cy="36063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053168" y="4962654"/>
                  <a:ext cx="48179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sz="1600" dirty="0" err="1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3168" y="4962654"/>
                  <a:ext cx="481799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2369097" y="4951893"/>
                  <a:ext cx="48654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sz="1600" dirty="0" err="1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9097" y="4951893"/>
                  <a:ext cx="486543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1921776" y="1694864"/>
              <a:ext cx="1003631" cy="3512886"/>
              <a:chOff x="2495600" y="1689147"/>
              <a:chExt cx="1003631" cy="351288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745" t="15139" r="41114" b="11681"/>
              <a:stretch/>
            </p:blipFill>
            <p:spPr>
              <a:xfrm>
                <a:off x="2495600" y="1691246"/>
                <a:ext cx="1003631" cy="3246118"/>
              </a:xfrm>
              <a:prstGeom prst="rect">
                <a:avLst/>
              </a:prstGeom>
            </p:spPr>
          </p:pic>
          <p:sp>
            <p:nvSpPr>
              <p:cNvPr id="54" name="Up Arrow 53"/>
              <p:cNvSpPr/>
              <p:nvPr/>
            </p:nvSpPr>
            <p:spPr>
              <a:xfrm>
                <a:off x="2925407" y="1689147"/>
                <a:ext cx="144016" cy="3248217"/>
              </a:xfrm>
              <a:prstGeom prst="upArrow">
                <a:avLst/>
              </a:prstGeom>
              <a:gradFill>
                <a:gsLst>
                  <a:gs pos="21001">
                    <a:srgbClr val="0819FB"/>
                  </a:gs>
                  <a:gs pos="73000">
                    <a:srgbClr val="EE3F17"/>
                  </a:gs>
                </a:gsLst>
                <a:lin ang="10800000" scaled="0"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Left Brace 61"/>
              <p:cNvSpPr/>
              <p:nvPr/>
            </p:nvSpPr>
            <p:spPr>
              <a:xfrm rot="5400000">
                <a:off x="2821526" y="4692849"/>
                <a:ext cx="351778" cy="666590"/>
              </a:xfrm>
              <a:prstGeom prst="leftBrac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4474838" y="1606669"/>
            <a:ext cx="5636618" cy="3599743"/>
            <a:chOff x="5046420" y="1606669"/>
            <a:chExt cx="5636618" cy="359974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046420" y="1606669"/>
              <a:ext cx="5092700" cy="341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303912" y="3861048"/>
              <a:ext cx="21290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Lower wavelengths</a:t>
              </a:r>
            </a:p>
            <a:p>
              <a:r>
                <a:rPr lang="en-US" dirty="0"/>
                <a:t>(blue)</a:t>
              </a:r>
              <a:endParaRPr lang="de-DE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53987" y="3866390"/>
              <a:ext cx="21290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Higher wavelengths</a:t>
              </a:r>
            </a:p>
            <a:p>
              <a:r>
                <a:rPr lang="en-US" dirty="0"/>
                <a:t>(red)</a:t>
              </a:r>
              <a:endParaRPr lang="de-DE" dirty="0"/>
            </a:p>
          </p:txBody>
        </p:sp>
        <p:sp>
          <p:nvSpPr>
            <p:cNvPr id="55" name="Up Arrow 54"/>
            <p:cNvSpPr/>
            <p:nvPr/>
          </p:nvSpPr>
          <p:spPr>
            <a:xfrm>
              <a:off x="7824192" y="1680500"/>
              <a:ext cx="144016" cy="3248217"/>
            </a:xfrm>
            <a:prstGeom prst="upArrow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56" name="Up Arrow 55"/>
            <p:cNvSpPr/>
            <p:nvPr/>
          </p:nvSpPr>
          <p:spPr>
            <a:xfrm>
              <a:off x="7047502" y="2204864"/>
              <a:ext cx="144016" cy="2243026"/>
            </a:xfrm>
            <a:prstGeom prst="upArrow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806602" y="4453718"/>
                  <a:ext cx="48179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sz="1600" dirty="0" err="1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6602" y="4453718"/>
                  <a:ext cx="481799" cy="338554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7724936" y="4867858"/>
                  <a:ext cx="48654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sz="1600" dirty="0" err="1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4936" y="4867858"/>
                  <a:ext cx="486543" cy="338554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Ultra-short pulses passing through dispersive materials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987" y="5947033"/>
                <a:ext cx="11376025" cy="5010249"/>
              </a:xfrm>
            </p:spPr>
            <p:txBody>
              <a:bodyPr/>
              <a:lstStyle/>
              <a:p>
                <a:r>
                  <a:rPr lang="en-US" dirty="0"/>
                  <a:t>GDD quantifies the amount of chirp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held from a light pulse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𝑠𝑒𝑒𝑑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7" y="5947033"/>
                <a:ext cx="11376025" cy="5010249"/>
              </a:xfrm>
              <a:blipFill>
                <a:blip r:embed="rId19"/>
                <a:stretch>
                  <a:fillRect l="-11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Introducing Group Delay Dispersion (GDD) </a:t>
            </a:r>
            <a:endParaRPr lang="de-DE" dirty="0">
              <a:solidFill>
                <a:srgbClr val="FFC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927648" y="2261777"/>
            <a:ext cx="2380746" cy="2249651"/>
            <a:chOff x="3499230" y="2261777"/>
            <a:chExt cx="2380746" cy="22496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ttangolo 49">
                  <a:extLst>
                    <a:ext uri="{FF2B5EF4-FFF2-40B4-BE49-F238E27FC236}">
                      <a16:creationId xmlns:a16="http://schemas.microsoft.com/office/drawing/2014/main" id="{9A27CE51-2B03-4642-BB3D-9E7F2E7BD590}"/>
                    </a:ext>
                  </a:extLst>
                </p:cNvPr>
                <p:cNvSpPr/>
                <p:nvPr/>
              </p:nvSpPr>
              <p:spPr>
                <a:xfrm>
                  <a:off x="3779015" y="2261777"/>
                  <a:ext cx="7505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𝑮𝑫𝑫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4" name="Rettangolo 4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A27CE51-2B03-4642-BB3D-9E7F2E7BD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015" y="2261777"/>
                  <a:ext cx="750526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/>
            <p:cNvSpPr/>
            <p:nvPr/>
          </p:nvSpPr>
          <p:spPr bwMode="auto">
            <a:xfrm>
              <a:off x="3499230" y="2538484"/>
              <a:ext cx="1528549" cy="141936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3514470" y="4080682"/>
              <a:ext cx="1528549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4108832" y="4142096"/>
              <a:ext cx="645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endParaRPr lang="de-DE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87236" y="2595042"/>
              <a:ext cx="21927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Dispersive </a:t>
              </a:r>
            </a:p>
            <a:p>
              <a:r>
                <a:rPr lang="en-US" dirty="0"/>
                <a:t>medium</a:t>
              </a:r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 bwMode="auto">
                <a:xfrm>
                  <a:off x="3635709" y="3316405"/>
                  <a:ext cx="1119116" cy="443553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35709" y="3316405"/>
                  <a:ext cx="1119116" cy="443553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" name="Straight Arrow Connector 9">
            <a:extLst>
              <a:ext uri="{FF2B5EF4-FFF2-40B4-BE49-F238E27FC236}">
                <a16:creationId xmlns:a16="http://schemas.microsoft.com/office/drawing/2014/main" id="{90062866-CB07-49B4-87D8-6C27C018D027}"/>
              </a:ext>
            </a:extLst>
          </p:cNvPr>
          <p:cNvCxnSpPr>
            <a:cxnSpLocks/>
          </p:cNvCxnSpPr>
          <p:nvPr/>
        </p:nvCxnSpPr>
        <p:spPr bwMode="auto">
          <a:xfrm flipV="1">
            <a:off x="119336" y="1689147"/>
            <a:ext cx="0" cy="162515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diritto 11">
            <a:extLst>
              <a:ext uri="{FF2B5EF4-FFF2-40B4-BE49-F238E27FC236}">
                <a16:creationId xmlns:a16="http://schemas.microsoft.com/office/drawing/2014/main" id="{E7FBED20-2F0C-4031-8923-93380248AD93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 flipV="1">
            <a:off x="119336" y="3316407"/>
            <a:ext cx="1802440" cy="361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0">
                <a:extLst>
                  <a:ext uri="{FF2B5EF4-FFF2-40B4-BE49-F238E27FC236}">
                    <a16:creationId xmlns:a16="http://schemas.microsoft.com/office/drawing/2014/main" id="{80DF4AAE-16A1-4627-A592-2225A36BF057}"/>
                  </a:ext>
                </a:extLst>
              </p:cNvPr>
              <p:cNvSpPr txBox="1"/>
              <p:nvPr/>
            </p:nvSpPr>
            <p:spPr>
              <a:xfrm>
                <a:off x="86408" y="1609221"/>
                <a:ext cx="706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0DF4AAE-16A1-4627-A592-2225A36BF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8" y="1609221"/>
                <a:ext cx="706604" cy="369332"/>
              </a:xfrm>
              <a:prstGeom prst="rect">
                <a:avLst/>
              </a:prstGeom>
              <a:blipFill rotWithShape="1">
                <a:blip r:embed="rId2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0">
                <a:extLst>
                  <a:ext uri="{FF2B5EF4-FFF2-40B4-BE49-F238E27FC236}">
                    <a16:creationId xmlns:a16="http://schemas.microsoft.com/office/drawing/2014/main" id="{C8674502-8DAC-4CF3-921E-AEE439B690C3}"/>
                  </a:ext>
                </a:extLst>
              </p:cNvPr>
              <p:cNvSpPr txBox="1"/>
              <p:nvPr/>
            </p:nvSpPr>
            <p:spPr>
              <a:xfrm>
                <a:off x="11190268" y="2903182"/>
                <a:ext cx="3609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8674502-8DAC-4CF3-921E-AEE439B69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0268" y="2903182"/>
                <a:ext cx="360933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9">
            <a:extLst>
              <a:ext uri="{FF2B5EF4-FFF2-40B4-BE49-F238E27FC236}">
                <a16:creationId xmlns:a16="http://schemas.microsoft.com/office/drawing/2014/main" id="{90062866-CB07-49B4-87D8-6C27C018D027}"/>
              </a:ext>
            </a:extLst>
          </p:cNvPr>
          <p:cNvCxnSpPr>
            <a:cxnSpLocks/>
            <a:stCxn id="7" idx="1"/>
          </p:cNvCxnSpPr>
          <p:nvPr/>
        </p:nvCxnSpPr>
        <p:spPr bwMode="auto">
          <a:xfrm flipV="1">
            <a:off x="9567538" y="3314308"/>
            <a:ext cx="2005552" cy="20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71257" y="2506156"/>
                <a:ext cx="2153154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𝑠𝑒𝑒𝑑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𝐹𝐿</m:t>
                        </m:r>
                      </m:sup>
                    </m:sSubSup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𝜔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𝑠𝑒𝑒𝑑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7" y="2506156"/>
                <a:ext cx="2153154" cy="483466"/>
              </a:xfrm>
              <a:prstGeom prst="rect">
                <a:avLst/>
              </a:prstGeom>
              <a:blipFill>
                <a:blip r:embed="rId24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8083754" y="2420888"/>
                <a:ext cx="4204934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𝒔𝒆𝒆𝒅</m:t>
                          </m:r>
                        </m:sub>
                        <m:sup/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𝜔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𝑠𝑒𝑒𝑑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𝑠𝑒𝑒𝑑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𝜶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754" y="2420888"/>
                <a:ext cx="4204934" cy="65601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76275" y="1969389"/>
            <a:ext cx="194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Fourier-Transform limited pulse</a:t>
            </a:r>
            <a:endParaRPr lang="de-DE" sz="1600" dirty="0" err="1"/>
          </a:p>
        </p:txBody>
      </p:sp>
      <p:sp>
        <p:nvSpPr>
          <p:cNvPr id="34" name="TextBox 33"/>
          <p:cNvSpPr txBox="1"/>
          <p:nvPr/>
        </p:nvSpPr>
        <p:spPr>
          <a:xfrm>
            <a:off x="9049424" y="2088079"/>
            <a:ext cx="194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Pulse with chirp </a:t>
            </a:r>
            <a:endParaRPr lang="de-DE" sz="1600" dirty="0" err="1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of FEL radiation properties by tailoring the seed laser pulses | Vanessa Grattoni, 07.09.2018</a:t>
            </a:r>
            <a:endParaRPr lang="en-US" noProof="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34CFEF7-5060-4CA9-9EE9-FC356B628497}"/>
              </a:ext>
            </a:extLst>
          </p:cNvPr>
          <p:cNvSpPr txBox="1"/>
          <p:nvPr/>
        </p:nvSpPr>
        <p:spPr>
          <a:xfrm>
            <a:off x="335360" y="5416768"/>
            <a:ext cx="115932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GDD </a:t>
            </a:r>
            <a:r>
              <a:rPr lang="de-DE" dirty="0" err="1"/>
              <a:t>depends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/>
              <a:t>material</a:t>
            </a:r>
            <a:r>
              <a:rPr lang="de-DE" dirty="0"/>
              <a:t>,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distance</a:t>
            </a:r>
            <a:r>
              <a:rPr lang="de-DE" b="1" dirty="0"/>
              <a:t> </a:t>
            </a:r>
            <a:r>
              <a:rPr lang="de-DE" b="1" dirty="0" err="1"/>
              <a:t>travelled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light in </a:t>
            </a:r>
            <a:r>
              <a:rPr lang="de-DE" dirty="0" err="1"/>
              <a:t>the</a:t>
            </a:r>
            <a:r>
              <a:rPr lang="de-DE" dirty="0"/>
              <a:t> material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bandwidth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considered</a:t>
            </a:r>
            <a:r>
              <a:rPr lang="de-DE" dirty="0"/>
              <a:t> light pulse</a:t>
            </a:r>
          </a:p>
          <a:p>
            <a:endParaRPr lang="it-IT" sz="1600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59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27" grpId="0"/>
      <p:bldP spid="28" grpId="0"/>
      <p:bldP spid="33" grpId="0"/>
      <p:bldP spid="3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E3BC6B16-C78E-4ABF-B1AA-E65A9F59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1" r="244" b="2680"/>
          <a:stretch/>
        </p:blipFill>
        <p:spPr bwMode="auto">
          <a:xfrm>
            <a:off x="2195735" y="3762272"/>
            <a:ext cx="9948937" cy="276307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itchFamily="34" charset="0"/>
                <a:cs typeface="Arial" pitchFamily="34" charset="0"/>
              </a:rPr>
              <a:t>Controlling the chirp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of FEL radiation properties by tailoring the seed laser pulses | Vanessa Grattoni, 07.09.2018</a:t>
            </a:r>
            <a:endParaRPr lang="en-US" noProof="0" dirty="0"/>
          </a:p>
        </p:txBody>
      </p:sp>
      <p:grpSp>
        <p:nvGrpSpPr>
          <p:cNvPr id="50" name="Group 49"/>
          <p:cNvGrpSpPr/>
          <p:nvPr/>
        </p:nvGrpSpPr>
        <p:grpSpPr>
          <a:xfrm>
            <a:off x="13388" y="832354"/>
            <a:ext cx="5434540" cy="2740662"/>
            <a:chOff x="3377952" y="687215"/>
            <a:chExt cx="4572000" cy="3276600"/>
          </a:xfrm>
        </p:grpSpPr>
        <p:grpSp>
          <p:nvGrpSpPr>
            <p:cNvPr id="47" name="Group 46"/>
            <p:cNvGrpSpPr/>
            <p:nvPr/>
          </p:nvGrpSpPr>
          <p:grpSpPr>
            <a:xfrm>
              <a:off x="3377952" y="687215"/>
              <a:ext cx="4572000" cy="3276600"/>
              <a:chOff x="6096000" y="1016496"/>
              <a:chExt cx="4572000" cy="3276600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1016496"/>
                <a:ext cx="4572000" cy="3276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6816080" y="2654796"/>
                <a:ext cx="452047" cy="1491258"/>
              </a:xfrm>
              <a:prstGeom prst="rect">
                <a:avLst/>
              </a:prstGeom>
              <a:noFill/>
            </p:spPr>
            <p:txBody>
              <a:bodyPr vert="wordArtVert" wrap="square" rtlCol="0">
                <a:spAutoFit/>
              </a:bodyPr>
              <a:lstStyle/>
              <a:p>
                <a:r>
                  <a:rPr lang="en-US" sz="1600" dirty="0"/>
                  <a:t>THG</a:t>
                </a:r>
                <a:endParaRPr lang="de-DE" sz="1600" dirty="0" err="1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240016" y="1052736"/>
                <a:ext cx="864096" cy="772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NIR laser</a:t>
                </a:r>
                <a:endParaRPr lang="de-DE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436913" y="3302392"/>
              <a:ext cx="1079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FEL</a:t>
              </a:r>
              <a:endParaRPr lang="de-DE" sz="2800" dirty="0" err="1"/>
            </a:p>
          </p:txBody>
        </p:sp>
      </p:grpSp>
      <p:sp>
        <p:nvSpPr>
          <p:cNvPr id="55" name="Rectangle 54"/>
          <p:cNvSpPr/>
          <p:nvPr/>
        </p:nvSpPr>
        <p:spPr bwMode="auto">
          <a:xfrm>
            <a:off x="5301831" y="832354"/>
            <a:ext cx="3168352" cy="274066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Photon Diag. Laboratory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THz experiment </a:t>
            </a:r>
          </a:p>
          <a:p>
            <a:r>
              <a:rPr lang="en-US" sz="2000" dirty="0">
                <a:sym typeface="Wingdings" panose="05000000000000000000" pitchFamily="2" charset="2"/>
              </a:rPr>
              <a:t> temporal profile of the FEL pulse</a:t>
            </a:r>
          </a:p>
          <a:p>
            <a:r>
              <a:rPr lang="en-US" sz="2000" dirty="0">
                <a:sym typeface="Wingdings" panose="05000000000000000000" pitchFamily="2" charset="2"/>
              </a:rPr>
              <a:t> enables derivation of the seed laser chirp at the interaction point in MOD2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20185" y="3534211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UV pulse manipulation</a:t>
            </a:r>
            <a:endParaRPr lang="de-DE" sz="1600" dirty="0" err="1"/>
          </a:p>
        </p:txBody>
      </p:sp>
      <p:sp>
        <p:nvSpPr>
          <p:cNvPr id="60" name="Up Arrow 59"/>
          <p:cNvSpPr/>
          <p:nvPr/>
        </p:nvSpPr>
        <p:spPr>
          <a:xfrm rot="1695515">
            <a:off x="1919379" y="3417898"/>
            <a:ext cx="122314" cy="466361"/>
          </a:xfrm>
          <a:prstGeom prst="upArrow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385EE06-C0FD-48C1-9DDD-4DBCB30337BD}"/>
              </a:ext>
            </a:extLst>
          </p:cNvPr>
          <p:cNvSpPr/>
          <p:nvPr/>
        </p:nvSpPr>
        <p:spPr>
          <a:xfrm>
            <a:off x="1919536" y="2420888"/>
            <a:ext cx="360040" cy="52731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99" y="2257814"/>
            <a:ext cx="6937573" cy="2719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phase space distribution measured with TDS</a:t>
            </a:r>
            <a:endParaRPr lang="de-DE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991" y="760105"/>
            <a:ext cx="8156353" cy="149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069470" y="836711"/>
            <a:ext cx="2315535" cy="1359079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730" y="2257815"/>
            <a:ext cx="386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Transverse deflecting structure TDS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5039426"/>
            <a:ext cx="2880320" cy="16299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3263" y="513215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Bending magnet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93412" y="5610159"/>
                <a:ext cx="1251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059" y="5610159"/>
                <a:ext cx="1133324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985525" y="806873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Bending </a:t>
            </a:r>
          </a:p>
          <a:p>
            <a:r>
              <a:rPr lang="en-US" sz="1000" dirty="0"/>
              <a:t>magnet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51167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44624"/>
            <a:ext cx="11137900" cy="451098"/>
          </a:xfrm>
        </p:spPr>
        <p:txBody>
          <a:bodyPr/>
          <a:lstStyle/>
          <a:p>
            <a:r>
              <a:rPr lang="en-US" dirty="0"/>
              <a:t>Impact of fused silica on energy modulation</a:t>
            </a:r>
            <a:endParaRPr lang="de-DE" dirty="0"/>
          </a:p>
        </p:txBody>
      </p:sp>
      <p:sp>
        <p:nvSpPr>
          <p:cNvPr id="4" name="AutoShape 2" descr="https://mail.desy.de/service/home/~/?id=8526&amp;part=2&amp;auth=c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mail.desy.de/service/home/~/?id=8526&amp;part=2&amp;auth=co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6" descr="https://mail.desy.de/service/home/~/?id=8526&amp;part=2&amp;auth=co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8" descr="https://mail.desy.de/service/home/~/?id=8526&amp;part=2&amp;auth=co"/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10" descr="https://mail.desy.de/service/home/~/?id=8526&amp;part=2&amp;auth=co"/>
          <p:cNvSpPr>
            <a:spLocks noChangeAspect="1" noChangeArrowheads="1"/>
          </p:cNvSpPr>
          <p:nvPr/>
        </p:nvSpPr>
        <p:spPr bwMode="auto">
          <a:xfrm>
            <a:off x="1020233" y="4651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8" name="Group 17"/>
          <p:cNvGrpSpPr/>
          <p:nvPr/>
        </p:nvGrpSpPr>
        <p:grpSpPr>
          <a:xfrm>
            <a:off x="143339" y="917496"/>
            <a:ext cx="5760000" cy="1869182"/>
            <a:chOff x="107504" y="1412776"/>
            <a:chExt cx="4320000" cy="1869182"/>
          </a:xfrm>
        </p:grpSpPr>
        <p:pic>
          <p:nvPicPr>
            <p:cNvPr id="2059" name="Picture 1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"/>
            <a:stretch/>
          </p:blipFill>
          <p:spPr bwMode="auto">
            <a:xfrm>
              <a:off x="107504" y="1412776"/>
              <a:ext cx="4320000" cy="1869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084687" y="1412776"/>
              <a:ext cx="2263177" cy="4320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No added fused silica</a:t>
              </a:r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88021" y="908720"/>
            <a:ext cx="5760000" cy="1908000"/>
            <a:chOff x="4716016" y="1404000"/>
            <a:chExt cx="4320000" cy="1908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6" t="24987" r="25290" b="22990"/>
            <a:stretch/>
          </p:blipFill>
          <p:spPr>
            <a:xfrm>
              <a:off x="4716016" y="1404000"/>
              <a:ext cx="4320000" cy="19080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716017" y="1412776"/>
              <a:ext cx="2263177" cy="4320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12 mm fused silica</a:t>
              </a:r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3339" y="2786678"/>
            <a:ext cx="5760000" cy="1908000"/>
            <a:chOff x="107504" y="3281958"/>
            <a:chExt cx="4320000" cy="190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51" t="24051" r="8880" b="16696"/>
            <a:stretch/>
          </p:blipFill>
          <p:spPr>
            <a:xfrm>
              <a:off x="107504" y="3281958"/>
              <a:ext cx="4320000" cy="19080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07504" y="3281958"/>
              <a:ext cx="2263177" cy="4320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24 mm fused silica</a:t>
              </a:r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8000" y="2816720"/>
            <a:ext cx="5760000" cy="1908000"/>
            <a:chOff x="4716000" y="3312000"/>
            <a:chExt cx="4320000" cy="1908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6" t="18433" r="19112" b="13208"/>
            <a:stretch/>
          </p:blipFill>
          <p:spPr>
            <a:xfrm>
              <a:off x="4716000" y="3312000"/>
              <a:ext cx="4320000" cy="19080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716016" y="3312000"/>
              <a:ext cx="2263177" cy="4320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36 mm fused silica</a:t>
              </a:r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3338" y="4652712"/>
            <a:ext cx="5760001" cy="2736000"/>
            <a:chOff x="107503" y="4941168"/>
            <a:chExt cx="4320001" cy="27360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" t="16157" r="8527" b="-27887"/>
            <a:stretch/>
          </p:blipFill>
          <p:spPr>
            <a:xfrm>
              <a:off x="107504" y="4941168"/>
              <a:ext cx="4320000" cy="27360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07503" y="4941168"/>
              <a:ext cx="2263177" cy="4320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48 mm fused silica</a:t>
              </a:r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4" name="AutoShape 13" descr="https://mail.desy.de/service/home/~/?id=8526&amp;part=4&amp;auth=co"/>
          <p:cNvSpPr>
            <a:spLocks noChangeAspect="1" noChangeArrowheads="1"/>
          </p:cNvSpPr>
          <p:nvPr/>
        </p:nvSpPr>
        <p:spPr bwMode="auto">
          <a:xfrm>
            <a:off x="1223433" y="6175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7" name="AutoShape 15" descr="https://mail.desy.de/service/home/~/?id=8526&amp;part=4&amp;auth=co"/>
          <p:cNvSpPr>
            <a:spLocks noChangeAspect="1" noChangeArrowheads="1"/>
          </p:cNvSpPr>
          <p:nvPr/>
        </p:nvSpPr>
        <p:spPr bwMode="auto">
          <a:xfrm>
            <a:off x="1426633" y="769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31" name="Group 30"/>
          <p:cNvGrpSpPr/>
          <p:nvPr/>
        </p:nvGrpSpPr>
        <p:grpSpPr>
          <a:xfrm>
            <a:off x="6288000" y="4724721"/>
            <a:ext cx="6288000" cy="1994037"/>
            <a:chOff x="4716000" y="5013176"/>
            <a:chExt cx="4716000" cy="19940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0" r="-8525"/>
            <a:stretch/>
          </p:blipFill>
          <p:spPr>
            <a:xfrm>
              <a:off x="4716000" y="5013176"/>
              <a:ext cx="4716000" cy="1994037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4729590" y="5013176"/>
              <a:ext cx="2263177" cy="4320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60 mm fused silica</a:t>
              </a:r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cxnSp>
        <p:nvCxnSpPr>
          <p:cNvPr id="2049" name="Straight Arrow Connector 2048"/>
          <p:cNvCxnSpPr/>
          <p:nvPr/>
        </p:nvCxnSpPr>
        <p:spPr>
          <a:xfrm>
            <a:off x="527381" y="2636913"/>
            <a:ext cx="5568619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Straight Arrow Connector 2050"/>
          <p:cNvCxnSpPr/>
          <p:nvPr/>
        </p:nvCxnSpPr>
        <p:spPr>
          <a:xfrm flipH="1" flipV="1">
            <a:off x="513205" y="769939"/>
            <a:ext cx="14177" cy="186697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Box 2053"/>
          <p:cNvSpPr txBox="1"/>
          <p:nvPr/>
        </p:nvSpPr>
        <p:spPr>
          <a:xfrm>
            <a:off x="48877" y="755271"/>
            <a:ext cx="430887" cy="9481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Energy</a:t>
            </a:r>
            <a:endParaRPr lang="de-DE" sz="1600" dirty="0" err="1"/>
          </a:p>
        </p:txBody>
      </p:sp>
      <p:sp>
        <p:nvSpPr>
          <p:cNvPr id="2057" name="TextBox 2056"/>
          <p:cNvSpPr txBox="1"/>
          <p:nvPr/>
        </p:nvSpPr>
        <p:spPr>
          <a:xfrm>
            <a:off x="5135893" y="258639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</a:t>
            </a:r>
            <a:endParaRPr lang="de-DE" sz="16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2516" y="4230941"/>
                <a:ext cx="20882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𝐺𝐷𝐷</m:t>
                      </m:r>
                      <m:r>
                        <a:rPr lang="en-US" sz="1600" b="0" i="1" smtClean="0">
                          <a:latin typeface="Cambria Math"/>
                        </a:rPr>
                        <m:t>=4.7×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600" dirty="0" err="1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16" y="4230941"/>
                <a:ext cx="2088233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71322" y="6237312"/>
                <a:ext cx="20882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𝐺𝐷𝐷</m:t>
                      </m:r>
                      <m:r>
                        <a:rPr lang="en-US" sz="1600" b="0" i="1" smtClean="0">
                          <a:latin typeface="Cambria Math"/>
                        </a:rPr>
                        <m:t>=9.4×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600" dirty="0" err="1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22" y="6237312"/>
                <a:ext cx="2088233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06120" y="2247836"/>
                <a:ext cx="20882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𝐺𝐷𝐷</m:t>
                      </m:r>
                      <m:r>
                        <a:rPr lang="en-US" sz="1600" b="0" i="1" smtClean="0">
                          <a:latin typeface="Cambria Math"/>
                        </a:rPr>
                        <m:t>=2.3×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600" dirty="0" err="1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120" y="2247836"/>
                <a:ext cx="2088233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480376" y="4230941"/>
                <a:ext cx="20882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𝐺𝐷𝐷</m:t>
                      </m:r>
                      <m:r>
                        <a:rPr lang="en-US" sz="1600" b="0" i="1" smtClean="0">
                          <a:latin typeface="Cambria Math"/>
                        </a:rPr>
                        <m:t>=7.1×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600" dirty="0" err="1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376" y="4230941"/>
                <a:ext cx="2088233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84032" y="6309320"/>
                <a:ext cx="20882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𝐺𝐷𝐷</m:t>
                      </m:r>
                      <m:r>
                        <a:rPr lang="en-US" sz="1600" b="0" i="1" smtClean="0">
                          <a:latin typeface="Cambria Math"/>
                        </a:rPr>
                        <m:t>=12×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600" dirty="0" err="1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32" y="6309320"/>
                <a:ext cx="2088233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e 10">
            <a:extLst>
              <a:ext uri="{FF2B5EF4-FFF2-40B4-BE49-F238E27FC236}">
                <a16:creationId xmlns:a16="http://schemas.microsoft.com/office/drawing/2014/main" id="{99248FF6-0325-4C61-8743-6669B77B780C}"/>
              </a:ext>
            </a:extLst>
          </p:cNvPr>
          <p:cNvSpPr/>
          <p:nvPr/>
        </p:nvSpPr>
        <p:spPr>
          <a:xfrm>
            <a:off x="396693" y="617539"/>
            <a:ext cx="5656137" cy="20184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 err="1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82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o 34">
            <a:extLst>
              <a:ext uri="{FF2B5EF4-FFF2-40B4-BE49-F238E27FC236}">
                <a16:creationId xmlns:a16="http://schemas.microsoft.com/office/drawing/2014/main" id="{389E8D8F-CC1B-40E5-9115-AD3B25CFEC9C}"/>
              </a:ext>
            </a:extLst>
          </p:cNvPr>
          <p:cNvGrpSpPr/>
          <p:nvPr/>
        </p:nvGrpSpPr>
        <p:grpSpPr>
          <a:xfrm>
            <a:off x="4373627" y="2181582"/>
            <a:ext cx="7880348" cy="3370938"/>
            <a:chOff x="2321159" y="1586196"/>
            <a:chExt cx="7880348" cy="3370938"/>
          </a:xfrm>
        </p:grpSpPr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6B1D067D-FE2D-4C31-B2D4-BC8AE49EBA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75" t="47320"/>
            <a:stretch/>
          </p:blipFill>
          <p:spPr bwMode="auto">
            <a:xfrm>
              <a:off x="2784683" y="1586196"/>
              <a:ext cx="5974446" cy="3370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87">
              <a:extLst>
                <a:ext uri="{FF2B5EF4-FFF2-40B4-BE49-F238E27FC236}">
                  <a16:creationId xmlns:a16="http://schemas.microsoft.com/office/drawing/2014/main" id="{72DA52C2-F851-45D4-9EFE-90F1D10D281C}"/>
                </a:ext>
              </a:extLst>
            </p:cNvPr>
            <p:cNvSpPr/>
            <p:nvPr/>
          </p:nvSpPr>
          <p:spPr bwMode="auto">
            <a:xfrm>
              <a:off x="2321159" y="4299623"/>
              <a:ext cx="836717" cy="4718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Vacuum</a:t>
              </a:r>
              <a:r>
                <a:rPr kumimoji="0" lang="en-US" sz="1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window</a:t>
              </a: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88">
              <a:extLst>
                <a:ext uri="{FF2B5EF4-FFF2-40B4-BE49-F238E27FC236}">
                  <a16:creationId xmlns:a16="http://schemas.microsoft.com/office/drawing/2014/main" id="{97796B90-EC95-42B6-9051-A6439234097A}"/>
                </a:ext>
              </a:extLst>
            </p:cNvPr>
            <p:cNvSpPr/>
            <p:nvPr/>
          </p:nvSpPr>
          <p:spPr bwMode="auto">
            <a:xfrm>
              <a:off x="6556478" y="4279168"/>
              <a:ext cx="836717" cy="4718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Vacuum</a:t>
              </a:r>
              <a:r>
                <a:rPr kumimoji="0" lang="en-US" sz="1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window</a:t>
              </a: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Fascicolazione 28">
              <a:extLst>
                <a:ext uri="{FF2B5EF4-FFF2-40B4-BE49-F238E27FC236}">
                  <a16:creationId xmlns:a16="http://schemas.microsoft.com/office/drawing/2014/main" id="{EC82E245-214B-4342-B3AE-C7321E59A10C}"/>
                </a:ext>
              </a:extLst>
            </p:cNvPr>
            <p:cNvSpPr/>
            <p:nvPr/>
          </p:nvSpPr>
          <p:spPr>
            <a:xfrm>
              <a:off x="2825471" y="4125179"/>
              <a:ext cx="664810" cy="790419"/>
            </a:xfrm>
            <a:prstGeom prst="flowChartCollat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Fascicolazione 29">
              <a:extLst>
                <a:ext uri="{FF2B5EF4-FFF2-40B4-BE49-F238E27FC236}">
                  <a16:creationId xmlns:a16="http://schemas.microsoft.com/office/drawing/2014/main" id="{FEEF8FC6-0A24-422A-B97B-FB7230181904}"/>
                </a:ext>
              </a:extLst>
            </p:cNvPr>
            <p:cNvSpPr/>
            <p:nvPr/>
          </p:nvSpPr>
          <p:spPr>
            <a:xfrm>
              <a:off x="7088425" y="4126848"/>
              <a:ext cx="664810" cy="790419"/>
            </a:xfrm>
            <a:prstGeom prst="flowChartCollat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Freccia a destra 30">
              <a:extLst>
                <a:ext uri="{FF2B5EF4-FFF2-40B4-BE49-F238E27FC236}">
                  <a16:creationId xmlns:a16="http://schemas.microsoft.com/office/drawing/2014/main" id="{C1634E46-B4F4-494B-930C-75C326AE80F9}"/>
                </a:ext>
              </a:extLst>
            </p:cNvPr>
            <p:cNvSpPr/>
            <p:nvPr/>
          </p:nvSpPr>
          <p:spPr>
            <a:xfrm>
              <a:off x="7595598" y="4279168"/>
              <a:ext cx="2605909" cy="471839"/>
            </a:xfrm>
            <a:prstGeom prst="rightArrow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>
                  <a:solidFill>
                    <a:schemeClr val="tx1"/>
                  </a:solidFill>
                </a:rPr>
                <a:t>FLASH tunnel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Characterization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seed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chirp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of FEL radiation properties by tailoring the seed laser pulses | Vanessa Grattoni, 07.09.2018</a:t>
            </a:r>
            <a:endParaRPr lang="en-US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BFB817EB-20A1-4C91-8700-68296C17BBFB}"/>
                  </a:ext>
                </a:extLst>
              </p:cNvPr>
              <p:cNvSpPr/>
              <p:nvPr/>
            </p:nvSpPr>
            <p:spPr>
              <a:xfrm>
                <a:off x="468066" y="5927805"/>
                <a:ext cx="2171044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𝜔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𝑠𝑒𝑒𝑑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=14.7 </m:t>
                    </m:r>
                  </m:oMath>
                </a14:m>
                <a:r>
                  <a:rPr lang="en-US" dirty="0"/>
                  <a:t> THz</a:t>
                </a:r>
              </a:p>
            </p:txBody>
          </p:sp>
        </mc:Choice>
        <mc:Fallback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BFB817EB-20A1-4C91-8700-68296C17BB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66" y="5927805"/>
                <a:ext cx="2171044" cy="381515"/>
              </a:xfrm>
              <a:prstGeom prst="rect">
                <a:avLst/>
              </a:prstGeom>
              <a:blipFill>
                <a:blip r:embed="rId5"/>
                <a:stretch>
                  <a:fillRect t="-7937" r="-1124" b="-206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46119911-FF03-48AA-BAA5-702CE50A281C}"/>
                  </a:ext>
                </a:extLst>
              </p:cNvPr>
              <p:cNvSpPr/>
              <p:nvPr/>
            </p:nvSpPr>
            <p:spPr>
              <a:xfrm>
                <a:off x="7874268" y="5847746"/>
                <a:ext cx="1592487" cy="401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𝑠𝑒𝑒𝑑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𝐹𝐿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4 </m:t>
                    </m:r>
                  </m:oMath>
                </a14:m>
                <a:r>
                  <a:rPr lang="en-US" dirty="0"/>
                  <a:t>fs</a:t>
                </a:r>
              </a:p>
            </p:txBody>
          </p:sp>
        </mc:Choice>
        <mc:Fallback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46119911-FF03-48AA-BAA5-702CE50A28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268" y="5847746"/>
                <a:ext cx="1592487" cy="401648"/>
              </a:xfrm>
              <a:prstGeom prst="rect">
                <a:avLst/>
              </a:prstGeom>
              <a:blipFill>
                <a:blip r:embed="rId6"/>
                <a:stretch>
                  <a:fillRect t="-4545" r="-2682" b="-181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2F58D3FD-4B28-45DE-BD3F-90A968F6E9E4}"/>
              </a:ext>
            </a:extLst>
          </p:cNvPr>
          <p:cNvSpPr/>
          <p:nvPr/>
        </p:nvSpPr>
        <p:spPr>
          <a:xfrm rot="16200000">
            <a:off x="3025911" y="5536498"/>
            <a:ext cx="450223" cy="1095420"/>
          </a:xfrm>
          <a:prstGeom prst="down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6">
                <a:extLst>
                  <a:ext uri="{FF2B5EF4-FFF2-40B4-BE49-F238E27FC236}">
                    <a16:creationId xmlns:a16="http://schemas.microsoft.com/office/drawing/2014/main" id="{9C60870B-3E74-4735-A57E-17B38D09CA71}"/>
                  </a:ext>
                </a:extLst>
              </p:cNvPr>
              <p:cNvSpPr/>
              <p:nvPr/>
            </p:nvSpPr>
            <p:spPr>
              <a:xfrm>
                <a:off x="3836063" y="5811381"/>
                <a:ext cx="2153154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𝑠𝑒𝑒𝑑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𝐹𝐿</m:t>
                        </m:r>
                      </m:sup>
                    </m:sSubSup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𝜔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𝑠𝑒𝑒𝑑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22" name="Rectangle 26">
                <a:extLst>
                  <a:ext uri="{FF2B5EF4-FFF2-40B4-BE49-F238E27FC236}">
                    <a16:creationId xmlns:a16="http://schemas.microsoft.com/office/drawing/2014/main" id="{9C60870B-3E74-4735-A57E-17B38D09C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063" y="5811381"/>
                <a:ext cx="2153154" cy="483466"/>
              </a:xfrm>
              <a:prstGeom prst="rect">
                <a:avLst/>
              </a:prstGeom>
              <a:blipFill>
                <a:blip r:embed="rId7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B54B0E11-47D4-47DC-A73D-7E61F75E16A0}"/>
              </a:ext>
            </a:extLst>
          </p:cNvPr>
          <p:cNvSpPr/>
          <p:nvPr/>
        </p:nvSpPr>
        <p:spPr>
          <a:xfrm rot="16200000">
            <a:off x="6706631" y="5502195"/>
            <a:ext cx="450223" cy="1095420"/>
          </a:xfrm>
          <a:prstGeom prst="down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 err="1">
              <a:solidFill>
                <a:schemeClr val="tx1"/>
              </a:solidFill>
            </a:endParaRP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56213AA8-9AE3-494E-AF63-8C333DB7D6D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2003" r="658"/>
          <a:stretch/>
        </p:blipFill>
        <p:spPr>
          <a:xfrm>
            <a:off x="4734123" y="1579174"/>
            <a:ext cx="2745330" cy="1871899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91AA127F-F8A5-46B5-A445-C45CF49B05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344" y="1366243"/>
            <a:ext cx="3276600" cy="2466975"/>
          </a:xfrm>
          <a:prstGeom prst="rect">
            <a:avLst/>
          </a:prstGeom>
        </p:spPr>
      </p:pic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58C7C7D9-505F-4EBB-A2AA-03198E58C3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/>
          <a:p>
            <a:r>
              <a:rPr lang="en-US" dirty="0"/>
              <a:t>Chirp gained by passing through seed laser beamline w/o any additional material </a:t>
            </a:r>
            <a:endParaRPr lang="de-DE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22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4" grpId="0" animBg="1"/>
      <p:bldP spid="22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900C775-6A1F-4523-8A85-7BC03246E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20" y="1359980"/>
            <a:ext cx="6372225" cy="443865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38" y="728863"/>
            <a:ext cx="5063001" cy="5603357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Simulated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points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of FEL radiation properties by tailoring the seed laser pulses | Vanessa Grattoni, 07.09.2018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7176739" y="6290108"/>
                <a:ext cx="4679901" cy="37925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>
                            <a:latin typeface="Cambria Math"/>
                          </a:rPr>
                          <m:t>𝑠𝑒𝑒𝑑</m:t>
                        </m:r>
                      </m:sub>
                    </m:sSub>
                    <m:r>
                      <a:rPr lang="en-US" b="0" i="1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err="1"/>
                  <a:t>respect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GDD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seed</a:t>
                </a:r>
                <a:r>
                  <a:rPr lang="de-DE" dirty="0"/>
                  <a:t> </a:t>
                </a:r>
                <a:r>
                  <a:rPr lang="de-DE" dirty="0" err="1"/>
                  <a:t>laser</a:t>
                </a:r>
                <a:endParaRPr lang="de-DE" dirty="0"/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7176739" y="6290108"/>
                <a:ext cx="4679901" cy="379252"/>
              </a:xfrm>
              <a:blipFill rotWithShape="1">
                <a:blip r:embed="rId6"/>
                <a:stretch>
                  <a:fillRect l="-1172" t="-16129" r="-1563" b="-145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48945" y="1578278"/>
                <a:ext cx="1005981" cy="3385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𝑛𝑜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𝑐h𝑖𝑟𝑝</m:t>
                      </m:r>
                    </m:oMath>
                  </m:oMathPara>
                </a14:m>
                <a:endParaRPr lang="de-DE" sz="1600" dirty="0" err="1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945" y="1578278"/>
                <a:ext cx="1005981" cy="338554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43872" y="1556792"/>
                <a:ext cx="1617751" cy="3385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𝛼</m:t>
                    </m:r>
                    <m:r>
                      <a:rPr lang="en-US" sz="1600" b="0" i="1" smtClean="0">
                        <a:latin typeface="Cambria Math"/>
                      </a:rPr>
                      <m:t>=216 </m:t>
                    </m:r>
                  </m:oMath>
                </a14:m>
                <a:r>
                  <a:rPr lang="de-DE" sz="1600" dirty="0"/>
                  <a:t>THz/ps</a:t>
                </a:r>
                <a:endParaRPr lang="de-DE" sz="1600" dirty="0" err="1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2" y="1556792"/>
                <a:ext cx="1617751" cy="338554"/>
              </a:xfrm>
              <a:prstGeom prst="rect">
                <a:avLst/>
              </a:prstGeom>
              <a:blipFill>
                <a:blip r:embed="rId8"/>
                <a:stretch>
                  <a:fillRect t="-3448" r="-749" b="-1896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47528" y="3573016"/>
                <a:ext cx="1617751" cy="3385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𝛼</m:t>
                    </m:r>
                    <m:r>
                      <a:rPr lang="en-US" sz="1600" b="0" i="1" smtClean="0">
                        <a:latin typeface="Cambria Math"/>
                      </a:rPr>
                      <m:t>=102 </m:t>
                    </m:r>
                  </m:oMath>
                </a14:m>
                <a:r>
                  <a:rPr lang="de-DE" sz="1600" dirty="0"/>
                  <a:t>THz/ps</a:t>
                </a:r>
                <a:endParaRPr lang="de-DE" sz="1600" dirty="0" err="1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3573016"/>
                <a:ext cx="1617751" cy="338554"/>
              </a:xfrm>
              <a:prstGeom prst="rect">
                <a:avLst/>
              </a:prstGeom>
              <a:blipFill>
                <a:blip r:embed="rId9"/>
                <a:stretch>
                  <a:fillRect t="-3448" r="-749" b="-1896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Placeholder 49"/>
              <p:cNvSpPr txBox="1">
                <a:spLocks/>
              </p:cNvSpPr>
              <p:nvPr/>
            </p:nvSpPr>
            <p:spPr>
              <a:xfrm>
                <a:off x="7392144" y="251330"/>
                <a:ext cx="4608512" cy="379252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tabLst>
                    <a:tab pos="361950" algn="l"/>
                  </a:tabLst>
                  <a:defRPr sz="1800" b="1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953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2050" indent="-2667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38275" indent="-27622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dirty="0"/>
                  <a:t>Chirp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seed </a:t>
                </a:r>
                <a:r>
                  <a:rPr lang="de-DE" dirty="0" err="1"/>
                  <a:t>laser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9" name="Text Placeholder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4" y="251330"/>
                <a:ext cx="4608512" cy="379252"/>
              </a:xfrm>
              <a:prstGeom prst="rect">
                <a:avLst/>
              </a:prstGeom>
              <a:blipFill>
                <a:blip r:embed="rId11"/>
                <a:stretch>
                  <a:fillRect l="-3175" t="-19355" b="-129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Placeholder 49"/>
          <p:cNvSpPr txBox="1">
            <a:spLocks/>
          </p:cNvSpPr>
          <p:nvPr/>
        </p:nvSpPr>
        <p:spPr>
          <a:xfrm>
            <a:off x="520966" y="980728"/>
            <a:ext cx="5142985" cy="3792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6195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Seed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pulses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modulator</a:t>
            </a:r>
            <a:r>
              <a:rPr lang="de-DE" dirty="0"/>
              <a:t> </a:t>
            </a:r>
            <a:r>
              <a:rPr lang="de-DE" dirty="0" err="1"/>
              <a:t>entrance</a:t>
            </a:r>
            <a:endParaRPr lang="de-DE" dirty="0"/>
          </a:p>
          <a:p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20966" y="6021288"/>
                <a:ext cx="6511138" cy="34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Seed laser energy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𝜔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𝑠𝑒𝑒𝑑</m:t>
                        </m:r>
                        <m:r>
                          <a:rPr lang="en-US" sz="1600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600" dirty="0"/>
                  <a:t> is identical for all the simulated pulses. </a:t>
                </a:r>
                <a:endParaRPr lang="de-DE" sz="1600" dirty="0" err="1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66" y="6021288"/>
                <a:ext cx="6511138" cy="349326"/>
              </a:xfrm>
              <a:prstGeom prst="rect">
                <a:avLst/>
              </a:prstGeom>
              <a:blipFill>
                <a:blip r:embed="rId12"/>
                <a:stretch>
                  <a:fillRect l="-468" t="-5263" r="-281" b="-192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465279" y="4293096"/>
                <a:ext cx="3328358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𝑠𝑒𝑒𝑑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279" y="4293096"/>
                <a:ext cx="3328358" cy="6685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7">
                <a:extLst>
                  <a:ext uri="{FF2B5EF4-FFF2-40B4-BE49-F238E27FC236}">
                    <a16:creationId xmlns:a16="http://schemas.microsoft.com/office/drawing/2014/main" id="{2CF91D22-9B82-4349-9823-3AB3D0CB6F5A}"/>
                  </a:ext>
                </a:extLst>
              </p:cNvPr>
              <p:cNvSpPr/>
              <p:nvPr/>
            </p:nvSpPr>
            <p:spPr>
              <a:xfrm>
                <a:off x="3186944" y="5076734"/>
                <a:ext cx="4204934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𝒔𝒆𝒆𝒅</m:t>
                          </m:r>
                        </m:sub>
                        <m:sup/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𝜔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𝑠𝑒𝑒𝑑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𝑠𝑒𝑒𝑑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𝜶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2" name="Rectangle 27">
                <a:extLst>
                  <a:ext uri="{FF2B5EF4-FFF2-40B4-BE49-F238E27FC236}">
                    <a16:creationId xmlns:a16="http://schemas.microsoft.com/office/drawing/2014/main" id="{2CF91D22-9B82-4349-9823-3AB3D0CB6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944" y="5076734"/>
                <a:ext cx="4204934" cy="6560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87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GDD of the seed laser</a:t>
            </a:r>
            <a:endParaRPr lang="de-DE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26471" y="1925034"/>
            <a:ext cx="6444993" cy="3390627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3D3C546-1AF6-4228-9148-339ABA1304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/>
              <a:t>Simulation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are </a:t>
            </a:r>
            <a:r>
              <a:rPr lang="it-IT" dirty="0" err="1"/>
              <a:t>compared</a:t>
            </a:r>
            <a:r>
              <a:rPr lang="it-IT" dirty="0"/>
              <a:t> with </a:t>
            </a:r>
            <a:r>
              <a:rPr lang="it-IT" dirty="0" err="1"/>
              <a:t>THz</a:t>
            </a:r>
            <a:r>
              <a:rPr lang="it-IT" dirty="0"/>
              <a:t> </a:t>
            </a:r>
            <a:r>
              <a:rPr lang="it-IT" dirty="0" err="1"/>
              <a:t>streaking</a:t>
            </a:r>
            <a:r>
              <a:rPr lang="it-IT" dirty="0"/>
              <a:t> </a:t>
            </a:r>
            <a:r>
              <a:rPr lang="it-IT" dirty="0" err="1"/>
              <a:t>measurement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A22E89-153B-4AC8-9351-DE67806C1651}"/>
              </a:ext>
            </a:extLst>
          </p:cNvPr>
          <p:cNvSpPr txBox="1"/>
          <p:nvPr/>
        </p:nvSpPr>
        <p:spPr>
          <a:xfrm>
            <a:off x="-96688" y="7013021"/>
            <a:ext cx="6016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Laser </a:t>
            </a:r>
            <a:r>
              <a:rPr lang="it-IT" sz="1000" dirty="0" err="1"/>
              <a:t>phase</a:t>
            </a:r>
            <a:r>
              <a:rPr lang="it-IT" sz="1000" dirty="0"/>
              <a:t> </a:t>
            </a:r>
            <a:r>
              <a:rPr lang="it-IT" sz="1000" dirty="0" err="1"/>
              <a:t>errors</a:t>
            </a:r>
            <a:r>
              <a:rPr lang="it-IT" sz="1000" dirty="0"/>
              <a:t> in </a:t>
            </a:r>
            <a:r>
              <a:rPr lang="it-IT" sz="1000" dirty="0" err="1"/>
              <a:t>FELs</a:t>
            </a:r>
            <a:r>
              <a:rPr lang="it-IT" sz="1000" dirty="0"/>
              <a:t>, D. </a:t>
            </a:r>
            <a:r>
              <a:rPr lang="it-IT" sz="1000" dirty="0" err="1"/>
              <a:t>Ratner</a:t>
            </a:r>
            <a:r>
              <a:rPr lang="it-IT" sz="1000" dirty="0"/>
              <a:t> et al. PR STAB 15, 030702 (2012)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8771" y="5373128"/>
                <a:ext cx="5040560" cy="317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THz streaking </a:t>
                </a:r>
                <a:r>
                  <a:rPr lang="en-US" sz="1400" dirty="0">
                    <a:sym typeface="Wingdings" panose="05000000000000000000" pitchFamily="2" charset="2"/>
                  </a:rPr>
                  <a:t>measurement: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  <a:sym typeface="Wingdings" panose="05000000000000000000" pitchFamily="2" charset="2"/>
                          </a:rPr>
                          <m:t>𝜎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  <a:sym typeface="Wingdings" panose="05000000000000000000" pitchFamily="2" charset="2"/>
                          </a:rPr>
                          <m:t>𝐹𝐸𝐿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  <a:sym typeface="Wingdings" panose="05000000000000000000" pitchFamily="2" charset="2"/>
                          </a:rPr>
                          <m:t>58±7.5</m:t>
                        </m:r>
                      </m:e>
                    </m:d>
                    <m:r>
                      <a:rPr lang="en-US" sz="1400" b="0" i="1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1400" dirty="0">
                    <a:sym typeface="Wingdings" panose="05000000000000000000" pitchFamily="2" charset="2"/>
                  </a:rPr>
                  <a:t>fs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1" y="5373128"/>
                <a:ext cx="5040560" cy="317203"/>
              </a:xfrm>
              <a:prstGeom prst="rect">
                <a:avLst/>
              </a:prstGeom>
              <a:blipFill rotWithShape="1">
                <a:blip r:embed="rId3"/>
                <a:stretch>
                  <a:fillRect l="-242" t="-1923" b="-153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9376" y="5805264"/>
                <a:ext cx="10585176" cy="52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ym typeface="Wingdings" panose="05000000000000000000" pitchFamily="2" charset="2"/>
                  </a:rPr>
                  <a:t>Seed laser GDD in the modulator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/>
                        <a:sym typeface="Wingdings" panose="05000000000000000000" pitchFamily="2" charset="2"/>
                      </a:rPr>
                      <m:t>𝑮𝑫𝑫</m:t>
                    </m:r>
                    <m:r>
                      <a:rPr lang="en-US" sz="1400" b="1" i="1" smtClean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/>
                            <a:sym typeface="Wingdings" panose="05000000000000000000" pitchFamily="2" charset="2"/>
                          </a:rPr>
                          <m:t>𝟖</m:t>
                        </m:r>
                        <m:r>
                          <a:rPr lang="en-US" sz="1400" b="1" i="1" smtClean="0">
                            <a:latin typeface="Cambria Math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sz="1400" b="1" i="1" smtClean="0">
                            <a:latin typeface="Cambria Math"/>
                            <a:sym typeface="Wingdings" panose="05000000000000000000" pitchFamily="2" charset="2"/>
                          </a:rPr>
                          <m:t>𝟑</m:t>
                        </m:r>
                        <m:r>
                          <a:rPr lang="en-US" sz="1400" b="1" i="1" smtClean="0">
                            <a:latin typeface="Cambria Math"/>
                            <a:sym typeface="Wingdings" panose="05000000000000000000" pitchFamily="2" charset="2"/>
                          </a:rPr>
                          <m:t>±</m:t>
                        </m:r>
                        <m:r>
                          <a:rPr lang="en-US" sz="1400" b="1" i="1" smtClean="0">
                            <a:latin typeface="Cambria Math"/>
                            <a:sym typeface="Wingdings" panose="05000000000000000000" pitchFamily="2" charset="2"/>
                          </a:rPr>
                          <m:t>𝟑</m:t>
                        </m:r>
                        <m:r>
                          <a:rPr lang="en-US" sz="1400" b="1" i="1" smtClean="0">
                            <a:latin typeface="Cambria Math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sz="1400" b="1" i="1" smtClean="0">
                            <a:latin typeface="Cambria Math"/>
                            <a:sym typeface="Wingdings" panose="05000000000000000000" pitchFamily="2" charset="2"/>
                          </a:rPr>
                          <m:t>𝟐</m:t>
                        </m:r>
                      </m:e>
                    </m:d>
                    <m:r>
                      <a:rPr lang="en-US" sz="1400" b="1" i="1" smtClean="0">
                        <a:latin typeface="Cambria Math"/>
                        <a:sym typeface="Wingdings" panose="05000000000000000000" pitchFamily="2" charset="2"/>
                      </a:rPr>
                      <m:t>⋅</m:t>
                    </m:r>
                    <m:r>
                      <a:rPr lang="en-US" sz="1400" b="1" i="1" smtClean="0">
                        <a:latin typeface="Cambria Math"/>
                        <a:sym typeface="Wingdings" panose="05000000000000000000" pitchFamily="2" charset="2"/>
                      </a:rPr>
                      <m:t>𝟏</m:t>
                    </m:r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/>
                            <a:sym typeface="Wingdings" panose="05000000000000000000" pitchFamily="2" charset="2"/>
                          </a:rPr>
                          <m:t>𝟎</m:t>
                        </m:r>
                      </m:e>
                      <m:sup>
                        <m:r>
                          <a:rPr lang="en-US" sz="1400" b="1" i="1" smtClean="0">
                            <a:latin typeface="Cambria Math"/>
                            <a:sym typeface="Wingdings" panose="05000000000000000000" pitchFamily="2" charset="2"/>
                          </a:rPr>
                          <m:t>𝟑</m:t>
                        </m:r>
                      </m:sup>
                    </m:sSup>
                    <m:r>
                      <a:rPr lang="en-US" sz="1400" b="1" i="0" smtClean="0">
                        <a:latin typeface="Cambria Math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1" i="0" smtClean="0">
                        <a:latin typeface="Cambria Math"/>
                        <a:sym typeface="Wingdings" panose="05000000000000000000" pitchFamily="2" charset="2"/>
                      </a:rPr>
                      <m:t>𝐟</m:t>
                    </m:r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1" i="0" smtClean="0">
                            <a:latin typeface="Cambria Math"/>
                            <a:sym typeface="Wingdings" panose="05000000000000000000" pitchFamily="2" charset="2"/>
                          </a:rPr>
                          <m:t>𝐬</m:t>
                        </m:r>
                      </m:e>
                      <m:sup>
                        <m:r>
                          <a:rPr lang="en-US" sz="1400" b="1" i="1" smtClean="0">
                            <a:latin typeface="Cambria Math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p>
                  </m:oMath>
                </a14:m>
                <a:endParaRPr lang="en-US" sz="1400" b="1" dirty="0">
                  <a:sym typeface="Wingdings" panose="05000000000000000000" pitchFamily="2" charset="2"/>
                </a:endParaRPr>
              </a:p>
              <a:p>
                <a:r>
                  <a:rPr lang="en-US" sz="1400" b="1" dirty="0">
                    <a:sym typeface="Wingdings" panose="05000000000000000000" pitchFamily="2" charset="2"/>
                  </a:rPr>
                  <a:t>This GDD corresponds to the amount of chirp that a pulse gains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/>
                            <a:sym typeface="Wingdings" panose="05000000000000000000" pitchFamily="2" charset="2"/>
                          </a:rPr>
                          <m:t>𝟒𝟐</m:t>
                        </m:r>
                        <m:r>
                          <a:rPr lang="en-US" sz="1400" b="1" i="1">
                            <a:latin typeface="Cambria Math"/>
                            <a:sym typeface="Wingdings" panose="05000000000000000000" pitchFamily="2" charset="2"/>
                          </a:rPr>
                          <m:t>±</m:t>
                        </m:r>
                        <m:r>
                          <a:rPr lang="en-US" sz="1400" b="1" i="1" smtClean="0">
                            <a:latin typeface="Cambria Math"/>
                            <a:sym typeface="Wingdings" panose="05000000000000000000" pitchFamily="2" charset="2"/>
                          </a:rPr>
                          <m:t>𝟏𝟔</m:t>
                        </m:r>
                      </m:e>
                    </m:d>
                  </m:oMath>
                </a14:m>
                <a:r>
                  <a:rPr lang="en-US" sz="1400" b="1" dirty="0">
                    <a:sym typeface="Wingdings" panose="05000000000000000000" pitchFamily="2" charset="2"/>
                  </a:rPr>
                  <a:t> mm of fused silica.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5805264"/>
                <a:ext cx="10585176" cy="528030"/>
              </a:xfrm>
              <a:prstGeom prst="rect">
                <a:avLst/>
              </a:prstGeom>
              <a:blipFill>
                <a:blip r:embed="rId4"/>
                <a:stretch>
                  <a:fillRect l="-173" b="-114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11C407B3-71D4-43C7-B910-C9B6B7D8B738}"/>
                  </a:ext>
                </a:extLst>
              </p:cNvPr>
              <p:cNvSpPr/>
              <p:nvPr/>
            </p:nvSpPr>
            <p:spPr>
              <a:xfrm>
                <a:off x="407368" y="1559694"/>
                <a:ext cx="468052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Seeded FEL pulse depends on </a:t>
                </a:r>
                <a:r>
                  <a:rPr lang="en-US" sz="1600" dirty="0">
                    <a:solidFill>
                      <a:srgbClr val="FF0000"/>
                    </a:solidFill>
                  </a:rPr>
                  <a:t>FEL optimization: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rgbClr val="FF0000"/>
                    </a:solidFill>
                  </a:rPr>
                  <a:t>Seed laser power</a:t>
                </a:r>
                <a:r>
                  <a:rPr lang="en-US" sz="16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 energy modulation of the electron beam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r>
                      <a:rPr lang="it-IT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endParaRPr lang="en-US" sz="1600" dirty="0">
                  <a:solidFill>
                    <a:srgbClr val="FF0000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rgbClr val="FF0000"/>
                    </a:solidFill>
                  </a:rPr>
                  <a:t>Strength of dispersion R</a:t>
                </a:r>
                <a:r>
                  <a:rPr lang="en-US" sz="1600" baseline="-25000" dirty="0">
                    <a:solidFill>
                      <a:srgbClr val="FF0000"/>
                    </a:solidFill>
                  </a:rPr>
                  <a:t>56</a:t>
                </a:r>
              </a:p>
            </p:txBody>
          </p:sp>
        </mc:Choice>
        <mc:Fallback xmlns="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11C407B3-71D4-43C7-B910-C9B6B7D8B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1559694"/>
                <a:ext cx="4680520" cy="1077218"/>
              </a:xfrm>
              <a:prstGeom prst="rect">
                <a:avLst/>
              </a:prstGeom>
              <a:blipFill>
                <a:blip r:embed="rId5"/>
                <a:stretch>
                  <a:fillRect l="-781" t="-1695" b="-62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po 7">
            <a:extLst>
              <a:ext uri="{FF2B5EF4-FFF2-40B4-BE49-F238E27FC236}">
                <a16:creationId xmlns:a16="http://schemas.microsoft.com/office/drawing/2014/main" id="{54929E1A-1FB4-4E77-B920-8AC2F69B3B44}"/>
              </a:ext>
            </a:extLst>
          </p:cNvPr>
          <p:cNvGrpSpPr/>
          <p:nvPr/>
        </p:nvGrpSpPr>
        <p:grpSpPr>
          <a:xfrm>
            <a:off x="119200" y="2842605"/>
            <a:ext cx="5760640" cy="1463339"/>
            <a:chOff x="4007768" y="2469717"/>
            <a:chExt cx="8064896" cy="1580992"/>
          </a:xfrm>
        </p:grpSpPr>
        <p:grpSp>
          <p:nvGrpSpPr>
            <p:cNvPr id="9" name="Gruppieren 6">
              <a:extLst>
                <a:ext uri="{FF2B5EF4-FFF2-40B4-BE49-F238E27FC236}">
                  <a16:creationId xmlns:a16="http://schemas.microsoft.com/office/drawing/2014/main" id="{20E3E924-91F4-4C12-8B16-4CE92ACE5981}"/>
                </a:ext>
              </a:extLst>
            </p:cNvPr>
            <p:cNvGrpSpPr/>
            <p:nvPr/>
          </p:nvGrpSpPr>
          <p:grpSpPr>
            <a:xfrm>
              <a:off x="4007768" y="2469717"/>
              <a:ext cx="3572203" cy="1520191"/>
              <a:chOff x="1274808" y="3430905"/>
              <a:chExt cx="2679152" cy="1520190"/>
            </a:xfrm>
          </p:grpSpPr>
          <p:pic>
            <p:nvPicPr>
              <p:cNvPr id="18" name="Picture 3" descr="C:\Dropbox\Arbeitsordner\Bilder\sinusoidalPSD.png">
                <a:extLst>
                  <a:ext uri="{FF2B5EF4-FFF2-40B4-BE49-F238E27FC236}">
                    <a16:creationId xmlns:a16="http://schemas.microsoft.com/office/drawing/2014/main" id="{32943A1F-AC87-4A50-9C3A-F6A277B995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808" y="3430905"/>
                <a:ext cx="2679152" cy="1520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hteck 3">
                <a:extLst>
                  <a:ext uri="{FF2B5EF4-FFF2-40B4-BE49-F238E27FC236}">
                    <a16:creationId xmlns:a16="http://schemas.microsoft.com/office/drawing/2014/main" id="{940C8AAE-FFAB-4142-9AE5-73BE64910A12}"/>
                  </a:ext>
                </a:extLst>
              </p:cNvPr>
              <p:cNvSpPr/>
              <p:nvPr/>
            </p:nvSpPr>
            <p:spPr bwMode="auto">
              <a:xfrm>
                <a:off x="1577340" y="3611880"/>
                <a:ext cx="2164080" cy="115824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latin typeface="Arial" charset="0"/>
                </a:endParaRPr>
              </a:p>
            </p:txBody>
          </p:sp>
        </p:grpSp>
        <p:grpSp>
          <p:nvGrpSpPr>
            <p:cNvPr id="10" name="Gruppieren 5">
              <a:extLst>
                <a:ext uri="{FF2B5EF4-FFF2-40B4-BE49-F238E27FC236}">
                  <a16:creationId xmlns:a16="http://schemas.microsoft.com/office/drawing/2014/main" id="{9CB51895-C542-47A7-BDEA-D1597A3FF168}"/>
                </a:ext>
              </a:extLst>
            </p:cNvPr>
            <p:cNvGrpSpPr/>
            <p:nvPr/>
          </p:nvGrpSpPr>
          <p:grpSpPr>
            <a:xfrm>
              <a:off x="8457232" y="2512122"/>
              <a:ext cx="3615432" cy="1538587"/>
              <a:chOff x="2689287" y="849092"/>
              <a:chExt cx="2711574" cy="1538587"/>
            </a:xfrm>
          </p:grpSpPr>
          <p:pic>
            <p:nvPicPr>
              <p:cNvPr id="16" name="Picture 4" descr="C:\Dropbox\Arbeitsordner\Bilder\MicroBunchedSinusoidalPSD.png">
                <a:extLst>
                  <a:ext uri="{FF2B5EF4-FFF2-40B4-BE49-F238E27FC236}">
                    <a16:creationId xmlns:a16="http://schemas.microsoft.com/office/drawing/2014/main" id="{E0907F99-27D9-4ADE-BDDA-B6F072D072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9287" y="849092"/>
                <a:ext cx="2711574" cy="15385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hteck 285">
                <a:extLst>
                  <a:ext uri="{FF2B5EF4-FFF2-40B4-BE49-F238E27FC236}">
                    <a16:creationId xmlns:a16="http://schemas.microsoft.com/office/drawing/2014/main" id="{551EC9FE-43B8-4C9D-A2C1-7778B3B13EA4}"/>
                  </a:ext>
                </a:extLst>
              </p:cNvPr>
              <p:cNvSpPr/>
              <p:nvPr/>
            </p:nvSpPr>
            <p:spPr bwMode="auto">
              <a:xfrm>
                <a:off x="3008754" y="993545"/>
                <a:ext cx="2164080" cy="115824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latin typeface="Arial" charset="0"/>
                </a:endParaRPr>
              </a:p>
            </p:txBody>
          </p:sp>
        </p:grp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7DECD964-341C-4549-A231-2FB8631BC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19183" y="2858952"/>
              <a:ext cx="1554867" cy="755838"/>
            </a:xfrm>
            <a:prstGeom prst="rect">
              <a:avLst/>
            </a:prstGeom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5F90D487-A3C7-45AA-BD33-4B8A6D8D01EC}"/>
                </a:ext>
              </a:extLst>
            </p:cNvPr>
            <p:cNvSpPr/>
            <p:nvPr/>
          </p:nvSpPr>
          <p:spPr>
            <a:xfrm>
              <a:off x="7899278" y="3353729"/>
              <a:ext cx="5212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</a:t>
              </a:r>
              <a:r>
                <a:rPr lang="en-US" baseline="-25000" dirty="0">
                  <a:solidFill>
                    <a:srgbClr val="FF0000"/>
                  </a:solidFill>
                </a:rPr>
                <a:t>56</a:t>
              </a:r>
              <a:endParaRPr lang="it-IT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tangolo 12">
                  <a:extLst>
                    <a:ext uri="{FF2B5EF4-FFF2-40B4-BE49-F238E27FC236}">
                      <a16:creationId xmlns:a16="http://schemas.microsoft.com/office/drawing/2014/main" id="{75E30CC8-7707-41D5-8485-21EC7ACD2D7F}"/>
                    </a:ext>
                  </a:extLst>
                </p:cNvPr>
                <p:cNvSpPr/>
                <p:nvPr/>
              </p:nvSpPr>
              <p:spPr>
                <a:xfrm>
                  <a:off x="4796771" y="2601229"/>
                  <a:ext cx="51469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it-IT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𝛾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3" name="Rettangolo 12">
                  <a:extLst>
                    <a:ext uri="{FF2B5EF4-FFF2-40B4-BE49-F238E27FC236}">
                      <a16:creationId xmlns:a16="http://schemas.microsoft.com/office/drawing/2014/main" id="{75E30CC8-7707-41D5-8485-21EC7ACD2D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771" y="2601229"/>
                  <a:ext cx="514693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20000" b="-1428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B06DAA9E-902A-48CE-B64B-67E9F5449462}"/>
                </a:ext>
              </a:extLst>
            </p:cNvPr>
            <p:cNvCxnSpPr>
              <a:cxnSpLocks/>
            </p:cNvCxnSpPr>
            <p:nvPr/>
          </p:nvCxnSpPr>
          <p:spPr>
            <a:xfrm>
              <a:off x="4799856" y="2773185"/>
              <a:ext cx="0" cy="580544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F620D885-FA30-489D-A1E4-1F871DA9C4AA}"/>
                  </a:ext>
                </a:extLst>
              </p:cNvPr>
              <p:cNvSpPr/>
              <p:nvPr/>
            </p:nvSpPr>
            <p:spPr>
              <a:xfrm>
                <a:off x="1626873" y="4365104"/>
                <a:ext cx="3172983" cy="662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619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𝑠𝑒𝑒𝑑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𝐹𝐸𝐿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6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𝑠𝑒𝑒𝑑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1/3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F620D885-FA30-489D-A1E4-1F871DA9C4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873" y="4365104"/>
                <a:ext cx="3172983" cy="6627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3529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7|35.2|1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34.8|15.6|38.5|1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10.4|12.4"/>
</p:tagLst>
</file>

<file path=ppt/theme/theme1.xml><?xml version="1.0" encoding="utf-8"?>
<a:theme xmlns:a="http://schemas.openxmlformats.org/drawingml/2006/main" name="DESY_PowerPoint_16x9_en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</Template>
  <TotalTime>697</TotalTime>
  <Words>1525</Words>
  <Application>Microsoft Office PowerPoint</Application>
  <PresentationFormat>Widescreen</PresentationFormat>
  <Paragraphs>252</Paragraphs>
  <Slides>20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Cambria Math</vt:lpstr>
      <vt:lpstr>Verdana</vt:lpstr>
      <vt:lpstr>Wingdings</vt:lpstr>
      <vt:lpstr>DESY_PowerPoint_16x9_en</vt:lpstr>
      <vt:lpstr>Control of FEL radiation properties by tailoring the seed pulses</vt:lpstr>
      <vt:lpstr>FEL control driven by seed laser</vt:lpstr>
      <vt:lpstr>Ultra-short pulses passing through dispersive materials</vt:lpstr>
      <vt:lpstr>Controlling the chirp</vt:lpstr>
      <vt:lpstr>Longitudinal phase space distribution measured with TDS</vt:lpstr>
      <vt:lpstr>Impact of fused silica on energy modulation</vt:lpstr>
      <vt:lpstr>Characterization of seed laser chirp</vt:lpstr>
      <vt:lpstr>Simulated working points</vt:lpstr>
      <vt:lpstr>Initial GDD of the seed laser</vt:lpstr>
      <vt:lpstr>Summary and Outlook</vt:lpstr>
      <vt:lpstr>Acknowledgement</vt:lpstr>
      <vt:lpstr>Thank you for the attention </vt:lpstr>
      <vt:lpstr>Presentazione standard di PowerPoint</vt:lpstr>
      <vt:lpstr>Backup</vt:lpstr>
      <vt:lpstr>Characterization of the temporal profile of the FEL pulse </vt:lpstr>
      <vt:lpstr>Characterization of seeded laser pulses at sFLASH</vt:lpstr>
      <vt:lpstr>TDS based longitudinal overlap  </vt:lpstr>
      <vt:lpstr>Controlling the chirp</vt:lpstr>
      <vt:lpstr>Tailoring electromagnetic pulses</vt:lpstr>
      <vt:lpstr>Tailoring electromagnetic pulses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of FEL radiation properties by tailoring the seed pulses</dc:title>
  <dc:creator>Grattoni, Vanessa</dc:creator>
  <cp:lastModifiedBy>Vanessa Grattoni</cp:lastModifiedBy>
  <cp:revision>154</cp:revision>
  <dcterms:created xsi:type="dcterms:W3CDTF">2018-08-31T07:55:54Z</dcterms:created>
  <dcterms:modified xsi:type="dcterms:W3CDTF">2018-09-06T17:48:33Z</dcterms:modified>
</cp:coreProperties>
</file>