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323" r:id="rId2"/>
    <p:sldId id="313" r:id="rId3"/>
    <p:sldId id="319" r:id="rId4"/>
    <p:sldId id="302" r:id="rId5"/>
    <p:sldId id="324" r:id="rId6"/>
    <p:sldId id="326" r:id="rId7"/>
    <p:sldId id="306" r:id="rId8"/>
    <p:sldId id="307" r:id="rId9"/>
    <p:sldId id="308" r:id="rId10"/>
    <p:sldId id="309" r:id="rId11"/>
    <p:sldId id="311" r:id="rId12"/>
    <p:sldId id="320" r:id="rId13"/>
    <p:sldId id="321" r:id="rId14"/>
    <p:sldId id="322" r:id="rId15"/>
    <p:sldId id="317" r:id="rId16"/>
    <p:sldId id="318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913" userDrawn="1">
          <p15:clr>
            <a:srgbClr val="A4A3A4"/>
          </p15:clr>
        </p15:guide>
        <p15:guide id="2" pos="257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eise" initials="HW" lastIdx="4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CC"/>
    <a:srgbClr val="139F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00" autoAdjust="0"/>
    <p:restoredTop sz="94660" autoAdjust="0"/>
  </p:normalViewPr>
  <p:slideViewPr>
    <p:cSldViewPr showGuides="1">
      <p:cViewPr varScale="1">
        <p:scale>
          <a:sx n="127" d="100"/>
          <a:sy n="127" d="100"/>
        </p:scale>
        <p:origin x="-84" y="-228"/>
      </p:cViewPr>
      <p:guideLst>
        <p:guide orient="horz" pos="913"/>
        <p:guide pos="257"/>
      </p:guideLst>
    </p:cSldViewPr>
  </p:slideViewPr>
  <p:outlineViewPr>
    <p:cViewPr>
      <p:scale>
        <a:sx n="33" d="100"/>
        <a:sy n="33" d="100"/>
      </p:scale>
      <p:origin x="0" y="119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>
        <p:scale>
          <a:sx n="100" d="100"/>
          <a:sy n="100" d="100"/>
        </p:scale>
        <p:origin x="480" y="72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75E6C4-5F43-4FF9-96D4-21B8157BE639}" type="datetimeFigureOut">
              <a:rPr lang="de-DE" smtClean="0"/>
              <a:t>03.09.2018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E8B182-0F75-451D-B88B-ABD1C205B43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8096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BD367-6A7A-405A-BFB1-15817186491F}" type="datetimeFigureOut">
              <a:rPr lang="de-DE" smtClean="0"/>
              <a:t>03.09.2018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413189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7B5255-5329-45F9-87F3-A2F9FB4734D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7676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780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5560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542925" indent="-187325" algn="l" defTabSz="914400" rtl="0" eaLnBrk="1" latinLnBrk="0" hangingPunct="1">
      <a:buFont typeface="Arial" panose="020B0604020202020204" pitchFamily="34" charset="0"/>
      <a:buChar char="•"/>
      <a:tabLst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720725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898525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(with 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55" y="0"/>
            <a:ext cx="12191997" cy="3429001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 dirty="0" smtClean="0"/>
              <a:t>Bild durch Klicken auf Symbol hinzufügen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2"/>
            <a:ext cx="11376025" cy="1099777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de-DE" noProof="0" smtClean="0"/>
              <a:t>Titelmasterformat durch Klicken bearbeiten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07986" y="3573016"/>
            <a:ext cx="11376025" cy="1296144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z="1600" dirty="0" smtClean="0"/>
              <a:t>&lt;type </a:t>
            </a:r>
            <a:r>
              <a:rPr lang="de-DE" sz="1600" dirty="0" err="1" smtClean="0"/>
              <a:t>of</a:t>
            </a:r>
            <a:r>
              <a:rPr lang="de-DE" sz="1600" dirty="0" smtClean="0"/>
              <a:t> </a:t>
            </a:r>
            <a:r>
              <a:rPr lang="de-DE" sz="1600" dirty="0" err="1" smtClean="0"/>
              <a:t>talk</a:t>
            </a:r>
            <a:r>
              <a:rPr lang="de-DE" sz="1600" dirty="0" smtClean="0"/>
              <a:t>&gt; in</a:t>
            </a:r>
          </a:p>
          <a:p>
            <a:r>
              <a:rPr lang="de-DE" sz="1600" b="0" dirty="0" smtClean="0"/>
              <a:t>Helmholtz </a:t>
            </a:r>
            <a:r>
              <a:rPr lang="de-DE" sz="1600" b="0" dirty="0" err="1" smtClean="0"/>
              <a:t>program</a:t>
            </a:r>
            <a:r>
              <a:rPr lang="de-DE" sz="1600" b="0" dirty="0" smtClean="0"/>
              <a:t>: &lt;p</a:t>
            </a:r>
            <a:r>
              <a:rPr lang="en-GB" sz="1600" b="0" dirty="0" err="1" smtClean="0"/>
              <a:t>rogram</a:t>
            </a:r>
            <a:r>
              <a:rPr lang="en-GB" sz="1600" b="0" dirty="0" smtClean="0"/>
              <a:t> name&gt; (XXX)</a:t>
            </a:r>
          </a:p>
          <a:p>
            <a:r>
              <a:rPr lang="en-GB" sz="1600" b="0" dirty="0" err="1" smtClean="0"/>
              <a:t>PoF</a:t>
            </a:r>
            <a:r>
              <a:rPr lang="en-GB" sz="1600" b="0" dirty="0" smtClean="0"/>
              <a:t> III Topic: &lt;topic&gt; OR </a:t>
            </a:r>
            <a:r>
              <a:rPr lang="de-DE" sz="1600" b="0" dirty="0" err="1" smtClean="0"/>
              <a:t>PoF</a:t>
            </a:r>
            <a:r>
              <a:rPr lang="de-DE" sz="1600" b="0" dirty="0" smtClean="0"/>
              <a:t> III </a:t>
            </a:r>
            <a:r>
              <a:rPr lang="de-DE" sz="1600" b="0" dirty="0" err="1" smtClean="0"/>
              <a:t>research</a:t>
            </a:r>
            <a:r>
              <a:rPr lang="de-DE" sz="1600" b="0" dirty="0" smtClean="0"/>
              <a:t> </a:t>
            </a:r>
            <a:r>
              <a:rPr lang="de-DE" sz="1600" b="0" dirty="0" err="1" smtClean="0"/>
              <a:t>theme</a:t>
            </a:r>
            <a:r>
              <a:rPr lang="de-DE" sz="1600" b="0" dirty="0" smtClean="0"/>
              <a:t>: &lt;</a:t>
            </a:r>
            <a:r>
              <a:rPr lang="de-DE" sz="1600" b="0" dirty="0" err="1" smtClean="0"/>
              <a:t>research</a:t>
            </a:r>
            <a:r>
              <a:rPr lang="de-DE" sz="1600" b="0" dirty="0" smtClean="0"/>
              <a:t> </a:t>
            </a:r>
            <a:r>
              <a:rPr lang="de-DE" sz="1600" b="0" dirty="0" err="1" smtClean="0"/>
              <a:t>theme</a:t>
            </a:r>
            <a:r>
              <a:rPr lang="de-DE" sz="1600" b="0" dirty="0" smtClean="0"/>
              <a:t>&gt; </a:t>
            </a:r>
            <a:endParaRPr lang="en-GB" sz="1600" b="0" dirty="0" smtClean="0"/>
          </a:p>
          <a:p>
            <a:r>
              <a:rPr lang="de-DE" sz="1600" b="0" dirty="0" smtClean="0"/>
              <a:t>DESY Research Unit: </a:t>
            </a:r>
            <a:r>
              <a:rPr lang="en-GB" sz="1600" b="0" dirty="0" smtClean="0"/>
              <a:t>&lt;research unit&gt;</a:t>
            </a:r>
            <a:endParaRPr lang="en-GB" sz="1600" b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14464" y="4937942"/>
            <a:ext cx="11369548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400"/>
            </a:lvl1pPr>
          </a:lstStyle>
          <a:p>
            <a:pPr lvl="0"/>
            <a:r>
              <a:rPr lang="de-DE" noProof="0" dirty="0" smtClean="0"/>
              <a:t>Textmasterformat bearbeiten</a:t>
            </a:r>
          </a:p>
        </p:txBody>
      </p:sp>
      <p:sp>
        <p:nvSpPr>
          <p:cNvPr id="15" name="Untertitel 2"/>
          <p:cNvSpPr txBox="1">
            <a:spLocks/>
          </p:cNvSpPr>
          <p:nvPr userDrawn="1"/>
        </p:nvSpPr>
        <p:spPr>
          <a:xfrm>
            <a:off x="407987" y="3501008"/>
            <a:ext cx="11376025" cy="152578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tabLst>
                <a:tab pos="266700" algn="l"/>
              </a:tabLst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600" b="0" dirty="0"/>
          </a:p>
        </p:txBody>
      </p:sp>
      <p:pic>
        <p:nvPicPr>
          <p:cNvPr id="17" name="Picture 2" descr="https://www.helmholtz.de/fileadmin/user_upload/04_mediathek/Logos_2017/2017_H_Logo_RGB_untereinander_EN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" y="5533346"/>
            <a:ext cx="3528392" cy="1067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384" y="5697182"/>
            <a:ext cx="1067253" cy="761798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776520" y="5680547"/>
            <a:ext cx="838183" cy="84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0856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| ARD Infrastructures | Hans Weise @ </a:t>
            </a:r>
            <a:r>
              <a:rPr lang="en-GB" dirty="0" err="1" smtClean="0"/>
              <a:t>PoF</a:t>
            </a:r>
            <a:r>
              <a:rPr lang="en-GB" dirty="0" smtClean="0"/>
              <a:t> III </a:t>
            </a:r>
            <a:r>
              <a:rPr lang="en-GB" dirty="0" err="1" smtClean="0"/>
              <a:t>Center</a:t>
            </a:r>
            <a:r>
              <a:rPr lang="en-GB" dirty="0" smtClean="0"/>
              <a:t> Evaluation DESY, 5 – 9 February 2018</a:t>
            </a:r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7524750" cy="2454374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7524750" cy="2454374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8075611" y="1449389"/>
            <a:ext cx="3708401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 smtClean="0"/>
              <a:t>Bild durch Klicken auf Symbol hinzufügen</a:t>
            </a:r>
            <a:endParaRPr lang="en-US" noProof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8075612" y="4005263"/>
            <a:ext cx="3708401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 smtClean="0"/>
              <a:t>Bild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447463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Text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7524750" cy="2454374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7524750" cy="2454374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8075611" y="1449389"/>
            <a:ext cx="3708401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 smtClean="0"/>
              <a:t>Bild durch Klicken auf Symbol hinzufügen</a:t>
            </a:r>
            <a:endParaRPr lang="en-US" noProof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8075612" y="4005263"/>
            <a:ext cx="3708401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 smtClean="0"/>
              <a:t>Bild durch Klicken auf Symbol hinzufügen</a:t>
            </a:r>
            <a:endParaRPr lang="en-US" noProof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8820" y="6573382"/>
            <a:ext cx="9415652" cy="194989"/>
          </a:xfrm>
        </p:spPr>
        <p:txBody>
          <a:bodyPr/>
          <a:lstStyle/>
          <a:p>
            <a:r>
              <a:rPr lang="en-GB" dirty="0" smtClean="0"/>
              <a:t>| ARD Infrastructures | Hans Weise @ </a:t>
            </a:r>
            <a:r>
              <a:rPr lang="en-GB" dirty="0" err="1" smtClean="0"/>
              <a:t>PoF</a:t>
            </a:r>
            <a:r>
              <a:rPr lang="en-GB" dirty="0" smtClean="0"/>
              <a:t> III </a:t>
            </a:r>
            <a:r>
              <a:rPr lang="en-GB" dirty="0" err="1" smtClean="0"/>
              <a:t>Center</a:t>
            </a:r>
            <a:r>
              <a:rPr lang="en-GB" dirty="0" smtClean="0"/>
              <a:t> Evaluation DESY, 5 – 9 February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104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en-US" noProof="0" dirty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8820" y="6573382"/>
            <a:ext cx="9415652" cy="194989"/>
          </a:xfrm>
        </p:spPr>
        <p:txBody>
          <a:bodyPr/>
          <a:lstStyle/>
          <a:p>
            <a:r>
              <a:rPr lang="en-GB" dirty="0" smtClean="0"/>
              <a:t>| ARD Infrastructures | Hans Weise @ </a:t>
            </a:r>
            <a:r>
              <a:rPr lang="en-GB" dirty="0" err="1" smtClean="0"/>
              <a:t>PoF</a:t>
            </a:r>
            <a:r>
              <a:rPr lang="en-GB" dirty="0" smtClean="0"/>
              <a:t> III </a:t>
            </a:r>
            <a:r>
              <a:rPr lang="en-GB" dirty="0" err="1" smtClean="0"/>
              <a:t>Center</a:t>
            </a:r>
            <a:r>
              <a:rPr lang="en-GB" dirty="0" smtClean="0"/>
              <a:t> Evaluation DESY, 5 – 9 February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297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7988" y="349611"/>
            <a:ext cx="11376024" cy="4510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7" y="1406427"/>
            <a:ext cx="11376025" cy="50102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28820" y="6573382"/>
            <a:ext cx="9415652" cy="19498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GB" dirty="0" smtClean="0"/>
              <a:t>ARD Infrastructures | Hans Weise @ </a:t>
            </a:r>
            <a:r>
              <a:rPr lang="en-GB" dirty="0" err="1" smtClean="0"/>
              <a:t>PoF</a:t>
            </a:r>
            <a:r>
              <a:rPr lang="en-GB" dirty="0" smtClean="0"/>
              <a:t> III </a:t>
            </a:r>
            <a:r>
              <a:rPr lang="en-GB" dirty="0" err="1" smtClean="0"/>
              <a:t>Center</a:t>
            </a:r>
            <a:r>
              <a:rPr lang="en-GB" dirty="0" smtClean="0"/>
              <a:t> Evaluation DESY, 5 – 9 February 2018</a:t>
            </a:r>
            <a:endParaRPr lang="en-US" dirty="0"/>
          </a:p>
        </p:txBody>
      </p:sp>
      <p:sp>
        <p:nvSpPr>
          <p:cNvPr id="14" name="Textfeld 13"/>
          <p:cNvSpPr txBox="1"/>
          <p:nvPr/>
        </p:nvSpPr>
        <p:spPr>
          <a:xfrm>
            <a:off x="10848528" y="6554528"/>
            <a:ext cx="935485" cy="1868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900" b="1" noProof="0" dirty="0"/>
              <a:t>Page </a:t>
            </a:r>
            <a:fld id="{0427E4B2-AC28-443E-BE04-5CD55098A90B}" type="slidenum">
              <a:rPr lang="en-US" sz="900" b="1" noProof="0" smtClean="0"/>
              <a:pPr algn="r"/>
              <a:t>‹#›</a:t>
            </a:fld>
            <a:endParaRPr lang="en-US" sz="900" b="1" noProof="0" dirty="0"/>
          </a:p>
        </p:txBody>
      </p:sp>
      <p:pic>
        <p:nvPicPr>
          <p:cNvPr id="7" name="Grafik 6">
            <a:extLst>
              <a:ext uri="{FF2B5EF4-FFF2-40B4-BE49-F238E27FC236}">
                <a16:creationId xmlns="" xmlns:a16="http://schemas.microsoft.com/office/drawing/2014/main" id="{D4CD88DD-DBFC-4A36-8842-5A071EC0CA3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17" y="6584948"/>
            <a:ext cx="419950" cy="126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2112" y="6546379"/>
            <a:ext cx="592831" cy="203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299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4" r:id="rId2"/>
    <p:sldLayoutId id="2147483675" r:id="rId3"/>
    <p:sldLayoutId id="2147483666" r:id="rId4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tabLst>
          <a:tab pos="266700" algn="l"/>
        </a:tabLst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913" userDrawn="1">
          <p15:clr>
            <a:srgbClr val="F26B43"/>
          </p15:clr>
        </p15:guide>
        <p15:guide id="2" pos="3885" userDrawn="1">
          <p15:clr>
            <a:srgbClr val="F26B43"/>
          </p15:clr>
        </p15:guide>
        <p15:guide id="3" pos="3795" userDrawn="1">
          <p15:clr>
            <a:srgbClr val="F26B43"/>
          </p15:clr>
        </p15:guide>
        <p15:guide id="4" pos="7423" userDrawn="1">
          <p15:clr>
            <a:srgbClr val="F26B43"/>
          </p15:clr>
        </p15:guide>
        <p15:guide id="5" pos="257" userDrawn="1">
          <p15:clr>
            <a:srgbClr val="F26B43"/>
          </p15:clr>
        </p15:guide>
        <p15:guide id="6" orient="horz" pos="4042" userDrawn="1">
          <p15:clr>
            <a:srgbClr val="F26B43"/>
          </p15:clr>
        </p15:guide>
        <p15:guide id="7" orient="horz" pos="2432" userDrawn="1">
          <p15:clr>
            <a:srgbClr val="F26B43"/>
          </p15:clr>
        </p15:guide>
        <p15:guide id="8" orient="horz" pos="2523" userDrawn="1">
          <p15:clr>
            <a:srgbClr val="F26B43"/>
          </p15:clr>
        </p15:guide>
        <p15:guide id="9" pos="2593" userDrawn="1">
          <p15:clr>
            <a:srgbClr val="F26B43"/>
          </p15:clr>
        </p15:guide>
        <p15:guide id="10" pos="2683" userDrawn="1">
          <p15:clr>
            <a:srgbClr val="F26B43"/>
          </p15:clr>
        </p15:guide>
        <p15:guide id="11" pos="4997" userDrawn="1">
          <p15:clr>
            <a:srgbClr val="F26B43"/>
          </p15:clr>
        </p15:guide>
        <p15:guide id="12" pos="508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gif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Relationship Id="rId14" Type="http://schemas.openxmlformats.org/officeDocument/2006/relationships/image" Target="../media/image4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 smtClean="0">
              <a:solidFill>
                <a:schemeClr val="tx1"/>
              </a:solidFill>
            </a:endParaRPr>
          </a:p>
        </p:txBody>
      </p:sp>
      <p:pic>
        <p:nvPicPr>
          <p:cNvPr id="16" name="Picture 3" descr="C:\sflash\presentations\2017_04_FELseminar_EEHG\img\camera_blur.png"/>
          <p:cNvPicPr>
            <a:picLocks noChangeAspect="1" noChangeArrowheads="1"/>
          </p:cNvPicPr>
          <p:nvPr/>
        </p:nvPicPr>
        <p:blipFill rotWithShape="1">
          <a:blip r:embed="rId2" cstate="print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1219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07988" y="168983"/>
            <a:ext cx="11376025" cy="1099777"/>
          </a:xfrm>
        </p:spPr>
        <p:txBody>
          <a:bodyPr/>
          <a:lstStyle/>
          <a:p>
            <a:r>
              <a:rPr lang="en-US" dirty="0" smtClean="0"/>
              <a:t>ARD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Infrastructures </a:t>
            </a:r>
            <a:br>
              <a:rPr lang="en-US" dirty="0" smtClean="0"/>
            </a:br>
            <a:r>
              <a:rPr lang="en-US" dirty="0" smtClean="0"/>
              <a:t>at DESY</a:t>
            </a:r>
            <a:endParaRPr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408607" y="5176899"/>
            <a:ext cx="11369548" cy="700373"/>
          </a:xfrm>
        </p:spPr>
        <p:txBody>
          <a:bodyPr/>
          <a:lstStyle/>
          <a:p>
            <a:r>
              <a:rPr lang="en-US" dirty="0" smtClean="0"/>
              <a:t>Hans Weise</a:t>
            </a:r>
            <a:endParaRPr lang="en-US" dirty="0"/>
          </a:p>
          <a:p>
            <a:r>
              <a:rPr lang="en-US" dirty="0"/>
              <a:t>Hamburg Alliance New Beams and </a:t>
            </a:r>
            <a:r>
              <a:rPr lang="en-US" dirty="0" smtClean="0"/>
              <a:t>Accelerators, DESY</a:t>
            </a:r>
            <a:r>
              <a:rPr lang="en-US" dirty="0" smtClean="0"/>
              <a:t>, </a:t>
            </a:r>
            <a:r>
              <a:rPr lang="en-US" dirty="0"/>
              <a:t>5</a:t>
            </a:r>
            <a:r>
              <a:rPr lang="en-US" dirty="0" smtClean="0"/>
              <a:t> </a:t>
            </a:r>
            <a:r>
              <a:rPr lang="en-US" dirty="0" smtClean="0"/>
              <a:t>– </a:t>
            </a:r>
            <a:r>
              <a:rPr lang="en-US" dirty="0" smtClean="0"/>
              <a:t>7 September </a:t>
            </a:r>
            <a:r>
              <a:rPr lang="en-US" dirty="0" smtClean="0"/>
              <a:t>2018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08607" y="3573016"/>
            <a:ext cx="11376025" cy="1584176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z="1600" dirty="0" smtClean="0"/>
              <a:t>Helmholtz Program:   Matter &amp; Technology (MT)</a:t>
            </a:r>
          </a:p>
          <a:p>
            <a:r>
              <a:rPr lang="en-US" sz="1600" dirty="0" err="1" smtClean="0"/>
              <a:t>PoF</a:t>
            </a:r>
            <a:r>
              <a:rPr lang="en-US" sz="1600" dirty="0" smtClean="0"/>
              <a:t> III Topic: 	     Accelerator Research &amp; Development (ARD)</a:t>
            </a:r>
          </a:p>
          <a:p>
            <a:pPr marL="2571750" lvl="5" indent="-2857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accent2"/>
                </a:solidFill>
              </a:rPr>
              <a:t>A structured </a:t>
            </a:r>
            <a:r>
              <a:rPr lang="en-US" b="1" u="sng" dirty="0" smtClean="0">
                <a:solidFill>
                  <a:schemeClr val="accent2"/>
                </a:solidFill>
              </a:rPr>
              <a:t>LK I program</a:t>
            </a:r>
            <a:r>
              <a:rPr lang="en-US" b="1" dirty="0" smtClean="0">
                <a:solidFill>
                  <a:schemeClr val="accent2"/>
                </a:solidFill>
              </a:rPr>
              <a:t> supporting generic non-project driven R&amp;D</a:t>
            </a:r>
          </a:p>
          <a:p>
            <a:pPr>
              <a:spcBef>
                <a:spcPts val="1200"/>
              </a:spcBef>
            </a:pPr>
            <a:r>
              <a:rPr lang="en-US" sz="1600" u="sng" dirty="0" smtClean="0">
                <a:solidFill>
                  <a:schemeClr val="accent1"/>
                </a:solidFill>
              </a:rPr>
              <a:t>Disclaimer</a:t>
            </a:r>
            <a:r>
              <a:rPr lang="en-US" sz="1600" dirty="0" smtClean="0">
                <a:solidFill>
                  <a:schemeClr val="accent1"/>
                </a:solidFill>
              </a:rPr>
              <a:t>:	     Performance category </a:t>
            </a:r>
            <a:r>
              <a:rPr lang="en-US" sz="1600" u="sng" dirty="0" smtClean="0">
                <a:solidFill>
                  <a:schemeClr val="accent1"/>
                </a:solidFill>
              </a:rPr>
              <a:t>LK II (large-scale scientific facilities operation)</a:t>
            </a:r>
            <a:r>
              <a:rPr lang="en-US" sz="1600" dirty="0" smtClean="0">
                <a:solidFill>
                  <a:schemeClr val="accent1"/>
                </a:solidFill>
              </a:rPr>
              <a:t> R&amp;D activities may be 			     linked but are to be seen separately!</a:t>
            </a:r>
            <a:r>
              <a:rPr lang="en-US" sz="1600" dirty="0" smtClean="0">
                <a:solidFill>
                  <a:schemeClr val="accent2"/>
                </a:solidFill>
              </a:rPr>
              <a:t> </a:t>
            </a:r>
            <a:endParaRPr lang="en-US" sz="1600" dirty="0">
              <a:solidFill>
                <a:schemeClr val="accent2"/>
              </a:solidFill>
            </a:endParaRPr>
          </a:p>
        </p:txBody>
      </p:sp>
      <p:sp>
        <p:nvSpPr>
          <p:cNvPr id="6" name="Untertitel 2"/>
          <p:cNvSpPr txBox="1">
            <a:spLocks/>
          </p:cNvSpPr>
          <p:nvPr/>
        </p:nvSpPr>
        <p:spPr>
          <a:xfrm>
            <a:off x="407987" y="3043717"/>
            <a:ext cx="11376025" cy="88933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tabLst>
                <a:tab pos="266700" algn="l"/>
              </a:tabLst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Brains and </a:t>
            </a:r>
            <a:r>
              <a:rPr lang="en-US" sz="2000" dirty="0"/>
              <a:t>f</a:t>
            </a:r>
            <a:r>
              <a:rPr lang="en-US" sz="2000" dirty="0" smtClean="0"/>
              <a:t>acilities for outstanding activities</a:t>
            </a:r>
            <a:endParaRPr lang="en-US" sz="2000" dirty="0"/>
          </a:p>
        </p:txBody>
      </p:sp>
      <p:pic>
        <p:nvPicPr>
          <p:cNvPr id="20" name="Picture 19" descr="2014-10-09_Plasma-Beschleuniger_HME-0014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4371" y="260648"/>
            <a:ext cx="2484277" cy="1656184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6060" y="258108"/>
            <a:ext cx="2664296" cy="1658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DESY-Laser_0011.jpe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36058" y="2041837"/>
            <a:ext cx="5292589" cy="1171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72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D:\My Documents local\admin_XFEL\XFEL SAC\SAC 2015_9\20150828-MK3_739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7367" y="1448157"/>
            <a:ext cx="3708401" cy="2412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General DESY </a:t>
            </a:r>
            <a:r>
              <a:rPr lang="de-DE" dirty="0" smtClean="0"/>
              <a:t>Infrastructure &amp; Expertise</a:t>
            </a:r>
            <a:endParaRPr lang="de-D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Highly developed infrastructure enables high-tech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223792" y="1406427"/>
            <a:ext cx="3708946" cy="2454374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Particle-clean vacuum </a:t>
            </a:r>
            <a:r>
              <a:rPr lang="en-US" dirty="0" smtClean="0"/>
              <a:t>is indispensable for the success of SRF technology.</a:t>
            </a:r>
          </a:p>
          <a:p>
            <a:pPr>
              <a:spcAft>
                <a:spcPts val="1800"/>
              </a:spcAft>
            </a:pPr>
            <a:r>
              <a:rPr lang="en-US" dirty="0" smtClean="0"/>
              <a:t>All DESY vacuum systems benefit.</a:t>
            </a:r>
            <a:endParaRPr lang="en-US" dirty="0"/>
          </a:p>
          <a:p>
            <a:pPr marL="533400" lvl="2" indent="0">
              <a:buNone/>
            </a:pPr>
            <a:r>
              <a:rPr lang="en-US" b="1" dirty="0" smtClean="0"/>
              <a:t>Superconducting magnets </a:t>
            </a:r>
            <a:r>
              <a:rPr lang="en-US" dirty="0" smtClean="0"/>
              <a:t>are    measured in dedicated test stands.</a:t>
            </a:r>
          </a:p>
          <a:p>
            <a:pPr lvl="2"/>
            <a:r>
              <a:rPr lang="en-US" dirty="0" smtClean="0"/>
              <a:t>XFEL series of 103 magnets. 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223792" y="3963533"/>
            <a:ext cx="3708946" cy="2454374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Normal-conducting magnets </a:t>
            </a:r>
            <a:r>
              <a:rPr lang="en-US" dirty="0" smtClean="0"/>
              <a:t>are specified and measured at DESY.</a:t>
            </a:r>
          </a:p>
          <a:p>
            <a:pPr>
              <a:spcAft>
                <a:spcPts val="1800"/>
              </a:spcAft>
            </a:pPr>
            <a:r>
              <a:rPr lang="en-US" dirty="0" smtClean="0"/>
              <a:t>Fabrication usually at partner labs.</a:t>
            </a:r>
          </a:p>
          <a:p>
            <a:pPr marL="533400" lvl="2" indent="0">
              <a:buNone/>
            </a:pPr>
            <a:r>
              <a:rPr lang="en-US" b="1" dirty="0" smtClean="0"/>
              <a:t>RF laboratories </a:t>
            </a:r>
            <a:r>
              <a:rPr lang="en-US" dirty="0" smtClean="0"/>
              <a:t>can handle sophisticated power systems</a:t>
            </a:r>
          </a:p>
          <a:p>
            <a:pPr lvl="2"/>
            <a:r>
              <a:rPr lang="en-US" dirty="0" smtClean="0"/>
              <a:t>RF guns, </a:t>
            </a:r>
            <a:r>
              <a:rPr lang="en-US" dirty="0" err="1" smtClean="0"/>
              <a:t>bunchers</a:t>
            </a:r>
            <a:r>
              <a:rPr lang="en-US" dirty="0" smtClean="0"/>
              <a:t>, transverse deflecting systems.  </a:t>
            </a:r>
            <a:endParaRPr lang="en-US" dirty="0"/>
          </a:p>
        </p:txBody>
      </p:sp>
      <p:pic>
        <p:nvPicPr>
          <p:cNvPr id="10" name="Picture 3"/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5611" y="1449389"/>
            <a:ext cx="3708401" cy="241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 descr="S:\user\groups\mpy\4all\public\XFEL Pictures\20140806_AboutGirdersModulesAndMagnets\images\small\20140806-MKX_547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770" y="3981336"/>
            <a:ext cx="3708000" cy="24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Placeholder 16"/>
          <p:cNvPicPr>
            <a:picLocks noGrp="1"/>
          </p:cNvPicPr>
          <p:nvPr>
            <p:ph type="pic" sz="quarter" idx="17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76012" y="4005064"/>
            <a:ext cx="3708000" cy="2412000"/>
          </a:xfrm>
        </p:spPr>
      </p:pic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28820" y="6573382"/>
            <a:ext cx="9415652" cy="194989"/>
          </a:xfrm>
        </p:spPr>
        <p:txBody>
          <a:bodyPr/>
          <a:lstStyle/>
          <a:p>
            <a:r>
              <a:rPr lang="en-GB" dirty="0" smtClean="0"/>
              <a:t>ARD </a:t>
            </a:r>
            <a:r>
              <a:rPr lang="en-GB" dirty="0" smtClean="0"/>
              <a:t>Infrastructures at DESY </a:t>
            </a:r>
            <a:r>
              <a:rPr lang="en-GB" dirty="0" smtClean="0"/>
              <a:t>| Hans Weise @ </a:t>
            </a:r>
            <a:r>
              <a:rPr lang="en-GB" dirty="0" smtClean="0"/>
              <a:t>1</a:t>
            </a:r>
            <a:r>
              <a:rPr lang="en-GB" baseline="30000" dirty="0" smtClean="0"/>
              <a:t>st</a:t>
            </a:r>
            <a:r>
              <a:rPr lang="en-GB" dirty="0" smtClean="0"/>
              <a:t> Hamburg Alliance Meeting, </a:t>
            </a:r>
            <a:r>
              <a:rPr lang="en-GB" dirty="0" smtClean="0"/>
              <a:t>DESY, 5 – </a:t>
            </a:r>
            <a:r>
              <a:rPr lang="en-GB" dirty="0" smtClean="0"/>
              <a:t>7 September </a:t>
            </a:r>
            <a:r>
              <a:rPr lang="en-GB" dirty="0" smtClean="0"/>
              <a:t>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34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Sustainable Infrastructure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Collaborative </a:t>
            </a:r>
            <a:r>
              <a:rPr lang="en-US" dirty="0" smtClean="0"/>
              <a:t>use </a:t>
            </a:r>
            <a:r>
              <a:rPr lang="en-US" dirty="0"/>
              <a:t>of </a:t>
            </a:r>
            <a:r>
              <a:rPr lang="en-US" dirty="0" smtClean="0"/>
              <a:t>ARD ST1 related infrastructure</a:t>
            </a:r>
            <a:endParaRPr lang="de-D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Highly developed infrastructure is </a:t>
            </a:r>
            <a:r>
              <a:rPr lang="en-US" b="1" dirty="0" smtClean="0"/>
              <a:t>operated by skilled teams </a:t>
            </a:r>
            <a:r>
              <a:rPr lang="en-US" dirty="0" smtClean="0"/>
              <a:t>to the benefit of </a:t>
            </a:r>
          </a:p>
          <a:p>
            <a:pPr lvl="1"/>
            <a:r>
              <a:rPr lang="en-US" b="1" dirty="0" smtClean="0">
                <a:solidFill>
                  <a:srgbClr val="139FDF"/>
                </a:solidFill>
              </a:rPr>
              <a:t>ARD</a:t>
            </a:r>
            <a:r>
              <a:rPr lang="en-US" dirty="0" smtClean="0">
                <a:solidFill>
                  <a:srgbClr val="139FDF"/>
                </a:solidFill>
              </a:rPr>
              <a:t> (DESY and partner laboratories e.g. HZDR, HZB, HIM Mainz)</a:t>
            </a:r>
          </a:p>
          <a:p>
            <a:pPr lvl="1"/>
            <a:r>
              <a:rPr lang="en-US" b="1" dirty="0" smtClean="0">
                <a:solidFill>
                  <a:schemeClr val="accent2"/>
                </a:solidFill>
              </a:rPr>
              <a:t>European XFEL </a:t>
            </a:r>
            <a:r>
              <a:rPr lang="en-US" dirty="0" smtClean="0"/>
              <a:t>and DESY‘s </a:t>
            </a:r>
            <a:r>
              <a:rPr lang="en-US" b="1" dirty="0" smtClean="0">
                <a:solidFill>
                  <a:schemeClr val="accent2"/>
                </a:solidFill>
              </a:rPr>
              <a:t>FLASH</a:t>
            </a:r>
            <a:r>
              <a:rPr lang="en-US" dirty="0" smtClean="0"/>
              <a:t> facility</a:t>
            </a:r>
          </a:p>
          <a:p>
            <a:pPr lvl="1"/>
            <a:r>
              <a:rPr lang="en-US" dirty="0" smtClean="0"/>
              <a:t>Major </a:t>
            </a:r>
            <a:r>
              <a:rPr lang="en-US" b="1" dirty="0" smtClean="0">
                <a:solidFill>
                  <a:schemeClr val="accent2"/>
                </a:solidFill>
              </a:rPr>
              <a:t>research facilities worldwide </a:t>
            </a:r>
            <a:r>
              <a:rPr lang="en-US" dirty="0" smtClean="0"/>
              <a:t>(LCLS-II, ESS, new FELs)</a:t>
            </a:r>
          </a:p>
          <a:p>
            <a:r>
              <a:rPr lang="en-US" dirty="0" smtClean="0"/>
              <a:t>Access to DESY infrastructure guarantees</a:t>
            </a:r>
          </a:p>
          <a:p>
            <a:pPr lvl="1"/>
            <a:r>
              <a:rPr lang="en-US" dirty="0" smtClean="0"/>
              <a:t>Sharing of </a:t>
            </a:r>
            <a:r>
              <a:rPr lang="en-US" b="1" dirty="0" smtClean="0"/>
              <a:t>expertise</a:t>
            </a:r>
          </a:p>
          <a:p>
            <a:pPr lvl="1"/>
            <a:r>
              <a:rPr lang="en-US" dirty="0" smtClean="0"/>
              <a:t>Participation in new and recent </a:t>
            </a:r>
            <a:r>
              <a:rPr lang="en-US" b="1" dirty="0" smtClean="0"/>
              <a:t>developments</a:t>
            </a:r>
          </a:p>
          <a:p>
            <a:pPr lvl="1"/>
            <a:r>
              <a:rPr lang="en-US" b="1" dirty="0" smtClean="0"/>
              <a:t>Sustainability</a:t>
            </a:r>
            <a:r>
              <a:rPr lang="en-US" dirty="0" smtClean="0"/>
              <a:t> by keeping a </a:t>
            </a:r>
            <a:r>
              <a:rPr lang="en-US" b="1" dirty="0" smtClean="0">
                <a:solidFill>
                  <a:schemeClr val="accent2"/>
                </a:solidFill>
              </a:rPr>
              <a:t>highly motivated team</a:t>
            </a:r>
          </a:p>
          <a:p>
            <a:pPr marL="266700" lvl="1" indent="0">
              <a:buNone/>
            </a:pPr>
            <a:r>
              <a:rPr lang="en-US" dirty="0" smtClean="0"/>
              <a:t>	support many SRF community members</a:t>
            </a:r>
          </a:p>
          <a:p>
            <a:pPr marL="266700" lvl="1" indent="0">
              <a:buNone/>
            </a:pPr>
            <a:r>
              <a:rPr lang="en-US" dirty="0" smtClean="0"/>
              <a:t>	DESY as brand name</a:t>
            </a:r>
          </a:p>
          <a:p>
            <a:pPr marL="266700" lvl="1" indent="0">
              <a:buNone/>
            </a:pPr>
            <a:r>
              <a:rPr lang="en-US" dirty="0" smtClean="0"/>
              <a:t>	discretionary budget due to service contracts</a:t>
            </a:r>
          </a:p>
        </p:txBody>
      </p:sp>
      <p:pic>
        <p:nvPicPr>
          <p:cNvPr id="14" name="Picture 4"/>
          <p:cNvPicPr>
            <a:picLocks noGrp="1" noChangeAspect="1" noChangeArrowheads="1"/>
          </p:cNvPicPr>
          <p:nvPr>
            <p:ph type="pic" sz="quarter" idx="17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7" r="2667"/>
          <a:stretch/>
        </p:blipFill>
        <p:spPr bwMode="auto">
          <a:xfrm>
            <a:off x="351794" y="5343495"/>
            <a:ext cx="1728192" cy="1124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018" y="5349620"/>
            <a:ext cx="1711758" cy="1112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7888764" y="764704"/>
            <a:ext cx="3607836" cy="1615746"/>
            <a:chOff x="7680176" y="764704"/>
            <a:chExt cx="3607836" cy="1615746"/>
          </a:xfrm>
        </p:grpSpPr>
        <p:pic>
          <p:nvPicPr>
            <p:cNvPr id="8205" name="Picture 1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0176" y="993533"/>
              <a:ext cx="1271538" cy="8773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6" name="Picture 1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97264" y="764704"/>
              <a:ext cx="1785844" cy="9069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8" name="Picture 16" descr="https://indico.mitp.uni-mainz.de/event/86/picture/4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72879" y="1706197"/>
              <a:ext cx="1515133" cy="6742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" name="Group 18"/>
          <p:cNvGrpSpPr/>
          <p:nvPr/>
        </p:nvGrpSpPr>
        <p:grpSpPr>
          <a:xfrm>
            <a:off x="6864028" y="2852936"/>
            <a:ext cx="5136628" cy="884786"/>
            <a:chOff x="6864028" y="2852936"/>
            <a:chExt cx="5136628" cy="884786"/>
          </a:xfrm>
        </p:grpSpPr>
        <p:pic>
          <p:nvPicPr>
            <p:cNvPr id="8201" name="Picture 9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4028" y="2891422"/>
              <a:ext cx="2857897" cy="8078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6" name="Group 15"/>
            <p:cNvGrpSpPr/>
            <p:nvPr/>
          </p:nvGrpSpPr>
          <p:grpSpPr>
            <a:xfrm>
              <a:off x="9899622" y="2852936"/>
              <a:ext cx="2101034" cy="884786"/>
              <a:chOff x="9899622" y="2852936"/>
              <a:chExt cx="2101034" cy="884786"/>
            </a:xfrm>
          </p:grpSpPr>
          <p:pic>
            <p:nvPicPr>
              <p:cNvPr id="8209" name="Picture 17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967177" y="2852936"/>
                <a:ext cx="1965924" cy="420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210" name="Picture 18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899622" y="3280975"/>
                <a:ext cx="2101034" cy="4567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20" name="Group 19"/>
          <p:cNvGrpSpPr/>
          <p:nvPr/>
        </p:nvGrpSpPr>
        <p:grpSpPr>
          <a:xfrm>
            <a:off x="7390641" y="4061109"/>
            <a:ext cx="4510182" cy="1024075"/>
            <a:chOff x="7390641" y="4061109"/>
            <a:chExt cx="4510182" cy="1024075"/>
          </a:xfrm>
        </p:grpSpPr>
        <p:pic>
          <p:nvPicPr>
            <p:cNvPr id="8202" name="Picture 10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0641" y="4086593"/>
              <a:ext cx="1804671" cy="973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7" name="Group 16"/>
            <p:cNvGrpSpPr/>
            <p:nvPr/>
          </p:nvGrpSpPr>
          <p:grpSpPr>
            <a:xfrm>
              <a:off x="9999455" y="4061109"/>
              <a:ext cx="1901368" cy="1024075"/>
              <a:chOff x="10027280" y="4061109"/>
              <a:chExt cx="1901368" cy="1024075"/>
            </a:xfrm>
          </p:grpSpPr>
          <p:pic>
            <p:nvPicPr>
              <p:cNvPr id="8215" name="Picture 23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401900" y="4061109"/>
                <a:ext cx="1152128" cy="5920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8216" name="Picture 24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027280" y="4672755"/>
                <a:ext cx="1901368" cy="4124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21" name="Group 20"/>
          <p:cNvGrpSpPr/>
          <p:nvPr/>
        </p:nvGrpSpPr>
        <p:grpSpPr>
          <a:xfrm>
            <a:off x="7709218" y="5339917"/>
            <a:ext cx="4136230" cy="814234"/>
            <a:chOff x="7709218" y="5339917"/>
            <a:chExt cx="4136230" cy="814234"/>
          </a:xfrm>
        </p:grpSpPr>
        <p:pic>
          <p:nvPicPr>
            <p:cNvPr id="8204" name="Picture 12" descr="http://clic-study.web.cern.ch/sites/clic-study.web.cern.ch/themes/cliccern/img/collaborators/sinap.gif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9218" y="5339917"/>
              <a:ext cx="1167517" cy="8142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18" name="Picture 26" descr="http://english.pku.edu.cn/images/2014images/logo.pn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54830" y="5467446"/>
              <a:ext cx="1790618" cy="5591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28820" y="6573382"/>
            <a:ext cx="9415652" cy="194989"/>
          </a:xfrm>
        </p:spPr>
        <p:txBody>
          <a:bodyPr/>
          <a:lstStyle/>
          <a:p>
            <a:r>
              <a:rPr lang="en-GB" dirty="0" smtClean="0"/>
              <a:t>ARD </a:t>
            </a:r>
            <a:r>
              <a:rPr lang="en-GB" dirty="0" smtClean="0"/>
              <a:t>Infrastructures at DESY </a:t>
            </a:r>
            <a:r>
              <a:rPr lang="en-GB" dirty="0" smtClean="0"/>
              <a:t>| Hans Weise @ </a:t>
            </a:r>
            <a:r>
              <a:rPr lang="en-GB" dirty="0" smtClean="0"/>
              <a:t>1</a:t>
            </a:r>
            <a:r>
              <a:rPr lang="en-GB" baseline="30000" dirty="0" smtClean="0"/>
              <a:t>st</a:t>
            </a:r>
            <a:r>
              <a:rPr lang="en-GB" dirty="0" smtClean="0"/>
              <a:t> Hamburg Alliance Meeting, </a:t>
            </a:r>
            <a:r>
              <a:rPr lang="en-GB" dirty="0" smtClean="0"/>
              <a:t>DESY, 5 – </a:t>
            </a:r>
            <a:r>
              <a:rPr lang="en-GB" dirty="0" smtClean="0"/>
              <a:t>7 September </a:t>
            </a:r>
            <a:r>
              <a:rPr lang="en-GB" dirty="0" smtClean="0"/>
              <a:t>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92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Photo Injector Test Facility in </a:t>
            </a:r>
            <a:r>
              <a:rPr lang="en-US" dirty="0" err="1"/>
              <a:t>Zeuthen</a:t>
            </a:r>
            <a:r>
              <a:rPr lang="en-US" dirty="0"/>
              <a:t> (PITZ)</a:t>
            </a:r>
            <a:endParaRPr lang="de-D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M</a:t>
            </a:r>
            <a:r>
              <a:rPr lang="en-US" dirty="0" smtClean="0"/>
              <a:t>ore </a:t>
            </a:r>
            <a:r>
              <a:rPr lang="en-US" dirty="0"/>
              <a:t>than 15 years of experience in photo injector R&amp;D with advanced diagnostics</a:t>
            </a:r>
          </a:p>
          <a:p>
            <a:endParaRPr lang="de-D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07988" y="1406426"/>
            <a:ext cx="7524750" cy="4974901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PITZ is a test facility for RF guns, lasers, RF and diagnostic components</a:t>
            </a:r>
          </a:p>
          <a:p>
            <a:pPr marL="0" indent="0">
              <a:buNone/>
            </a:pPr>
            <a:r>
              <a:rPr lang="en-US" dirty="0" smtClean="0"/>
              <a:t>All RF guns for FLASH &amp; XFEL were conditioned and characterized at PITZ.</a:t>
            </a:r>
          </a:p>
          <a:p>
            <a:pPr lvl="1"/>
            <a:r>
              <a:rPr lang="en-US" dirty="0" smtClean="0"/>
              <a:t>dedicated diagnostics for </a:t>
            </a:r>
            <a:r>
              <a:rPr lang="en-US" b="1" dirty="0" smtClean="0"/>
              <a:t>in-depth electron beam characterization </a:t>
            </a:r>
            <a:r>
              <a:rPr lang="en-US" dirty="0" smtClean="0"/>
              <a:t>and optimization for a wide bunch charge range</a:t>
            </a:r>
          </a:p>
          <a:p>
            <a:pPr lvl="1"/>
            <a:r>
              <a:rPr lang="en-US" b="1" dirty="0" smtClean="0"/>
              <a:t>new developments</a:t>
            </a:r>
            <a:r>
              <a:rPr lang="en-US" dirty="0" smtClean="0"/>
              <a:t>, e.g. most advanced photo cathode laser systems, </a:t>
            </a:r>
            <a:br>
              <a:rPr lang="en-US" dirty="0" smtClean="0"/>
            </a:br>
            <a:r>
              <a:rPr lang="en-US" dirty="0" smtClean="0"/>
              <a:t>plasma acceleration, THz, micro-bunch shaping with dielectric structures, …</a:t>
            </a:r>
          </a:p>
          <a:p>
            <a:pPr marL="266700" lvl="1" indent="0">
              <a:buNone/>
            </a:pPr>
            <a:endParaRPr lang="en-US" sz="1100" dirty="0" smtClean="0"/>
          </a:p>
          <a:p>
            <a:pPr marL="0" indent="0">
              <a:buNone/>
            </a:pPr>
            <a:r>
              <a:rPr lang="en-US" b="1" dirty="0" smtClean="0">
                <a:solidFill>
                  <a:srgbClr val="139FDF"/>
                </a:solidFill>
              </a:rPr>
              <a:t>ARD activities</a:t>
            </a:r>
            <a:r>
              <a:rPr lang="en-US" b="1" dirty="0" smtClean="0"/>
              <a:t> </a:t>
            </a:r>
            <a:r>
              <a:rPr lang="en-US" dirty="0" smtClean="0"/>
              <a:t>aim for </a:t>
            </a:r>
          </a:p>
          <a:p>
            <a:r>
              <a:rPr lang="en-US" b="1" dirty="0" smtClean="0">
                <a:solidFill>
                  <a:schemeClr val="accent2"/>
                </a:solidFill>
              </a:rPr>
              <a:t>ultimate beams for short wavelength FELs + applications</a:t>
            </a:r>
            <a:r>
              <a:rPr lang="en-US" dirty="0" smtClean="0"/>
              <a:t>, e.g. </a:t>
            </a:r>
          </a:p>
          <a:p>
            <a:pPr lvl="1"/>
            <a:r>
              <a:rPr lang="en-US" dirty="0" smtClean="0"/>
              <a:t>beam quality (3D gun laser shaping)</a:t>
            </a:r>
          </a:p>
          <a:p>
            <a:pPr lvl="1"/>
            <a:r>
              <a:rPr lang="en-US" dirty="0"/>
              <a:t>stability </a:t>
            </a:r>
            <a:r>
              <a:rPr lang="en-US" dirty="0" smtClean="0"/>
              <a:t>and reliability (gun system design)</a:t>
            </a:r>
          </a:p>
          <a:p>
            <a:r>
              <a:rPr lang="en-US" b="1" dirty="0" smtClean="0">
                <a:solidFill>
                  <a:schemeClr val="accent2"/>
                </a:solidFill>
              </a:rPr>
              <a:t>basic studies on beam-driven plasma acceleration </a:t>
            </a:r>
            <a:r>
              <a:rPr lang="en-US" dirty="0" smtClean="0"/>
              <a:t>for particle and </a:t>
            </a:r>
            <a:r>
              <a:rPr lang="en-US" dirty="0" err="1" smtClean="0"/>
              <a:t>astro</a:t>
            </a:r>
            <a:r>
              <a:rPr lang="en-US" dirty="0" smtClean="0"/>
              <a:t>-particle physics, e.g. </a:t>
            </a:r>
          </a:p>
          <a:p>
            <a:pPr lvl="1"/>
            <a:r>
              <a:rPr lang="en-US" dirty="0" smtClean="0"/>
              <a:t>self-modulation of long particle beams, high transformer ratios, laboratory astrophysics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prstGeom prst="rect">
            <a:avLst/>
          </a:prstGeom>
        </p:spPr>
      </p:pic>
      <p:pic>
        <p:nvPicPr>
          <p:cNvPr id="11" name="Picture Placeholder 10"/>
          <p:cNvPicPr>
            <a:picLocks noGrp="1" noChangeAspect="1"/>
          </p:cNvPicPr>
          <p:nvPr>
            <p:ph type="pic" sz="quarter" idx="17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28820" y="6573382"/>
            <a:ext cx="9415652" cy="194989"/>
          </a:xfrm>
        </p:spPr>
        <p:txBody>
          <a:bodyPr/>
          <a:lstStyle/>
          <a:p>
            <a:r>
              <a:rPr lang="en-GB" dirty="0" smtClean="0"/>
              <a:t>ARD </a:t>
            </a:r>
            <a:r>
              <a:rPr lang="en-GB" dirty="0" smtClean="0"/>
              <a:t>Infrastructures at DESY </a:t>
            </a:r>
            <a:r>
              <a:rPr lang="en-GB" dirty="0" smtClean="0"/>
              <a:t>| Hans Weise @ </a:t>
            </a:r>
            <a:r>
              <a:rPr lang="en-GB" dirty="0" smtClean="0"/>
              <a:t>1</a:t>
            </a:r>
            <a:r>
              <a:rPr lang="en-GB" baseline="30000" dirty="0" smtClean="0"/>
              <a:t>st</a:t>
            </a:r>
            <a:r>
              <a:rPr lang="en-GB" dirty="0" smtClean="0"/>
              <a:t> Hamburg Alliance Meeting, </a:t>
            </a:r>
            <a:r>
              <a:rPr lang="en-GB" dirty="0" smtClean="0"/>
              <a:t>DESY, 5 – </a:t>
            </a:r>
            <a:r>
              <a:rPr lang="en-GB" dirty="0" smtClean="0"/>
              <a:t>7 September </a:t>
            </a:r>
            <a:r>
              <a:rPr lang="en-GB" dirty="0" smtClean="0"/>
              <a:t>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44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SINBAD (</a:t>
            </a:r>
            <a:r>
              <a:rPr lang="en-US" sz="2000" u="sng" dirty="0" smtClean="0"/>
              <a:t>S</a:t>
            </a:r>
            <a:r>
              <a:rPr lang="en-US" sz="2000" dirty="0" smtClean="0"/>
              <a:t>hort </a:t>
            </a:r>
            <a:r>
              <a:rPr lang="en-US" sz="2000" u="sng" dirty="0" err="1" smtClean="0"/>
              <a:t>IN</a:t>
            </a:r>
            <a:r>
              <a:rPr lang="en-US" sz="2000" dirty="0" err="1" smtClean="0"/>
              <a:t>novative</a:t>
            </a:r>
            <a:r>
              <a:rPr lang="en-US" sz="2000" dirty="0" smtClean="0"/>
              <a:t> </a:t>
            </a:r>
            <a:r>
              <a:rPr lang="en-US" sz="2000" u="sng" dirty="0" smtClean="0"/>
              <a:t>B</a:t>
            </a:r>
            <a:r>
              <a:rPr lang="en-US" sz="2000" dirty="0" smtClean="0"/>
              <a:t>unches and </a:t>
            </a:r>
            <a:r>
              <a:rPr lang="en-US" sz="2000" u="sng" dirty="0" smtClean="0"/>
              <a:t>A</a:t>
            </a:r>
            <a:r>
              <a:rPr lang="en-US" sz="2000" dirty="0" smtClean="0"/>
              <a:t>ccelerators at </a:t>
            </a:r>
            <a:r>
              <a:rPr lang="en-US" sz="2000" u="sng" dirty="0" smtClean="0"/>
              <a:t>D</a:t>
            </a:r>
            <a:r>
              <a:rPr lang="en-US" sz="2000" dirty="0" smtClean="0"/>
              <a:t>ESY</a:t>
            </a:r>
            <a:r>
              <a:rPr lang="en-US" dirty="0" smtClean="0"/>
              <a:t>)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long-term dedicated accelerator R&amp;D facility at </a:t>
            </a:r>
            <a:r>
              <a:rPr lang="en-US" dirty="0" smtClean="0"/>
              <a:t>DESY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07988" y="1406426"/>
            <a:ext cx="6768132" cy="4883823"/>
          </a:xfrm>
        </p:spPr>
        <p:txBody>
          <a:bodyPr/>
          <a:lstStyle/>
          <a:p>
            <a:r>
              <a:rPr lang="en-US" b="1" dirty="0" smtClean="0"/>
              <a:t>currently </a:t>
            </a:r>
            <a:r>
              <a:rPr lang="en-US" b="1" dirty="0" smtClean="0"/>
              <a:t>under construction (reusing the old DORIS tunnel)</a:t>
            </a:r>
          </a:p>
          <a:p>
            <a:r>
              <a:rPr lang="en-US" b="1" dirty="0" smtClean="0">
                <a:solidFill>
                  <a:srgbClr val="139FDF"/>
                </a:solidFill>
              </a:rPr>
              <a:t>Main science cases:</a:t>
            </a:r>
          </a:p>
          <a:p>
            <a:pPr lvl="1"/>
            <a:r>
              <a:rPr lang="en-US" dirty="0" smtClean="0"/>
              <a:t>ultra-fast science (</a:t>
            </a:r>
            <a:r>
              <a:rPr lang="en-US" b="1" dirty="0" smtClean="0">
                <a:solidFill>
                  <a:schemeClr val="accent2"/>
                </a:solidFill>
              </a:rPr>
              <a:t>fs to as-regime electron pulses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various </a:t>
            </a:r>
            <a:r>
              <a:rPr lang="en-US" b="1" dirty="0" smtClean="0">
                <a:solidFill>
                  <a:schemeClr val="accent2"/>
                </a:solidFill>
              </a:rPr>
              <a:t>laser-driven approaches </a:t>
            </a:r>
            <a:r>
              <a:rPr lang="en-US" dirty="0" smtClean="0"/>
              <a:t>aiming for </a:t>
            </a:r>
            <a:r>
              <a:rPr lang="en-US" b="1" dirty="0" smtClean="0">
                <a:solidFill>
                  <a:schemeClr val="accent2"/>
                </a:solidFill>
              </a:rPr>
              <a:t>high gradient acceleration</a:t>
            </a:r>
            <a:r>
              <a:rPr lang="en-US" dirty="0" smtClean="0"/>
              <a:t> with external or internal electron beam injection</a:t>
            </a:r>
          </a:p>
          <a:p>
            <a:r>
              <a:rPr lang="en-US" b="1" dirty="0" smtClean="0">
                <a:solidFill>
                  <a:srgbClr val="139FDF"/>
                </a:solidFill>
              </a:rPr>
              <a:t>100 MeV ARES linac for ultra short bunches (fs)</a:t>
            </a:r>
          </a:p>
          <a:p>
            <a:pPr lvl="1"/>
            <a:r>
              <a:rPr lang="en-US" dirty="0" smtClean="0"/>
              <a:t>Study </a:t>
            </a:r>
            <a:r>
              <a:rPr lang="en-US" b="1" dirty="0" smtClean="0"/>
              <a:t>high brightness from RF photo injectors </a:t>
            </a:r>
            <a:r>
              <a:rPr lang="en-US" dirty="0" smtClean="0"/>
              <a:t>and </a:t>
            </a:r>
            <a:r>
              <a:rPr lang="en-US" b="1" dirty="0" smtClean="0"/>
              <a:t>ultra-short bunch production</a:t>
            </a:r>
          </a:p>
          <a:p>
            <a:pPr lvl="1"/>
            <a:r>
              <a:rPr lang="en-US" dirty="0" smtClean="0"/>
              <a:t>Inject into various laser-driven approaches e.g. DLA</a:t>
            </a:r>
          </a:p>
          <a:p>
            <a:pPr lvl="1"/>
            <a:r>
              <a:rPr lang="en-US" dirty="0"/>
              <a:t>Start gun commissioning in fall 2018</a:t>
            </a:r>
          </a:p>
          <a:p>
            <a:r>
              <a:rPr lang="en-US" b="1" dirty="0" err="1" smtClean="0">
                <a:solidFill>
                  <a:srgbClr val="139FDF"/>
                </a:solidFill>
              </a:rPr>
              <a:t>Attosecond</a:t>
            </a:r>
            <a:r>
              <a:rPr lang="en-US" b="1" dirty="0" smtClean="0">
                <a:solidFill>
                  <a:srgbClr val="139FDF"/>
                </a:solidFill>
              </a:rPr>
              <a:t> </a:t>
            </a:r>
            <a:r>
              <a:rPr lang="en-US" b="1" dirty="0">
                <a:solidFill>
                  <a:srgbClr val="139FDF"/>
                </a:solidFill>
              </a:rPr>
              <a:t>X-ray </a:t>
            </a:r>
            <a:r>
              <a:rPr lang="en-US" b="1" dirty="0" smtClean="0">
                <a:solidFill>
                  <a:srgbClr val="139FDF"/>
                </a:solidFill>
              </a:rPr>
              <a:t>Science: Imaging </a:t>
            </a:r>
            <a:r>
              <a:rPr lang="en-US" b="1" dirty="0">
                <a:solidFill>
                  <a:srgbClr val="139FDF"/>
                </a:solidFill>
              </a:rPr>
              <a:t>and </a:t>
            </a:r>
            <a:r>
              <a:rPr lang="en-US" b="1" dirty="0" smtClean="0">
                <a:solidFill>
                  <a:srgbClr val="139FDF"/>
                </a:solidFill>
              </a:rPr>
              <a:t>Spectroscopy (AXSIS)</a:t>
            </a:r>
          </a:p>
          <a:p>
            <a:pPr lvl="1"/>
            <a:r>
              <a:rPr lang="en-US" dirty="0" smtClean="0"/>
              <a:t>ERC-funded collaboration on acceleration in dielectric loaded waveguides using THz </a:t>
            </a:r>
            <a:r>
              <a:rPr lang="en-US" dirty="0" smtClean="0"/>
              <a:t>lasers</a:t>
            </a:r>
          </a:p>
          <a:p>
            <a:pPr lvl="1"/>
            <a:r>
              <a:rPr lang="en-US" dirty="0" smtClean="0"/>
              <a:t>Building </a:t>
            </a:r>
            <a:r>
              <a:rPr lang="en-US" dirty="0"/>
              <a:t>construction/ basic infrastructure installation to be completed by end 2018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21" name="Picture 10"/>
          <p:cNvPicPr/>
          <p:nvPr/>
        </p:nvPicPr>
        <p:blipFill>
          <a:blip r:embed="rId2"/>
          <a:stretch/>
        </p:blipFill>
        <p:spPr>
          <a:xfrm>
            <a:off x="8466180" y="5555091"/>
            <a:ext cx="948150" cy="8942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8"/>
          <p:cNvPicPr/>
          <p:nvPr/>
        </p:nvPicPr>
        <p:blipFill>
          <a:blip r:embed="rId3"/>
          <a:stretch/>
        </p:blipFill>
        <p:spPr>
          <a:xfrm>
            <a:off x="10206375" y="5617379"/>
            <a:ext cx="987994" cy="8319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628" y="3957294"/>
            <a:ext cx="3289448" cy="65257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76" t="15158"/>
          <a:stretch/>
        </p:blipFill>
        <p:spPr>
          <a:xfrm>
            <a:off x="10587034" y="4656492"/>
            <a:ext cx="1222950" cy="676816"/>
          </a:xfrm>
          <a:prstGeom prst="rect">
            <a:avLst/>
          </a:prstGeom>
        </p:spPr>
      </p:pic>
      <p:pic>
        <p:nvPicPr>
          <p:cNvPr id="25" name="Picture 24"/>
          <p:cNvPicPr/>
          <p:nvPr/>
        </p:nvPicPr>
        <p:blipFill>
          <a:blip r:embed="rId6"/>
          <a:stretch/>
        </p:blipFill>
        <p:spPr>
          <a:xfrm>
            <a:off x="8940255" y="4581128"/>
            <a:ext cx="1266120" cy="888840"/>
          </a:xfrm>
          <a:prstGeom prst="rect">
            <a:avLst/>
          </a:prstGeom>
          <a:ln>
            <a:noFill/>
          </a:ln>
        </p:spPr>
      </p:pic>
      <p:pic>
        <p:nvPicPr>
          <p:cNvPr id="26" name="Picture 25"/>
          <p:cNvPicPr/>
          <p:nvPr/>
        </p:nvPicPr>
        <p:blipFill>
          <a:blip r:embed="rId7"/>
          <a:stretch/>
        </p:blipFill>
        <p:spPr>
          <a:xfrm>
            <a:off x="7454404" y="4697280"/>
            <a:ext cx="934765" cy="940602"/>
          </a:xfrm>
          <a:prstGeom prst="rect">
            <a:avLst/>
          </a:prstGeom>
          <a:ln>
            <a:noFill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000" y="1450800"/>
            <a:ext cx="4615043" cy="23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8688288" y="1052736"/>
            <a:ext cx="13076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AXSIS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536160" y="3284984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ARES linac</a:t>
            </a:r>
            <a:endParaRPr lang="de-DE" sz="1400" dirty="0" smtClean="0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8184232" y="3193874"/>
            <a:ext cx="1080120" cy="35272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8256240" y="1360513"/>
            <a:ext cx="684015" cy="464567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28820" y="6573382"/>
            <a:ext cx="9415652" cy="194989"/>
          </a:xfrm>
        </p:spPr>
        <p:txBody>
          <a:bodyPr/>
          <a:lstStyle/>
          <a:p>
            <a:r>
              <a:rPr lang="en-GB" dirty="0" smtClean="0"/>
              <a:t>ARD </a:t>
            </a:r>
            <a:r>
              <a:rPr lang="en-GB" dirty="0" smtClean="0"/>
              <a:t>Infrastructures at DESY </a:t>
            </a:r>
            <a:r>
              <a:rPr lang="en-GB" dirty="0" smtClean="0"/>
              <a:t>| Hans Weise @ </a:t>
            </a:r>
            <a:r>
              <a:rPr lang="en-GB" dirty="0" smtClean="0"/>
              <a:t>1</a:t>
            </a:r>
            <a:r>
              <a:rPr lang="en-GB" baseline="30000" dirty="0" smtClean="0"/>
              <a:t>st</a:t>
            </a:r>
            <a:r>
              <a:rPr lang="en-GB" dirty="0" smtClean="0"/>
              <a:t> Hamburg Alliance Meeting, </a:t>
            </a:r>
            <a:r>
              <a:rPr lang="en-GB" dirty="0" smtClean="0"/>
              <a:t>DESY, 5 – </a:t>
            </a:r>
            <a:r>
              <a:rPr lang="en-GB" dirty="0" smtClean="0"/>
              <a:t>7 September </a:t>
            </a:r>
            <a:r>
              <a:rPr lang="en-GB" dirty="0" smtClean="0"/>
              <a:t>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257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000" y="1450800"/>
            <a:ext cx="4615043" cy="23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SINBAD </a:t>
            </a:r>
            <a:r>
              <a:rPr lang="en-US" dirty="0"/>
              <a:t>in the ATHENA context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ATHENA: The Helmholtz-wide collaboration on laser plasma acceleration</a:t>
            </a:r>
          </a:p>
          <a:p>
            <a:r>
              <a:rPr lang="en-US" dirty="0"/>
              <a:t>funded by Helmholtz strategic investment funds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07988" y="1406426"/>
            <a:ext cx="6768132" cy="4883823"/>
          </a:xfrm>
        </p:spPr>
        <p:txBody>
          <a:bodyPr/>
          <a:lstStyle/>
          <a:p>
            <a:r>
              <a:rPr lang="en-US" b="1" dirty="0"/>
              <a:t>The electron flag-ship project will be located in SINBAD with contributions from all Helmholtz-partners and UHH</a:t>
            </a:r>
          </a:p>
          <a:p>
            <a:r>
              <a:rPr lang="en-US" dirty="0"/>
              <a:t>Timeframe for construction: 2018-2022</a:t>
            </a:r>
          </a:p>
          <a:p>
            <a:r>
              <a:rPr lang="en-US" b="1" dirty="0" smtClean="0">
                <a:solidFill>
                  <a:srgbClr val="139FDF"/>
                </a:solidFill>
              </a:rPr>
              <a:t>ARES-upgrades</a:t>
            </a:r>
            <a:r>
              <a:rPr lang="en-US" b="1" dirty="0" smtClean="0">
                <a:solidFill>
                  <a:srgbClr val="139FDF"/>
                </a:solidFill>
              </a:rPr>
              <a:t>:</a:t>
            </a:r>
            <a:endParaRPr lang="en-US" b="1" dirty="0" smtClean="0">
              <a:solidFill>
                <a:srgbClr val="139FDF"/>
              </a:solidFill>
            </a:endParaRPr>
          </a:p>
          <a:p>
            <a:pPr lvl="1"/>
            <a:r>
              <a:rPr lang="en-US" dirty="0"/>
              <a:t>X-band TDS system</a:t>
            </a:r>
          </a:p>
          <a:p>
            <a:pPr lvl="1"/>
            <a:r>
              <a:rPr lang="en-US" dirty="0"/>
              <a:t>Dogleg to 2nd experimental area</a:t>
            </a:r>
          </a:p>
          <a:p>
            <a:pPr lvl="1"/>
            <a:r>
              <a:rPr lang="en-US" dirty="0"/>
              <a:t>Linac energy upgrade</a:t>
            </a:r>
          </a:p>
          <a:p>
            <a:pPr lvl="1"/>
            <a:r>
              <a:rPr lang="en-US" dirty="0"/>
              <a:t>Plasma accelerator with external injection</a:t>
            </a:r>
          </a:p>
          <a:p>
            <a:pPr lvl="1"/>
            <a:r>
              <a:rPr lang="en-US" dirty="0"/>
              <a:t>Undulators</a:t>
            </a:r>
          </a:p>
          <a:p>
            <a:r>
              <a:rPr lang="en-US" b="1" dirty="0">
                <a:solidFill>
                  <a:srgbClr val="139FDF"/>
                </a:solidFill>
              </a:rPr>
              <a:t>LUX</a:t>
            </a:r>
          </a:p>
          <a:p>
            <a:pPr lvl="1"/>
            <a:r>
              <a:rPr lang="en-US" dirty="0"/>
              <a:t>Move and upgrade of the LUX </a:t>
            </a:r>
            <a:r>
              <a:rPr lang="en-US" dirty="0" smtClean="0"/>
              <a:t>experiment</a:t>
            </a:r>
          </a:p>
          <a:p>
            <a:r>
              <a:rPr lang="en-US" b="1" dirty="0">
                <a:solidFill>
                  <a:srgbClr val="139FDF"/>
                </a:solidFill>
              </a:rPr>
              <a:t>High power laser lab</a:t>
            </a:r>
          </a:p>
          <a:p>
            <a:pPr lvl="1"/>
            <a:r>
              <a:rPr lang="en-US" dirty="0"/>
              <a:t>Move of Angus laser</a:t>
            </a:r>
          </a:p>
          <a:p>
            <a:pPr lvl="1"/>
            <a:r>
              <a:rPr lang="en-US" dirty="0" smtClean="0"/>
              <a:t>40 TW </a:t>
            </a:r>
            <a:r>
              <a:rPr lang="en-US" dirty="0"/>
              <a:t>laser system with Jena/KIT</a:t>
            </a:r>
          </a:p>
          <a:p>
            <a:pPr lvl="1"/>
            <a:r>
              <a:rPr lang="en-US" dirty="0"/>
              <a:t>Development lab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628" y="3957294"/>
            <a:ext cx="3289448" cy="65257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76" t="15158"/>
          <a:stretch/>
        </p:blipFill>
        <p:spPr>
          <a:xfrm>
            <a:off x="8040216" y="5085184"/>
            <a:ext cx="1222950" cy="6768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36160" y="3284984"/>
            <a:ext cx="13076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ARES upgrades</a:t>
            </a:r>
            <a:endParaRPr lang="en-US" sz="1400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10909076" y="1798947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LUX</a:t>
            </a:r>
            <a:endParaRPr lang="de-DE" sz="1400" dirty="0" smtClean="0"/>
          </a:p>
        </p:txBody>
      </p:sp>
      <p:sp>
        <p:nvSpPr>
          <p:cNvPr id="18" name="TextBox 17"/>
          <p:cNvSpPr txBox="1"/>
          <p:nvPr/>
        </p:nvSpPr>
        <p:spPr>
          <a:xfrm>
            <a:off x="6340503" y="2473932"/>
            <a:ext cx="13076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High Power Laser Lab</a:t>
            </a:r>
          </a:p>
          <a:p>
            <a:r>
              <a:rPr lang="de-DE" sz="1400" dirty="0" smtClean="0"/>
              <a:t>(ANGUS)</a:t>
            </a:r>
            <a:endParaRPr lang="de-DE" sz="1400" dirty="0" smtClean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10272464" y="2008584"/>
            <a:ext cx="636612" cy="19628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8225966" y="2862808"/>
            <a:ext cx="425725" cy="662132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ustomShape 7"/>
          <p:cNvSpPr/>
          <p:nvPr/>
        </p:nvSpPr>
        <p:spPr>
          <a:xfrm rot="20325000">
            <a:off x="8692671" y="2434860"/>
            <a:ext cx="948709" cy="404105"/>
          </a:xfrm>
          <a:custGeom>
            <a:avLst/>
            <a:gdLst/>
            <a:ahLst/>
            <a:cxnLst/>
            <a:rect l="l" t="t" r="r" b="b"/>
            <a:pathLst>
              <a:path w="1535802" h="683795">
                <a:moveTo>
                  <a:pt x="0" y="5479"/>
                </a:moveTo>
                <a:lnTo>
                  <a:pt x="992693" y="0"/>
                </a:lnTo>
                <a:lnTo>
                  <a:pt x="1535802" y="683795"/>
                </a:lnTo>
                <a:lnTo>
                  <a:pt x="529023" y="683795"/>
                </a:lnTo>
                <a:lnTo>
                  <a:pt x="0" y="5479"/>
                </a:lnTo>
                <a:close/>
              </a:path>
            </a:pathLst>
          </a:custGeom>
          <a:solidFill>
            <a:srgbClr val="D99694"/>
          </a:solidFill>
          <a:ln w="9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cxnSp>
        <p:nvCxnSpPr>
          <p:cNvPr id="20" name="Straight Arrow Connector 19"/>
          <p:cNvCxnSpPr/>
          <p:nvPr/>
        </p:nvCxnSpPr>
        <p:spPr>
          <a:xfrm flipV="1">
            <a:off x="7392144" y="2636912"/>
            <a:ext cx="1739652" cy="9863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7494" y="4991544"/>
            <a:ext cx="864095" cy="864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28820" y="6573382"/>
            <a:ext cx="9415652" cy="194989"/>
          </a:xfrm>
        </p:spPr>
        <p:txBody>
          <a:bodyPr/>
          <a:lstStyle/>
          <a:p>
            <a:r>
              <a:rPr lang="en-GB" dirty="0" smtClean="0"/>
              <a:t>ARD </a:t>
            </a:r>
            <a:r>
              <a:rPr lang="en-GB" dirty="0" smtClean="0"/>
              <a:t>Infrastructures at DESY </a:t>
            </a:r>
            <a:r>
              <a:rPr lang="en-GB" dirty="0" smtClean="0"/>
              <a:t>| Hans Weise @ </a:t>
            </a:r>
            <a:r>
              <a:rPr lang="en-GB" dirty="0" smtClean="0"/>
              <a:t>1</a:t>
            </a:r>
            <a:r>
              <a:rPr lang="en-GB" baseline="30000" dirty="0" smtClean="0"/>
              <a:t>st</a:t>
            </a:r>
            <a:r>
              <a:rPr lang="en-GB" dirty="0" smtClean="0"/>
              <a:t> Hamburg Alliance Meeting, </a:t>
            </a:r>
            <a:r>
              <a:rPr lang="en-GB" dirty="0" smtClean="0"/>
              <a:t>DESY, 5 – </a:t>
            </a:r>
            <a:r>
              <a:rPr lang="en-GB" dirty="0" smtClean="0"/>
              <a:t>7 September </a:t>
            </a:r>
            <a:r>
              <a:rPr lang="en-GB" dirty="0" smtClean="0"/>
              <a:t>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86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FLASH</a:t>
            </a:r>
            <a:endParaRPr lang="de-D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User facility with dedicated accelerator R&amp;D and FEL study blocks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07988" y="1196752"/>
            <a:ext cx="3239740" cy="2664295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A</a:t>
            </a:r>
            <a:r>
              <a:rPr lang="en-US" b="1" dirty="0" smtClean="0"/>
              <a:t> common accelerator part and three electron beamlines</a:t>
            </a:r>
            <a:endParaRPr lang="en-US" dirty="0" smtClean="0"/>
          </a:p>
          <a:p>
            <a:pPr lvl="1"/>
            <a:r>
              <a:rPr lang="en-US" b="1" dirty="0" smtClean="0">
                <a:solidFill>
                  <a:srgbClr val="139FDF"/>
                </a:solidFill>
              </a:rPr>
              <a:t>FLASH1</a:t>
            </a:r>
            <a:r>
              <a:rPr lang="en-US" dirty="0" smtClean="0">
                <a:solidFill>
                  <a:srgbClr val="139FDF"/>
                </a:solidFill>
              </a:rPr>
              <a:t> </a:t>
            </a:r>
            <a:r>
              <a:rPr lang="en-US" dirty="0" smtClean="0"/>
              <a:t>&amp;</a:t>
            </a:r>
            <a:r>
              <a:rPr lang="en-US" dirty="0" smtClean="0">
                <a:solidFill>
                  <a:srgbClr val="139FDF"/>
                </a:solidFill>
              </a:rPr>
              <a:t> </a:t>
            </a:r>
            <a:r>
              <a:rPr lang="en-US" b="1" dirty="0" smtClean="0">
                <a:solidFill>
                  <a:srgbClr val="139FDF"/>
                </a:solidFill>
              </a:rPr>
              <a:t>FLASH2</a:t>
            </a:r>
            <a:r>
              <a:rPr lang="en-US" dirty="0" smtClean="0"/>
              <a:t>: undulator beamlines with subsequent photon beamlines</a:t>
            </a:r>
          </a:p>
          <a:p>
            <a:pPr lvl="1"/>
            <a:r>
              <a:rPr lang="en-US" b="1" dirty="0" err="1">
                <a:solidFill>
                  <a:srgbClr val="139FDF"/>
                </a:solidFill>
              </a:rPr>
              <a:t>FLASH</a:t>
            </a:r>
            <a:r>
              <a:rPr lang="en-US" dirty="0" err="1">
                <a:solidFill>
                  <a:srgbClr val="139FDF"/>
                </a:solidFill>
              </a:rPr>
              <a:t>Forward</a:t>
            </a:r>
            <a:r>
              <a:rPr lang="en-US" dirty="0" smtClean="0"/>
              <a:t> a pioneering research plasma-</a:t>
            </a:r>
            <a:r>
              <a:rPr lang="en-US" dirty="0" err="1" smtClean="0"/>
              <a:t>wakefield</a:t>
            </a:r>
            <a:r>
              <a:rPr lang="en-US" dirty="0" smtClean="0"/>
              <a:t> acceleration experiment</a:t>
            </a:r>
            <a:endParaRPr lang="en-US" b="1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720" y="1114520"/>
            <a:ext cx="8616280" cy="2570231"/>
          </a:xfrm>
          <a:prstGeom prst="rect">
            <a:avLst/>
          </a:prstGeom>
        </p:spPr>
      </p:pic>
      <p:sp>
        <p:nvSpPr>
          <p:cNvPr id="13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19708" y="3789040"/>
            <a:ext cx="7548500" cy="2664296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The total available beam time is distributed:</a:t>
            </a:r>
          </a:p>
          <a:p>
            <a:pPr lvl="1"/>
            <a:r>
              <a:rPr lang="en-US" dirty="0" smtClean="0"/>
              <a:t>photon user experiments (60%), parallel operation of FLASH1 and FLASH2</a:t>
            </a:r>
          </a:p>
          <a:p>
            <a:pPr lvl="1"/>
            <a:r>
              <a:rPr lang="en-US" b="1" dirty="0" smtClean="0">
                <a:solidFill>
                  <a:schemeClr val="accent2"/>
                </a:solidFill>
              </a:rPr>
              <a:t>FLASH studies (30%) </a:t>
            </a:r>
            <a:r>
              <a:rPr lang="en-US" dirty="0" smtClean="0"/>
              <a:t>- machine and photon beamline development - this includes </a:t>
            </a:r>
            <a:r>
              <a:rPr lang="en-US" b="1" dirty="0" smtClean="0"/>
              <a:t>user preparation</a:t>
            </a:r>
            <a:r>
              <a:rPr lang="en-US" dirty="0" smtClean="0"/>
              <a:t>, but also </a:t>
            </a:r>
            <a:r>
              <a:rPr lang="en-US" b="1" dirty="0" smtClean="0"/>
              <a:t>improvement of diagnostics, optimization of FEL performance</a:t>
            </a:r>
            <a:r>
              <a:rPr lang="en-US" dirty="0" smtClean="0"/>
              <a:t> like single-spike operation, test of lasing schemes like frequency </a:t>
            </a:r>
            <a:r>
              <a:rPr lang="en-US" dirty="0" err="1" smtClean="0"/>
              <a:t>doubler</a:t>
            </a:r>
            <a:r>
              <a:rPr lang="en-US" dirty="0" smtClean="0"/>
              <a:t> and harmonic lasing self-seeding </a:t>
            </a:r>
          </a:p>
          <a:p>
            <a:pPr lvl="1"/>
            <a:r>
              <a:rPr lang="en-US" b="1" dirty="0" smtClean="0">
                <a:solidFill>
                  <a:schemeClr val="accent2"/>
                </a:solidFill>
              </a:rPr>
              <a:t>general accelerator R&amp;D (10%)</a:t>
            </a:r>
            <a:r>
              <a:rPr lang="en-US" dirty="0" smtClean="0"/>
              <a:t> - this includes seeding development, plasma-</a:t>
            </a:r>
            <a:r>
              <a:rPr lang="en-US" dirty="0" err="1" smtClean="0"/>
              <a:t>wakefield</a:t>
            </a:r>
            <a:r>
              <a:rPr lang="en-US" dirty="0" smtClean="0"/>
              <a:t> acceleration research</a:t>
            </a:r>
            <a:endParaRPr lang="en-US" b="1" dirty="0" smtClean="0">
              <a:solidFill>
                <a:schemeClr val="accent2"/>
              </a:solidFill>
            </a:endParaRPr>
          </a:p>
          <a:p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type="pic"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75" b="20875"/>
          <a:stretch>
            <a:fillRect/>
          </a:stretch>
        </p:blipFill>
        <p:spPr bwMode="auto">
          <a:xfrm>
            <a:off x="8446098" y="5157241"/>
            <a:ext cx="3708400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8256240" y="6237312"/>
            <a:ext cx="39145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first beam in </a:t>
            </a:r>
            <a:r>
              <a:rPr lang="en-US" sz="1400" b="1" dirty="0" err="1">
                <a:solidFill>
                  <a:srgbClr val="139FDF"/>
                </a:solidFill>
              </a:rPr>
              <a:t>FLASH</a:t>
            </a:r>
            <a:r>
              <a:rPr lang="en-US" sz="1400" dirty="0" err="1">
                <a:solidFill>
                  <a:srgbClr val="139FDF"/>
                </a:solidFill>
              </a:rPr>
              <a:t>Forward</a:t>
            </a:r>
            <a:r>
              <a:rPr lang="en-US" sz="1400" dirty="0" smtClean="0"/>
              <a:t> </a:t>
            </a:r>
            <a:r>
              <a:rPr lang="en-US" sz="1400" dirty="0"/>
              <a:t>- August 31, 2017</a:t>
            </a:r>
            <a:endParaRPr lang="de-DE" sz="14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2456" y="3782655"/>
            <a:ext cx="4052216" cy="1008112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9290674" y="4813934"/>
            <a:ext cx="213391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Multi beamline operation</a:t>
            </a:r>
            <a:endParaRPr lang="de-DE" sz="1400" dirty="0"/>
          </a:p>
        </p:txBody>
      </p:sp>
      <p:sp>
        <p:nvSpPr>
          <p:cNvPr id="17" name="Rectangle 16"/>
          <p:cNvSpPr/>
          <p:nvPr/>
        </p:nvSpPr>
        <p:spPr>
          <a:xfrm>
            <a:off x="9506542" y="5229200"/>
            <a:ext cx="1872208" cy="1008112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 err="1" smtClean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1032484" y="3522494"/>
            <a:ext cx="97975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139FDF"/>
                </a:solidFill>
              </a:rPr>
              <a:t>FLASH2</a:t>
            </a:r>
            <a:endParaRPr lang="de-DE" sz="1600" dirty="0">
              <a:solidFill>
                <a:srgbClr val="139FD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902084" y="3522494"/>
            <a:ext cx="97975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139FDF"/>
                </a:solidFill>
              </a:rPr>
              <a:t>FLASH1</a:t>
            </a:r>
            <a:endParaRPr lang="de-DE" sz="1600" dirty="0">
              <a:solidFill>
                <a:srgbClr val="139FDF"/>
              </a:solidFill>
            </a:endParaRPr>
          </a:p>
        </p:txBody>
      </p:sp>
      <p:sp>
        <p:nvSpPr>
          <p:cNvPr id="2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28820" y="6573382"/>
            <a:ext cx="9415652" cy="194989"/>
          </a:xfrm>
        </p:spPr>
        <p:txBody>
          <a:bodyPr/>
          <a:lstStyle/>
          <a:p>
            <a:r>
              <a:rPr lang="en-GB" dirty="0" smtClean="0"/>
              <a:t>ARD </a:t>
            </a:r>
            <a:r>
              <a:rPr lang="en-GB" dirty="0" smtClean="0"/>
              <a:t>Infrastructures at DESY </a:t>
            </a:r>
            <a:r>
              <a:rPr lang="en-GB" dirty="0" smtClean="0"/>
              <a:t>| Hans Weise @ </a:t>
            </a:r>
            <a:r>
              <a:rPr lang="en-GB" dirty="0" smtClean="0"/>
              <a:t>1</a:t>
            </a:r>
            <a:r>
              <a:rPr lang="en-GB" baseline="30000" dirty="0" smtClean="0"/>
              <a:t>st</a:t>
            </a:r>
            <a:r>
              <a:rPr lang="en-GB" dirty="0" smtClean="0"/>
              <a:t> Hamburg Alliance Meeting, </a:t>
            </a:r>
            <a:r>
              <a:rPr lang="en-GB" dirty="0" smtClean="0"/>
              <a:t>DESY, 5 – </a:t>
            </a:r>
            <a:r>
              <a:rPr lang="en-GB" dirty="0" smtClean="0"/>
              <a:t>7 September </a:t>
            </a:r>
            <a:r>
              <a:rPr lang="en-GB" dirty="0" smtClean="0"/>
              <a:t>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61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Summary</a:t>
            </a:r>
            <a:endParaRPr lang="de-D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ARD Hamburg Alliance profits from brains </a:t>
            </a:r>
            <a:r>
              <a:rPr lang="en-US" dirty="0" smtClean="0"/>
              <a:t>and facilities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7524750" cy="361066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At DESY, accelerator design, construction and operation has a long tradition.</a:t>
            </a:r>
          </a:p>
          <a:p>
            <a:pPr marL="0" indent="0">
              <a:buNone/>
            </a:pPr>
            <a:r>
              <a:rPr lang="en-US" dirty="0" smtClean="0"/>
              <a:t>Consolidated knowledge is the basis for new R&amp;D ideas. </a:t>
            </a:r>
          </a:p>
          <a:p>
            <a:pPr marL="0" indent="0">
              <a:buNone/>
            </a:pPr>
            <a:r>
              <a:rPr lang="en-US" dirty="0" smtClean="0"/>
              <a:t>Highly motivated teams operate existing and create new R&amp;D infrastructures.</a:t>
            </a:r>
          </a:p>
          <a:p>
            <a:pPr marL="0" indent="0">
              <a:buNone/>
            </a:pPr>
            <a:r>
              <a:rPr lang="en-US" dirty="0" smtClean="0"/>
              <a:t>SRF activities include the most successful technology transfer story of DESY.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Within our </a:t>
            </a:r>
            <a:r>
              <a:rPr lang="en-US" b="1" dirty="0" smtClean="0">
                <a:solidFill>
                  <a:srgbClr val="139FDF"/>
                </a:solidFill>
              </a:rPr>
              <a:t>ARD environment</a:t>
            </a:r>
            <a:endParaRPr lang="en-US" b="1" dirty="0" smtClean="0">
              <a:solidFill>
                <a:srgbClr val="139FDF"/>
              </a:solidFill>
            </a:endParaRPr>
          </a:p>
          <a:p>
            <a:pPr lvl="1"/>
            <a:r>
              <a:rPr lang="en-US" b="1" dirty="0">
                <a:solidFill>
                  <a:schemeClr val="accent2"/>
                </a:solidFill>
              </a:rPr>
              <a:t>w</a:t>
            </a:r>
            <a:r>
              <a:rPr lang="en-US" b="1" dirty="0" smtClean="0">
                <a:solidFill>
                  <a:schemeClr val="accent2"/>
                </a:solidFill>
              </a:rPr>
              <a:t>e link </a:t>
            </a:r>
            <a:r>
              <a:rPr lang="en-US" b="1" dirty="0">
                <a:solidFill>
                  <a:schemeClr val="accent2"/>
                </a:solidFill>
              </a:rPr>
              <a:t>e</a:t>
            </a:r>
            <a:r>
              <a:rPr lang="en-US" b="1" dirty="0" smtClean="0">
                <a:solidFill>
                  <a:schemeClr val="accent2"/>
                </a:solidFill>
              </a:rPr>
              <a:t>nthusiastic </a:t>
            </a:r>
            <a:r>
              <a:rPr lang="en-US" b="1" dirty="0" smtClean="0">
                <a:solidFill>
                  <a:schemeClr val="accent2"/>
                </a:solidFill>
              </a:rPr>
              <a:t>brains </a:t>
            </a:r>
            <a:r>
              <a:rPr lang="en-US" b="1" dirty="0" smtClean="0"/>
              <a:t>– old stagers and young scientists</a:t>
            </a:r>
          </a:p>
          <a:p>
            <a:pPr lvl="1"/>
            <a:r>
              <a:rPr lang="en-US" b="1" dirty="0">
                <a:solidFill>
                  <a:schemeClr val="accent2"/>
                </a:solidFill>
              </a:rPr>
              <a:t>w</a:t>
            </a:r>
            <a:r>
              <a:rPr lang="en-US" b="1" dirty="0" smtClean="0">
                <a:solidFill>
                  <a:schemeClr val="accent2"/>
                </a:solidFill>
              </a:rPr>
              <a:t>e profit from technical </a:t>
            </a:r>
            <a:r>
              <a:rPr lang="en-US" b="1" dirty="0" smtClean="0">
                <a:solidFill>
                  <a:schemeClr val="accent2"/>
                </a:solidFill>
              </a:rPr>
              <a:t>platforms </a:t>
            </a:r>
            <a:r>
              <a:rPr lang="en-US" b="1" dirty="0" smtClean="0"/>
              <a:t>– material studies and component development</a:t>
            </a:r>
          </a:p>
          <a:p>
            <a:pPr lvl="1"/>
            <a:r>
              <a:rPr lang="en-US" b="1" dirty="0">
                <a:solidFill>
                  <a:schemeClr val="accent2"/>
                </a:solidFill>
              </a:rPr>
              <a:t>w</a:t>
            </a:r>
            <a:r>
              <a:rPr lang="en-US" b="1" dirty="0" smtClean="0">
                <a:solidFill>
                  <a:schemeClr val="accent2"/>
                </a:solidFill>
              </a:rPr>
              <a:t>e operate f</a:t>
            </a:r>
            <a:r>
              <a:rPr lang="en-US" b="1" dirty="0" smtClean="0">
                <a:solidFill>
                  <a:schemeClr val="accent2"/>
                </a:solidFill>
              </a:rPr>
              <a:t>acilities</a:t>
            </a:r>
            <a:r>
              <a:rPr lang="en-US" b="1" dirty="0" smtClean="0"/>
              <a:t> </a:t>
            </a:r>
            <a:r>
              <a:rPr lang="en-US" b="1" dirty="0" smtClean="0"/>
              <a:t>– treatment, testing and beam</a:t>
            </a:r>
          </a:p>
          <a:p>
            <a:pPr marL="0" indent="-9525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Within our </a:t>
            </a:r>
            <a:r>
              <a:rPr lang="en-US" b="1" dirty="0">
                <a:solidFill>
                  <a:srgbClr val="139FDF"/>
                </a:solidFill>
              </a:rPr>
              <a:t>ARD environment</a:t>
            </a:r>
          </a:p>
          <a:p>
            <a:pPr marL="552450" lvl="1" indent="-285750"/>
            <a:r>
              <a:rPr lang="en-US" b="1" i="1" dirty="0" smtClean="0"/>
              <a:t>we </a:t>
            </a:r>
            <a:r>
              <a:rPr lang="en-US" b="1" i="1" dirty="0" smtClean="0"/>
              <a:t>are all looking forward to seeing </a:t>
            </a:r>
            <a:r>
              <a:rPr lang="en-US" b="1" dirty="0">
                <a:solidFill>
                  <a:schemeClr val="accent2"/>
                </a:solidFill>
              </a:rPr>
              <a:t>excellent results </a:t>
            </a:r>
            <a:r>
              <a:rPr lang="en-US" b="1" i="1" dirty="0" smtClean="0"/>
              <a:t>supporting the recently developed DESY strategy</a:t>
            </a:r>
            <a:r>
              <a:rPr lang="en-US" b="1" i="1" dirty="0" smtClean="0"/>
              <a:t>.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0" r="2140"/>
          <a:stretch>
            <a:fillRect/>
          </a:stretch>
        </p:blipFill>
        <p:spPr bwMode="auto">
          <a:xfrm>
            <a:off x="8075611" y="1449389"/>
            <a:ext cx="3708401" cy="241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4005064"/>
            <a:ext cx="3706812" cy="202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28820" y="6573382"/>
            <a:ext cx="9415652" cy="194989"/>
          </a:xfrm>
        </p:spPr>
        <p:txBody>
          <a:bodyPr/>
          <a:lstStyle/>
          <a:p>
            <a:r>
              <a:rPr lang="en-GB" dirty="0" smtClean="0"/>
              <a:t>ARD </a:t>
            </a:r>
            <a:r>
              <a:rPr lang="en-GB" dirty="0" smtClean="0"/>
              <a:t>Infrastructures at DESY </a:t>
            </a:r>
            <a:r>
              <a:rPr lang="en-GB" dirty="0" smtClean="0"/>
              <a:t>| Hans Weise @ </a:t>
            </a:r>
            <a:r>
              <a:rPr lang="en-GB" dirty="0" smtClean="0"/>
              <a:t>1</a:t>
            </a:r>
            <a:r>
              <a:rPr lang="en-GB" baseline="30000" dirty="0" smtClean="0"/>
              <a:t>st</a:t>
            </a:r>
            <a:r>
              <a:rPr lang="en-GB" dirty="0" smtClean="0"/>
              <a:t> Hamburg Alliance Meeting, </a:t>
            </a:r>
            <a:r>
              <a:rPr lang="en-GB" dirty="0" smtClean="0"/>
              <a:t>DESY, 5 – </a:t>
            </a:r>
            <a:r>
              <a:rPr lang="en-GB" dirty="0" smtClean="0"/>
              <a:t>7 September </a:t>
            </a:r>
            <a:r>
              <a:rPr lang="en-GB" dirty="0" smtClean="0"/>
              <a:t>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94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Accelerator Research at DESY </a:t>
            </a:r>
            <a:endParaRPr lang="de-DE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R&amp;D needs infrastructure</a:t>
            </a:r>
            <a:endParaRPr lang="en-US" dirty="0"/>
          </a:p>
        </p:txBody>
      </p:sp>
      <p:pic>
        <p:nvPicPr>
          <p:cNvPr id="15" name="Picture Placeholder 14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51584" y="1628800"/>
            <a:ext cx="7704138" cy="4643437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ARD </a:t>
            </a:r>
            <a:r>
              <a:rPr lang="en-GB" dirty="0" smtClean="0"/>
              <a:t>Infrastructures at DESY </a:t>
            </a:r>
            <a:r>
              <a:rPr lang="en-GB" dirty="0" smtClean="0"/>
              <a:t>| Hans Weise @ </a:t>
            </a:r>
            <a:r>
              <a:rPr lang="en-GB" dirty="0" smtClean="0"/>
              <a:t>1</a:t>
            </a:r>
            <a:r>
              <a:rPr lang="en-GB" baseline="30000" dirty="0" smtClean="0"/>
              <a:t>st</a:t>
            </a:r>
            <a:r>
              <a:rPr lang="en-GB" dirty="0" smtClean="0"/>
              <a:t> Hamburg Alliance Meeting, </a:t>
            </a:r>
            <a:r>
              <a:rPr lang="en-GB" dirty="0" smtClean="0"/>
              <a:t>DESY, 5 – </a:t>
            </a:r>
            <a:r>
              <a:rPr lang="en-GB" dirty="0" smtClean="0"/>
              <a:t>7 September </a:t>
            </a:r>
            <a:r>
              <a:rPr lang="en-GB" dirty="0" smtClean="0"/>
              <a:t>2018</a:t>
            </a:r>
            <a:endParaRPr lang="en-US" dirty="0"/>
          </a:p>
        </p:txBody>
      </p:sp>
      <p:cxnSp>
        <p:nvCxnSpPr>
          <p:cNvPr id="28" name="Straight Connector 27"/>
          <p:cNvCxnSpPr/>
          <p:nvPr/>
        </p:nvCxnSpPr>
        <p:spPr>
          <a:xfrm>
            <a:off x="1847528" y="2060848"/>
            <a:ext cx="3692450" cy="1075258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847528" y="2060848"/>
            <a:ext cx="3838897" cy="1457449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45" name="Straight Connector 6144"/>
          <p:cNvCxnSpPr/>
          <p:nvPr/>
        </p:nvCxnSpPr>
        <p:spPr>
          <a:xfrm>
            <a:off x="1847528" y="2060848"/>
            <a:ext cx="4104456" cy="1765821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49" name="Straight Connector 6148"/>
          <p:cNvCxnSpPr>
            <a:endCxn id="25" idx="1"/>
          </p:cNvCxnSpPr>
          <p:nvPr/>
        </p:nvCxnSpPr>
        <p:spPr>
          <a:xfrm>
            <a:off x="1847528" y="2060848"/>
            <a:ext cx="5781997" cy="3835127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51" name="Straight Connector 6150"/>
          <p:cNvCxnSpPr/>
          <p:nvPr/>
        </p:nvCxnSpPr>
        <p:spPr>
          <a:xfrm>
            <a:off x="1847528" y="2060848"/>
            <a:ext cx="3024336" cy="1696764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92477" y="1317252"/>
            <a:ext cx="2592288" cy="15696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SRF Technology</a:t>
            </a:r>
          </a:p>
          <a:p>
            <a:r>
              <a:rPr lang="en-US" sz="1600" b="1" dirty="0" smtClean="0">
                <a:solidFill>
                  <a:srgbClr val="0099CC"/>
                </a:solidFill>
              </a:rPr>
              <a:t>ARD ST1</a:t>
            </a:r>
          </a:p>
          <a:p>
            <a:pPr lvl="1"/>
            <a:r>
              <a:rPr lang="en-US" sz="1600" dirty="0"/>
              <a:t>n</a:t>
            </a:r>
            <a:r>
              <a:rPr lang="en-US" sz="1600" dirty="0" smtClean="0"/>
              <a:t>iobium</a:t>
            </a:r>
          </a:p>
          <a:p>
            <a:pPr lvl="1"/>
            <a:r>
              <a:rPr lang="en-US" sz="1600" dirty="0"/>
              <a:t>material </a:t>
            </a:r>
            <a:r>
              <a:rPr lang="en-US" sz="1600" dirty="0" smtClean="0"/>
              <a:t>analysis</a:t>
            </a:r>
          </a:p>
          <a:p>
            <a:pPr lvl="1"/>
            <a:r>
              <a:rPr lang="en-US" sz="1600" dirty="0" smtClean="0"/>
              <a:t>cavities / modules</a:t>
            </a:r>
          </a:p>
          <a:p>
            <a:pPr lvl="1"/>
            <a:r>
              <a:rPr lang="en-US" sz="1600" dirty="0" smtClean="0"/>
              <a:t>SRF gun</a:t>
            </a:r>
          </a:p>
        </p:txBody>
      </p:sp>
      <p:sp>
        <p:nvSpPr>
          <p:cNvPr id="6153" name="TextBox 6152"/>
          <p:cNvSpPr txBox="1"/>
          <p:nvPr/>
        </p:nvSpPr>
        <p:spPr>
          <a:xfrm>
            <a:off x="10011656" y="2736689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solidFill>
                  <a:srgbClr val="0099CC"/>
                </a:solidFill>
              </a:rPr>
              <a:t>SINBAD</a:t>
            </a:r>
          </a:p>
          <a:p>
            <a:r>
              <a:rPr lang="de-DE" sz="1600" b="1" dirty="0" smtClean="0">
                <a:solidFill>
                  <a:srgbClr val="0099CC"/>
                </a:solidFill>
              </a:rPr>
              <a:t>AXSIS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0251975" y="3535134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solidFill>
                  <a:srgbClr val="0099CC"/>
                </a:solidFill>
              </a:rPr>
              <a:t>LUX</a:t>
            </a:r>
          </a:p>
          <a:p>
            <a:r>
              <a:rPr lang="de-DE" sz="1600" b="1" dirty="0" smtClean="0">
                <a:solidFill>
                  <a:srgbClr val="0099CC"/>
                </a:solidFill>
              </a:rPr>
              <a:t>REGAE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350669" y="1556792"/>
            <a:ext cx="18454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solidFill>
                  <a:srgbClr val="0099CC"/>
                </a:solidFill>
              </a:rPr>
              <a:t>FLASH1 &amp; 2</a:t>
            </a:r>
          </a:p>
          <a:p>
            <a:r>
              <a:rPr lang="de-DE" sz="1600" b="1" dirty="0" err="1" smtClean="0">
                <a:solidFill>
                  <a:srgbClr val="0099CC"/>
                </a:solidFill>
              </a:rPr>
              <a:t>FLASHForward</a:t>
            </a:r>
            <a:endParaRPr lang="de-DE" sz="1600" b="1" dirty="0" smtClean="0">
              <a:solidFill>
                <a:srgbClr val="0099CC"/>
              </a:solidFill>
            </a:endParaRPr>
          </a:p>
        </p:txBody>
      </p:sp>
      <p:cxnSp>
        <p:nvCxnSpPr>
          <p:cNvPr id="6155" name="Straight Connector 6154"/>
          <p:cNvCxnSpPr/>
          <p:nvPr/>
        </p:nvCxnSpPr>
        <p:spPr>
          <a:xfrm flipH="1">
            <a:off x="6836569" y="1484784"/>
            <a:ext cx="2787823" cy="1584176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57" name="Straight Connector 6156"/>
          <p:cNvCxnSpPr/>
          <p:nvPr/>
        </p:nvCxnSpPr>
        <p:spPr>
          <a:xfrm flipH="1">
            <a:off x="6779419" y="1484784"/>
            <a:ext cx="2844973" cy="250381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59" name="Straight Connector 6158"/>
          <p:cNvCxnSpPr/>
          <p:nvPr/>
        </p:nvCxnSpPr>
        <p:spPr>
          <a:xfrm flipH="1">
            <a:off x="6816080" y="1484784"/>
            <a:ext cx="2787824" cy="3065785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61" name="Straight Connector 6160"/>
          <p:cNvCxnSpPr>
            <a:stCxn id="45" idx="2"/>
          </p:cNvCxnSpPr>
          <p:nvPr/>
        </p:nvCxnSpPr>
        <p:spPr>
          <a:xfrm>
            <a:off x="6273404" y="2141567"/>
            <a:ext cx="460771" cy="994539"/>
          </a:xfrm>
          <a:prstGeom prst="line">
            <a:avLst/>
          </a:prstGeom>
          <a:ln w="9525">
            <a:solidFill>
              <a:srgbClr val="009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6153" idx="1"/>
          </p:cNvCxnSpPr>
          <p:nvPr/>
        </p:nvCxnSpPr>
        <p:spPr>
          <a:xfrm flipH="1">
            <a:off x="6946368" y="3029077"/>
            <a:ext cx="3065288" cy="959517"/>
          </a:xfrm>
          <a:prstGeom prst="line">
            <a:avLst/>
          </a:prstGeom>
          <a:ln w="9525">
            <a:solidFill>
              <a:srgbClr val="009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44" idx="1"/>
          </p:cNvCxnSpPr>
          <p:nvPr/>
        </p:nvCxnSpPr>
        <p:spPr>
          <a:xfrm flipH="1">
            <a:off x="6816081" y="3827522"/>
            <a:ext cx="3435894" cy="753606"/>
          </a:xfrm>
          <a:prstGeom prst="line">
            <a:avLst/>
          </a:prstGeom>
          <a:ln w="9525">
            <a:solidFill>
              <a:srgbClr val="009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reeform 1"/>
          <p:cNvSpPr/>
          <p:nvPr/>
        </p:nvSpPr>
        <p:spPr>
          <a:xfrm>
            <a:off x="5625492" y="4553970"/>
            <a:ext cx="170001" cy="103031"/>
          </a:xfrm>
          <a:custGeom>
            <a:avLst/>
            <a:gdLst>
              <a:gd name="connsiteX0" fmla="*/ 33485 w 170001"/>
              <a:gd name="connsiteY0" fmla="*/ 0 h 103031"/>
              <a:gd name="connsiteX1" fmla="*/ 170001 w 170001"/>
              <a:gd name="connsiteY1" fmla="*/ 30909 h 103031"/>
              <a:gd name="connsiteX2" fmla="*/ 126213 w 170001"/>
              <a:gd name="connsiteY2" fmla="*/ 103031 h 103031"/>
              <a:gd name="connsiteX3" fmla="*/ 0 w 170001"/>
              <a:gd name="connsiteY3" fmla="*/ 69545 h 103031"/>
              <a:gd name="connsiteX4" fmla="*/ 33485 w 170001"/>
              <a:gd name="connsiteY4" fmla="*/ 0 h 103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0001" h="103031">
                <a:moveTo>
                  <a:pt x="33485" y="0"/>
                </a:moveTo>
                <a:lnTo>
                  <a:pt x="170001" y="30909"/>
                </a:lnTo>
                <a:lnTo>
                  <a:pt x="126213" y="103031"/>
                </a:lnTo>
                <a:lnTo>
                  <a:pt x="0" y="69545"/>
                </a:lnTo>
                <a:lnTo>
                  <a:pt x="33485" y="0"/>
                </a:lnTo>
                <a:close/>
              </a:path>
            </a:pathLst>
          </a:custGeom>
          <a:solidFill>
            <a:srgbClr val="FF00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 err="1" smtClean="0">
              <a:solidFill>
                <a:schemeClr val="tx1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748034" y="2924175"/>
            <a:ext cx="3069610" cy="3138488"/>
            <a:chOff x="4748034" y="2924175"/>
            <a:chExt cx="3069610" cy="3138488"/>
          </a:xfrm>
        </p:grpSpPr>
        <p:grpSp>
          <p:nvGrpSpPr>
            <p:cNvPr id="38" name="Group 37"/>
            <p:cNvGrpSpPr/>
            <p:nvPr/>
          </p:nvGrpSpPr>
          <p:grpSpPr>
            <a:xfrm>
              <a:off x="4748034" y="2924175"/>
              <a:ext cx="3069610" cy="3138488"/>
              <a:chOff x="4748034" y="2924175"/>
              <a:chExt cx="3069610" cy="3138488"/>
            </a:xfrm>
          </p:grpSpPr>
          <p:sp>
            <p:nvSpPr>
              <p:cNvPr id="16" name="Freeform 15"/>
              <p:cNvSpPr/>
              <p:nvPr/>
            </p:nvSpPr>
            <p:spPr>
              <a:xfrm>
                <a:off x="5857875" y="3564731"/>
                <a:ext cx="483394" cy="385763"/>
              </a:xfrm>
              <a:custGeom>
                <a:avLst/>
                <a:gdLst>
                  <a:gd name="connsiteX0" fmla="*/ 285750 w 483394"/>
                  <a:gd name="connsiteY0" fmla="*/ 385763 h 385763"/>
                  <a:gd name="connsiteX1" fmla="*/ 483394 w 483394"/>
                  <a:gd name="connsiteY1" fmla="*/ 59532 h 385763"/>
                  <a:gd name="connsiteX2" fmla="*/ 197644 w 483394"/>
                  <a:gd name="connsiteY2" fmla="*/ 0 h 385763"/>
                  <a:gd name="connsiteX3" fmla="*/ 0 w 483394"/>
                  <a:gd name="connsiteY3" fmla="*/ 330994 h 385763"/>
                  <a:gd name="connsiteX4" fmla="*/ 285750 w 483394"/>
                  <a:gd name="connsiteY4" fmla="*/ 385763 h 385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3394" h="385763">
                    <a:moveTo>
                      <a:pt x="285750" y="385763"/>
                    </a:moveTo>
                    <a:lnTo>
                      <a:pt x="483394" y="59532"/>
                    </a:lnTo>
                    <a:lnTo>
                      <a:pt x="197644" y="0"/>
                    </a:lnTo>
                    <a:lnTo>
                      <a:pt x="0" y="330994"/>
                    </a:lnTo>
                    <a:lnTo>
                      <a:pt x="285750" y="385763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600" dirty="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Freeform 16"/>
              <p:cNvSpPr/>
              <p:nvPr/>
            </p:nvSpPr>
            <p:spPr>
              <a:xfrm>
                <a:off x="5350669" y="2924175"/>
                <a:ext cx="378619" cy="383381"/>
              </a:xfrm>
              <a:custGeom>
                <a:avLst/>
                <a:gdLst>
                  <a:gd name="connsiteX0" fmla="*/ 0 w 378619"/>
                  <a:gd name="connsiteY0" fmla="*/ 7144 h 383381"/>
                  <a:gd name="connsiteX1" fmla="*/ 30956 w 378619"/>
                  <a:gd name="connsiteY1" fmla="*/ 383381 h 383381"/>
                  <a:gd name="connsiteX2" fmla="*/ 378619 w 378619"/>
                  <a:gd name="connsiteY2" fmla="*/ 373856 h 383381"/>
                  <a:gd name="connsiteX3" fmla="*/ 352425 w 378619"/>
                  <a:gd name="connsiteY3" fmla="*/ 0 h 383381"/>
                  <a:gd name="connsiteX4" fmla="*/ 0 w 378619"/>
                  <a:gd name="connsiteY4" fmla="*/ 7144 h 383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8619" h="383381">
                    <a:moveTo>
                      <a:pt x="0" y="7144"/>
                    </a:moveTo>
                    <a:lnTo>
                      <a:pt x="30956" y="383381"/>
                    </a:lnTo>
                    <a:lnTo>
                      <a:pt x="378619" y="373856"/>
                    </a:lnTo>
                    <a:lnTo>
                      <a:pt x="352425" y="0"/>
                    </a:lnTo>
                    <a:lnTo>
                      <a:pt x="0" y="714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600" dirty="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Freeform 18"/>
              <p:cNvSpPr/>
              <p:nvPr/>
            </p:nvSpPr>
            <p:spPr>
              <a:xfrm>
                <a:off x="5567363" y="3476625"/>
                <a:ext cx="238125" cy="83344"/>
              </a:xfrm>
              <a:custGeom>
                <a:avLst/>
                <a:gdLst>
                  <a:gd name="connsiteX0" fmla="*/ 0 w 238125"/>
                  <a:gd name="connsiteY0" fmla="*/ 16669 h 83344"/>
                  <a:gd name="connsiteX1" fmla="*/ 7143 w 238125"/>
                  <a:gd name="connsiteY1" fmla="*/ 83344 h 83344"/>
                  <a:gd name="connsiteX2" fmla="*/ 238125 w 238125"/>
                  <a:gd name="connsiteY2" fmla="*/ 69056 h 83344"/>
                  <a:gd name="connsiteX3" fmla="*/ 230981 w 238125"/>
                  <a:gd name="connsiteY3" fmla="*/ 0 h 83344"/>
                  <a:gd name="connsiteX4" fmla="*/ 0 w 238125"/>
                  <a:gd name="connsiteY4" fmla="*/ 16669 h 83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8125" h="83344">
                    <a:moveTo>
                      <a:pt x="0" y="16669"/>
                    </a:moveTo>
                    <a:lnTo>
                      <a:pt x="7143" y="83344"/>
                    </a:lnTo>
                    <a:lnTo>
                      <a:pt x="238125" y="69056"/>
                    </a:lnTo>
                    <a:lnTo>
                      <a:pt x="230981" y="0"/>
                    </a:lnTo>
                    <a:lnTo>
                      <a:pt x="0" y="16669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600" dirty="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Freeform 19"/>
              <p:cNvSpPr/>
              <p:nvPr/>
            </p:nvSpPr>
            <p:spPr>
              <a:xfrm>
                <a:off x="6538913" y="2971800"/>
                <a:ext cx="390525" cy="328613"/>
              </a:xfrm>
              <a:custGeom>
                <a:avLst/>
                <a:gdLst>
                  <a:gd name="connsiteX0" fmla="*/ 319087 w 390525"/>
                  <a:gd name="connsiteY0" fmla="*/ 0 h 328613"/>
                  <a:gd name="connsiteX1" fmla="*/ 0 w 390525"/>
                  <a:gd name="connsiteY1" fmla="*/ 297656 h 328613"/>
                  <a:gd name="connsiteX2" fmla="*/ 85725 w 390525"/>
                  <a:gd name="connsiteY2" fmla="*/ 328613 h 328613"/>
                  <a:gd name="connsiteX3" fmla="*/ 390525 w 390525"/>
                  <a:gd name="connsiteY3" fmla="*/ 47625 h 328613"/>
                  <a:gd name="connsiteX4" fmla="*/ 319087 w 390525"/>
                  <a:gd name="connsiteY4" fmla="*/ 0 h 328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0525" h="328613">
                    <a:moveTo>
                      <a:pt x="319087" y="0"/>
                    </a:moveTo>
                    <a:lnTo>
                      <a:pt x="0" y="297656"/>
                    </a:lnTo>
                    <a:lnTo>
                      <a:pt x="85725" y="328613"/>
                    </a:lnTo>
                    <a:lnTo>
                      <a:pt x="390525" y="47625"/>
                    </a:lnTo>
                    <a:lnTo>
                      <a:pt x="319087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600" dirty="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Freeform 22"/>
              <p:cNvSpPr/>
              <p:nvPr/>
            </p:nvSpPr>
            <p:spPr>
              <a:xfrm>
                <a:off x="6357938" y="3826669"/>
                <a:ext cx="838200" cy="323850"/>
              </a:xfrm>
              <a:custGeom>
                <a:avLst/>
                <a:gdLst>
                  <a:gd name="connsiteX0" fmla="*/ 35718 w 838200"/>
                  <a:gd name="connsiteY0" fmla="*/ 66675 h 323850"/>
                  <a:gd name="connsiteX1" fmla="*/ 107156 w 838200"/>
                  <a:gd name="connsiteY1" fmla="*/ 14287 h 323850"/>
                  <a:gd name="connsiteX2" fmla="*/ 164306 w 838200"/>
                  <a:gd name="connsiteY2" fmla="*/ 0 h 323850"/>
                  <a:gd name="connsiteX3" fmla="*/ 254793 w 838200"/>
                  <a:gd name="connsiteY3" fmla="*/ 0 h 323850"/>
                  <a:gd name="connsiteX4" fmla="*/ 345281 w 838200"/>
                  <a:gd name="connsiteY4" fmla="*/ 9525 h 323850"/>
                  <a:gd name="connsiteX5" fmla="*/ 447675 w 838200"/>
                  <a:gd name="connsiteY5" fmla="*/ 28575 h 323850"/>
                  <a:gd name="connsiteX6" fmla="*/ 585787 w 838200"/>
                  <a:gd name="connsiteY6" fmla="*/ 57150 h 323850"/>
                  <a:gd name="connsiteX7" fmla="*/ 731043 w 838200"/>
                  <a:gd name="connsiteY7" fmla="*/ 92869 h 323850"/>
                  <a:gd name="connsiteX8" fmla="*/ 788193 w 838200"/>
                  <a:gd name="connsiteY8" fmla="*/ 114300 h 323850"/>
                  <a:gd name="connsiteX9" fmla="*/ 828675 w 838200"/>
                  <a:gd name="connsiteY9" fmla="*/ 150019 h 323850"/>
                  <a:gd name="connsiteX10" fmla="*/ 838200 w 838200"/>
                  <a:gd name="connsiteY10" fmla="*/ 197644 h 323850"/>
                  <a:gd name="connsiteX11" fmla="*/ 812006 w 838200"/>
                  <a:gd name="connsiteY11" fmla="*/ 254794 h 323850"/>
                  <a:gd name="connsiteX12" fmla="*/ 759618 w 838200"/>
                  <a:gd name="connsiteY12" fmla="*/ 295275 h 323850"/>
                  <a:gd name="connsiteX13" fmla="*/ 692943 w 838200"/>
                  <a:gd name="connsiteY13" fmla="*/ 311944 h 323850"/>
                  <a:gd name="connsiteX14" fmla="*/ 602456 w 838200"/>
                  <a:gd name="connsiteY14" fmla="*/ 323850 h 323850"/>
                  <a:gd name="connsiteX15" fmla="*/ 476250 w 838200"/>
                  <a:gd name="connsiteY15" fmla="*/ 309562 h 323850"/>
                  <a:gd name="connsiteX16" fmla="*/ 304800 w 838200"/>
                  <a:gd name="connsiteY16" fmla="*/ 269081 h 323850"/>
                  <a:gd name="connsiteX17" fmla="*/ 126206 w 838200"/>
                  <a:gd name="connsiteY17" fmla="*/ 228600 h 323850"/>
                  <a:gd name="connsiteX18" fmla="*/ 45243 w 838200"/>
                  <a:gd name="connsiteY18" fmla="*/ 197644 h 323850"/>
                  <a:gd name="connsiteX19" fmla="*/ 7143 w 838200"/>
                  <a:gd name="connsiteY19" fmla="*/ 159544 h 323850"/>
                  <a:gd name="connsiteX20" fmla="*/ 0 w 838200"/>
                  <a:gd name="connsiteY20" fmla="*/ 111919 h 323850"/>
                  <a:gd name="connsiteX21" fmla="*/ 35718 w 838200"/>
                  <a:gd name="connsiteY21" fmla="*/ 66675 h 32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838200" h="323850">
                    <a:moveTo>
                      <a:pt x="35718" y="66675"/>
                    </a:moveTo>
                    <a:lnTo>
                      <a:pt x="107156" y="14287"/>
                    </a:lnTo>
                    <a:lnTo>
                      <a:pt x="164306" y="0"/>
                    </a:lnTo>
                    <a:lnTo>
                      <a:pt x="254793" y="0"/>
                    </a:lnTo>
                    <a:lnTo>
                      <a:pt x="345281" y="9525"/>
                    </a:lnTo>
                    <a:lnTo>
                      <a:pt x="447675" y="28575"/>
                    </a:lnTo>
                    <a:lnTo>
                      <a:pt x="585787" y="57150"/>
                    </a:lnTo>
                    <a:lnTo>
                      <a:pt x="731043" y="92869"/>
                    </a:lnTo>
                    <a:lnTo>
                      <a:pt x="788193" y="114300"/>
                    </a:lnTo>
                    <a:lnTo>
                      <a:pt x="828675" y="150019"/>
                    </a:lnTo>
                    <a:lnTo>
                      <a:pt x="838200" y="197644"/>
                    </a:lnTo>
                    <a:lnTo>
                      <a:pt x="812006" y="254794"/>
                    </a:lnTo>
                    <a:lnTo>
                      <a:pt x="759618" y="295275"/>
                    </a:lnTo>
                    <a:lnTo>
                      <a:pt x="692943" y="311944"/>
                    </a:lnTo>
                    <a:lnTo>
                      <a:pt x="602456" y="323850"/>
                    </a:lnTo>
                    <a:lnTo>
                      <a:pt x="476250" y="309562"/>
                    </a:lnTo>
                    <a:lnTo>
                      <a:pt x="304800" y="269081"/>
                    </a:lnTo>
                    <a:lnTo>
                      <a:pt x="126206" y="228600"/>
                    </a:lnTo>
                    <a:lnTo>
                      <a:pt x="45243" y="197644"/>
                    </a:lnTo>
                    <a:lnTo>
                      <a:pt x="7143" y="159544"/>
                    </a:lnTo>
                    <a:lnTo>
                      <a:pt x="0" y="111919"/>
                    </a:lnTo>
                    <a:lnTo>
                      <a:pt x="35718" y="6667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600" dirty="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Freeform 23"/>
              <p:cNvSpPr/>
              <p:nvPr/>
            </p:nvSpPr>
            <p:spPr>
              <a:xfrm>
                <a:off x="6722269" y="4433888"/>
                <a:ext cx="114300" cy="190500"/>
              </a:xfrm>
              <a:custGeom>
                <a:avLst/>
                <a:gdLst>
                  <a:gd name="connsiteX0" fmla="*/ 38100 w 114300"/>
                  <a:gd name="connsiteY0" fmla="*/ 0 h 190500"/>
                  <a:gd name="connsiteX1" fmla="*/ 0 w 114300"/>
                  <a:gd name="connsiteY1" fmla="*/ 61912 h 190500"/>
                  <a:gd name="connsiteX2" fmla="*/ 114300 w 114300"/>
                  <a:gd name="connsiteY2" fmla="*/ 116681 h 190500"/>
                  <a:gd name="connsiteX3" fmla="*/ 76200 w 114300"/>
                  <a:gd name="connsiteY3" fmla="*/ 190500 h 190500"/>
                  <a:gd name="connsiteX4" fmla="*/ 19050 w 114300"/>
                  <a:gd name="connsiteY4" fmla="*/ 171450 h 190500"/>
                  <a:gd name="connsiteX5" fmla="*/ 102394 w 114300"/>
                  <a:gd name="connsiteY5" fmla="*/ 21431 h 190500"/>
                  <a:gd name="connsiteX6" fmla="*/ 38100 w 114300"/>
                  <a:gd name="connsiteY6" fmla="*/ 0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4300" h="190500">
                    <a:moveTo>
                      <a:pt x="38100" y="0"/>
                    </a:moveTo>
                    <a:lnTo>
                      <a:pt x="0" y="61912"/>
                    </a:lnTo>
                    <a:lnTo>
                      <a:pt x="114300" y="116681"/>
                    </a:lnTo>
                    <a:lnTo>
                      <a:pt x="76200" y="190500"/>
                    </a:lnTo>
                    <a:lnTo>
                      <a:pt x="19050" y="171450"/>
                    </a:lnTo>
                    <a:lnTo>
                      <a:pt x="102394" y="21431"/>
                    </a:lnTo>
                    <a:lnTo>
                      <a:pt x="3810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600" dirty="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Freeform 24"/>
              <p:cNvSpPr/>
              <p:nvPr/>
            </p:nvSpPr>
            <p:spPr>
              <a:xfrm>
                <a:off x="7605713" y="5822156"/>
                <a:ext cx="211931" cy="240507"/>
              </a:xfrm>
              <a:custGeom>
                <a:avLst/>
                <a:gdLst>
                  <a:gd name="connsiteX0" fmla="*/ 0 w 211931"/>
                  <a:gd name="connsiteY0" fmla="*/ 14288 h 240507"/>
                  <a:gd name="connsiteX1" fmla="*/ 23812 w 211931"/>
                  <a:gd name="connsiteY1" fmla="*/ 73819 h 240507"/>
                  <a:gd name="connsiteX2" fmla="*/ 95250 w 211931"/>
                  <a:gd name="connsiteY2" fmla="*/ 240507 h 240507"/>
                  <a:gd name="connsiteX3" fmla="*/ 211931 w 211931"/>
                  <a:gd name="connsiteY3" fmla="*/ 223838 h 240507"/>
                  <a:gd name="connsiteX4" fmla="*/ 114300 w 211931"/>
                  <a:gd name="connsiteY4" fmla="*/ 0 h 240507"/>
                  <a:gd name="connsiteX5" fmla="*/ 0 w 211931"/>
                  <a:gd name="connsiteY5" fmla="*/ 14288 h 2405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1931" h="240507">
                    <a:moveTo>
                      <a:pt x="0" y="14288"/>
                    </a:moveTo>
                    <a:lnTo>
                      <a:pt x="23812" y="73819"/>
                    </a:lnTo>
                    <a:lnTo>
                      <a:pt x="95250" y="240507"/>
                    </a:lnTo>
                    <a:lnTo>
                      <a:pt x="211931" y="223838"/>
                    </a:lnTo>
                    <a:lnTo>
                      <a:pt x="114300" y="0"/>
                    </a:lnTo>
                    <a:lnTo>
                      <a:pt x="0" y="14288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600" dirty="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Freeform 36"/>
              <p:cNvSpPr/>
              <p:nvPr/>
            </p:nvSpPr>
            <p:spPr>
              <a:xfrm>
                <a:off x="4748034" y="3708943"/>
                <a:ext cx="222488" cy="237158"/>
              </a:xfrm>
              <a:custGeom>
                <a:avLst/>
                <a:gdLst>
                  <a:gd name="connsiteX0" fmla="*/ 0 w 222488"/>
                  <a:gd name="connsiteY0" fmla="*/ 7335 h 237158"/>
                  <a:gd name="connsiteX1" fmla="*/ 44009 w 222488"/>
                  <a:gd name="connsiteY1" fmla="*/ 237158 h 237158"/>
                  <a:gd name="connsiteX2" fmla="*/ 222488 w 222488"/>
                  <a:gd name="connsiteY2" fmla="*/ 217598 h 237158"/>
                  <a:gd name="connsiteX3" fmla="*/ 183369 w 222488"/>
                  <a:gd name="connsiteY3" fmla="*/ 0 h 237158"/>
                  <a:gd name="connsiteX4" fmla="*/ 0 w 222488"/>
                  <a:gd name="connsiteY4" fmla="*/ 7335 h 237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2488" h="237158">
                    <a:moveTo>
                      <a:pt x="0" y="7335"/>
                    </a:moveTo>
                    <a:lnTo>
                      <a:pt x="44009" y="237158"/>
                    </a:lnTo>
                    <a:lnTo>
                      <a:pt x="222488" y="217598"/>
                    </a:lnTo>
                    <a:lnTo>
                      <a:pt x="183369" y="0"/>
                    </a:lnTo>
                    <a:lnTo>
                      <a:pt x="0" y="733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600" dirty="0" err="1" smtClean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8" name="Straight Connector 7"/>
            <p:cNvCxnSpPr/>
            <p:nvPr/>
          </p:nvCxnSpPr>
          <p:spPr>
            <a:xfrm rot="-120000" flipV="1">
              <a:off x="6280208" y="2943758"/>
              <a:ext cx="435769" cy="680505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TextBox 40"/>
          <p:cNvSpPr txBox="1"/>
          <p:nvPr/>
        </p:nvSpPr>
        <p:spPr>
          <a:xfrm>
            <a:off x="10251974" y="4332000"/>
            <a:ext cx="16530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solidFill>
                  <a:srgbClr val="0099CC"/>
                </a:solidFill>
              </a:rPr>
              <a:t>PITZ</a:t>
            </a:r>
          </a:p>
          <a:p>
            <a:r>
              <a:rPr lang="de-DE" sz="1600" b="1" dirty="0" smtClean="0">
                <a:solidFill>
                  <a:srgbClr val="0099CC"/>
                </a:solidFill>
              </a:rPr>
              <a:t>DESY, Zeuthen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9912424" y="4941168"/>
            <a:ext cx="1992562" cy="1390222"/>
            <a:chOff x="9912424" y="4941168"/>
            <a:chExt cx="1992562" cy="1390222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9912424" y="4941168"/>
              <a:ext cx="1992562" cy="1390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Freeform 13"/>
            <p:cNvSpPr/>
            <p:nvPr/>
          </p:nvSpPr>
          <p:spPr>
            <a:xfrm>
              <a:off x="10090150" y="5610225"/>
              <a:ext cx="336550" cy="127000"/>
            </a:xfrm>
            <a:custGeom>
              <a:avLst/>
              <a:gdLst>
                <a:gd name="connsiteX0" fmla="*/ 0 w 336550"/>
                <a:gd name="connsiteY0" fmla="*/ 0 h 127000"/>
                <a:gd name="connsiteX1" fmla="*/ 152400 w 336550"/>
                <a:gd name="connsiteY1" fmla="*/ 0 h 127000"/>
                <a:gd name="connsiteX2" fmla="*/ 152400 w 336550"/>
                <a:gd name="connsiteY2" fmla="*/ 12700 h 127000"/>
                <a:gd name="connsiteX3" fmla="*/ 336550 w 336550"/>
                <a:gd name="connsiteY3" fmla="*/ 9525 h 127000"/>
                <a:gd name="connsiteX4" fmla="*/ 333375 w 336550"/>
                <a:gd name="connsiteY4" fmla="*/ 127000 h 127000"/>
                <a:gd name="connsiteX5" fmla="*/ 187325 w 336550"/>
                <a:gd name="connsiteY5" fmla="*/ 127000 h 127000"/>
                <a:gd name="connsiteX6" fmla="*/ 187325 w 336550"/>
                <a:gd name="connsiteY6" fmla="*/ 76200 h 127000"/>
                <a:gd name="connsiteX7" fmla="*/ 142875 w 336550"/>
                <a:gd name="connsiteY7" fmla="*/ 73025 h 127000"/>
                <a:gd name="connsiteX8" fmla="*/ 142875 w 336550"/>
                <a:gd name="connsiteY8" fmla="*/ 104775 h 127000"/>
                <a:gd name="connsiteX9" fmla="*/ 6350 w 336550"/>
                <a:gd name="connsiteY9" fmla="*/ 101600 h 127000"/>
                <a:gd name="connsiteX10" fmla="*/ 0 w 336550"/>
                <a:gd name="connsiteY10" fmla="*/ 0 h 12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6550" h="127000">
                  <a:moveTo>
                    <a:pt x="0" y="0"/>
                  </a:moveTo>
                  <a:lnTo>
                    <a:pt x="152400" y="0"/>
                  </a:lnTo>
                  <a:lnTo>
                    <a:pt x="152400" y="12700"/>
                  </a:lnTo>
                  <a:lnTo>
                    <a:pt x="336550" y="9525"/>
                  </a:lnTo>
                  <a:cubicBezTo>
                    <a:pt x="335492" y="48683"/>
                    <a:pt x="334433" y="87842"/>
                    <a:pt x="333375" y="127000"/>
                  </a:cubicBezTo>
                  <a:lnTo>
                    <a:pt x="187325" y="127000"/>
                  </a:lnTo>
                  <a:lnTo>
                    <a:pt x="187325" y="76200"/>
                  </a:lnTo>
                  <a:lnTo>
                    <a:pt x="142875" y="73025"/>
                  </a:lnTo>
                  <a:lnTo>
                    <a:pt x="142875" y="104775"/>
                  </a:lnTo>
                  <a:lnTo>
                    <a:pt x="6350" y="10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 dirty="0" err="1" smtClean="0">
                <a:solidFill>
                  <a:schemeClr val="tx1"/>
                </a:solidFill>
              </a:endParaRPr>
            </a:p>
          </p:txBody>
        </p:sp>
      </p:grpSp>
      <p:cxnSp>
        <p:nvCxnSpPr>
          <p:cNvPr id="22" name="Straight Connector 21"/>
          <p:cNvCxnSpPr>
            <a:endCxn id="14" idx="2"/>
          </p:cNvCxnSpPr>
          <p:nvPr/>
        </p:nvCxnSpPr>
        <p:spPr>
          <a:xfrm flipH="1">
            <a:off x="10242550" y="4916775"/>
            <a:ext cx="461962" cy="706150"/>
          </a:xfrm>
          <a:prstGeom prst="line">
            <a:avLst/>
          </a:prstGeom>
          <a:ln w="9525">
            <a:solidFill>
              <a:srgbClr val="009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endCxn id="14" idx="7"/>
          </p:cNvCxnSpPr>
          <p:nvPr/>
        </p:nvCxnSpPr>
        <p:spPr>
          <a:xfrm>
            <a:off x="9603904" y="1556792"/>
            <a:ext cx="629121" cy="4126458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7320136" y="692696"/>
            <a:ext cx="4752528" cy="181588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Ultra-short bunches &amp; novel accelerators</a:t>
            </a:r>
          </a:p>
          <a:p>
            <a:r>
              <a:rPr lang="en-US" sz="1600" b="1" dirty="0" smtClean="0">
                <a:solidFill>
                  <a:srgbClr val="0099CC"/>
                </a:solidFill>
              </a:rPr>
              <a:t>ARD ST3 &amp; ST4</a:t>
            </a:r>
          </a:p>
          <a:p>
            <a:pPr lvl="1"/>
            <a:r>
              <a:rPr lang="en-US" sz="1600" dirty="0" err="1" smtClean="0"/>
              <a:t>ps</a:t>
            </a:r>
            <a:r>
              <a:rPr lang="en-US" sz="1600" dirty="0" smtClean="0"/>
              <a:t> &amp; fs electron/photon beams</a:t>
            </a:r>
          </a:p>
          <a:p>
            <a:pPr lvl="1"/>
            <a:r>
              <a:rPr lang="en-US" sz="1600" dirty="0" smtClean="0"/>
              <a:t>FEL seeding</a:t>
            </a:r>
          </a:p>
          <a:p>
            <a:pPr lvl="1"/>
            <a:r>
              <a:rPr lang="en-US" sz="1600" dirty="0" smtClean="0"/>
              <a:t>SINBAD: ARES &amp;  AXSIS</a:t>
            </a:r>
          </a:p>
          <a:p>
            <a:pPr lvl="1"/>
            <a:r>
              <a:rPr lang="en-US" sz="1600" dirty="0" smtClean="0"/>
              <a:t>beam and laser-driven plasma acceleration</a:t>
            </a:r>
          </a:p>
          <a:p>
            <a:pPr lvl="1">
              <a:spcAft>
                <a:spcPts val="600"/>
              </a:spcAft>
            </a:pPr>
            <a:r>
              <a:rPr lang="en-US" sz="1600" dirty="0" smtClean="0"/>
              <a:t>prototype compact FELs</a:t>
            </a:r>
          </a:p>
        </p:txBody>
      </p:sp>
    </p:spTree>
    <p:extLst>
      <p:ext uri="{BB962C8B-B14F-4D97-AF65-F5344CB8AC3E}">
        <p14:creationId xmlns:p14="http://schemas.microsoft.com/office/powerpoint/2010/main" val="181129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Superconducting Technology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ARD ST1 emphasizes SRF cavities operated continuous wave 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Superconducting radiofrequency </a:t>
            </a:r>
            <a:r>
              <a:rPr lang="en-US" b="1" dirty="0" smtClean="0"/>
              <a:t>(SRF) accelerators are a figurehead </a:t>
            </a:r>
            <a:r>
              <a:rPr lang="en-US" dirty="0" smtClean="0"/>
              <a:t>of DESY‘s engagement in the design, construction and operation of accelerators for science.</a:t>
            </a:r>
          </a:p>
          <a:p>
            <a:r>
              <a:rPr lang="en-US" dirty="0" smtClean="0"/>
              <a:t>The European XFEL is </a:t>
            </a:r>
            <a:r>
              <a:rPr lang="en-US" b="1" dirty="0" smtClean="0"/>
              <a:t>the longest SRF linac worldwide</a:t>
            </a:r>
            <a:r>
              <a:rPr lang="en-US" dirty="0" smtClean="0"/>
              <a:t>. </a:t>
            </a:r>
          </a:p>
          <a:p>
            <a:r>
              <a:rPr lang="en-US" dirty="0" smtClean="0"/>
              <a:t>The </a:t>
            </a:r>
            <a:r>
              <a:rPr lang="en-US" b="1" dirty="0" smtClean="0"/>
              <a:t>fully successful technology transfer </a:t>
            </a:r>
            <a:r>
              <a:rPr lang="en-US" dirty="0" smtClean="0"/>
              <a:t>to industry reached a point where other worldwide projects (LCLS-II, ESS, new SRF based FELs at e.g. SINAP, China) are profiting greatly from DESY efforts.</a:t>
            </a:r>
          </a:p>
          <a:p>
            <a:r>
              <a:rPr lang="en-US" dirty="0" smtClean="0"/>
              <a:t>The </a:t>
            </a:r>
            <a:r>
              <a:rPr lang="en-US" b="1" dirty="0" smtClean="0">
                <a:solidFill>
                  <a:srgbClr val="139FDF"/>
                </a:solidFill>
              </a:rPr>
              <a:t>ARD ST1 </a:t>
            </a:r>
            <a:r>
              <a:rPr lang="en-US" dirty="0" smtClean="0"/>
              <a:t>goal is to keep both </a:t>
            </a:r>
            <a:r>
              <a:rPr lang="en-US" b="1" dirty="0" smtClean="0">
                <a:solidFill>
                  <a:schemeClr val="accent2"/>
                </a:solidFill>
              </a:rPr>
              <a:t>expertise and top-ranking position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smtClean="0"/>
              <a:t>in SRF technology.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6"/>
          </p:nvPr>
        </p:nvSpPr>
        <p:spPr>
          <a:xfrm>
            <a:off x="407988" y="4286994"/>
            <a:ext cx="7560220" cy="2238350"/>
          </a:xfrm>
        </p:spPr>
        <p:txBody>
          <a:bodyPr/>
          <a:lstStyle/>
          <a:p>
            <a:r>
              <a:rPr lang="en-US" b="1" dirty="0" smtClean="0">
                <a:solidFill>
                  <a:schemeClr val="accent2"/>
                </a:solidFill>
              </a:rPr>
              <a:t>Continuous wave (</a:t>
            </a:r>
            <a:r>
              <a:rPr lang="en-US" b="1" dirty="0" err="1" smtClean="0">
                <a:solidFill>
                  <a:schemeClr val="accent2"/>
                </a:solidFill>
              </a:rPr>
              <a:t>cw</a:t>
            </a:r>
            <a:r>
              <a:rPr lang="en-US" b="1" dirty="0" smtClean="0">
                <a:solidFill>
                  <a:schemeClr val="accent2"/>
                </a:solidFill>
              </a:rPr>
              <a:t>) SRF is of special interest. </a:t>
            </a:r>
            <a:r>
              <a:rPr lang="en-US" dirty="0" smtClean="0"/>
              <a:t>The time structure of </a:t>
            </a:r>
            <a:r>
              <a:rPr lang="en-US" dirty="0" err="1" smtClean="0"/>
              <a:t>cw</a:t>
            </a:r>
            <a:r>
              <a:rPr lang="en-US" dirty="0" smtClean="0"/>
              <a:t> FEL photon pulses is adopted to the needs of photon beam users. </a:t>
            </a:r>
            <a:r>
              <a:rPr lang="en-US" b="1" dirty="0" smtClean="0"/>
              <a:t>Almost any macro pulse structure can be offered.</a:t>
            </a:r>
          </a:p>
          <a:p>
            <a:pPr lvl="2"/>
            <a:r>
              <a:rPr lang="en-US" dirty="0" smtClean="0"/>
              <a:t>Due to beam dynamic requirements the first sections of the European XFEL linac would need </a:t>
            </a:r>
            <a:r>
              <a:rPr lang="en-US" dirty="0" err="1" smtClean="0"/>
              <a:t>cw</a:t>
            </a:r>
            <a:r>
              <a:rPr lang="en-US" dirty="0" smtClean="0"/>
              <a:t> accelerator modules operated around 25 MV/m.</a:t>
            </a:r>
          </a:p>
          <a:p>
            <a:pPr lvl="2"/>
            <a:r>
              <a:rPr lang="en-US" b="1" dirty="0" err="1" smtClean="0">
                <a:solidFill>
                  <a:schemeClr val="accent2"/>
                </a:solidFill>
              </a:rPr>
              <a:t>cw</a:t>
            </a:r>
            <a:r>
              <a:rPr lang="en-US" b="1" dirty="0" smtClean="0">
                <a:solidFill>
                  <a:schemeClr val="accent2"/>
                </a:solidFill>
              </a:rPr>
              <a:t> cavities </a:t>
            </a:r>
            <a:r>
              <a:rPr lang="en-US" dirty="0" smtClean="0"/>
              <a:t>– installed in the low-energy sections - </a:t>
            </a:r>
            <a:r>
              <a:rPr lang="en-US" b="1" dirty="0" smtClean="0">
                <a:solidFill>
                  <a:schemeClr val="accent2"/>
                </a:solidFill>
              </a:rPr>
              <a:t>at sufficiently high gradient would offer highest flexibility. </a:t>
            </a:r>
            <a:r>
              <a:rPr lang="en-US" dirty="0" smtClean="0"/>
              <a:t>The European XFEL would operate in </a:t>
            </a:r>
            <a:r>
              <a:rPr lang="en-US" b="1" dirty="0" smtClean="0"/>
              <a:t>pulsed / long pulse / </a:t>
            </a:r>
            <a:r>
              <a:rPr lang="en-US" b="1" dirty="0" err="1" smtClean="0"/>
              <a:t>cw</a:t>
            </a:r>
            <a:r>
              <a:rPr lang="en-US" b="1" dirty="0" smtClean="0"/>
              <a:t> mode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21" name="Picture 2" descr="D:\My Documents local\conferences\XFEL Users Meeting 1_2017\20170104-MX2_1786-HDR.jpg"/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/>
          <p:cNvPicPr>
            <a:picLocks noGrp="1" noChangeAspect="1" noChangeArrowheads="1"/>
          </p:cNvPicPr>
          <p:nvPr>
            <p:ph type="pic" sz="quarter" idx="17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050607" y="1124744"/>
            <a:ext cx="3744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European XFEL high energy linac section</a:t>
            </a: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28820" y="6573382"/>
            <a:ext cx="9415652" cy="194989"/>
          </a:xfrm>
        </p:spPr>
        <p:txBody>
          <a:bodyPr/>
          <a:lstStyle/>
          <a:p>
            <a:r>
              <a:rPr lang="en-GB" dirty="0" smtClean="0"/>
              <a:t>ARD </a:t>
            </a:r>
            <a:r>
              <a:rPr lang="en-GB" dirty="0" smtClean="0"/>
              <a:t>Infrastructures at DESY </a:t>
            </a:r>
            <a:r>
              <a:rPr lang="en-GB" dirty="0" smtClean="0"/>
              <a:t>| Hans Weise @ </a:t>
            </a:r>
            <a:r>
              <a:rPr lang="en-GB" dirty="0" smtClean="0"/>
              <a:t>1</a:t>
            </a:r>
            <a:r>
              <a:rPr lang="en-GB" baseline="30000" dirty="0" smtClean="0"/>
              <a:t>st</a:t>
            </a:r>
            <a:r>
              <a:rPr lang="en-GB" dirty="0" smtClean="0"/>
              <a:t> Hamburg Alliance Meeting, </a:t>
            </a:r>
            <a:r>
              <a:rPr lang="en-GB" dirty="0" smtClean="0"/>
              <a:t>DESY, 5 – </a:t>
            </a:r>
            <a:r>
              <a:rPr lang="en-GB" dirty="0" smtClean="0"/>
              <a:t>7 September </a:t>
            </a:r>
            <a:r>
              <a:rPr lang="en-GB" dirty="0" smtClean="0"/>
              <a:t>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30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SRF Cavity Production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Niobium scanning and surface </a:t>
            </a:r>
            <a:r>
              <a:rPr lang="en-US" dirty="0"/>
              <a:t>a</a:t>
            </a:r>
            <a:r>
              <a:rPr lang="en-US" dirty="0" smtClean="0"/>
              <a:t>nalysis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7524750" cy="2814662"/>
          </a:xfrm>
        </p:spPr>
        <p:txBody>
          <a:bodyPr/>
          <a:lstStyle/>
          <a:p>
            <a:r>
              <a:rPr lang="en-US" b="1" dirty="0" smtClean="0"/>
              <a:t>Detailed examination </a:t>
            </a:r>
            <a:r>
              <a:rPr lang="en-US" dirty="0"/>
              <a:t>of </a:t>
            </a:r>
            <a:r>
              <a:rPr lang="en-US" dirty="0" smtClean="0"/>
              <a:t>niobium sheets is a </a:t>
            </a:r>
            <a:r>
              <a:rPr lang="en-US" i="1" dirty="0" smtClean="0"/>
              <a:t>sine qua non </a:t>
            </a:r>
            <a:r>
              <a:rPr lang="en-US" dirty="0" smtClean="0"/>
              <a:t>condition for large </a:t>
            </a:r>
            <a:r>
              <a:rPr lang="en-US" dirty="0"/>
              <a:t>series </a:t>
            </a:r>
            <a:r>
              <a:rPr lang="en-US" dirty="0" smtClean="0"/>
              <a:t>production </a:t>
            </a:r>
            <a:r>
              <a:rPr lang="en-US" dirty="0"/>
              <a:t>of superconducting </a:t>
            </a:r>
            <a:r>
              <a:rPr lang="en-US" dirty="0" smtClean="0"/>
              <a:t>cavities.</a:t>
            </a:r>
          </a:p>
          <a:p>
            <a:r>
              <a:rPr lang="en-US" dirty="0" smtClean="0"/>
              <a:t>DESY operates a specially developed </a:t>
            </a:r>
            <a:r>
              <a:rPr lang="en-US" b="1" dirty="0" smtClean="0"/>
              <a:t>eddy current device </a:t>
            </a:r>
            <a:r>
              <a:rPr lang="en-US" dirty="0" smtClean="0"/>
              <a:t>to search for inclusions. For the European XFEL more than 16,000 sheets were scanned. Different vendors were qualified.</a:t>
            </a:r>
          </a:p>
          <a:p>
            <a:r>
              <a:rPr lang="en-US" dirty="0" smtClean="0"/>
              <a:t>DESY’s </a:t>
            </a:r>
            <a:r>
              <a:rPr lang="en-US" b="1" dirty="0" smtClean="0">
                <a:solidFill>
                  <a:srgbClr val="139FDF"/>
                </a:solidFill>
              </a:rPr>
              <a:t>ARD program </a:t>
            </a:r>
            <a:r>
              <a:rPr lang="en-US" dirty="0" smtClean="0"/>
              <a:t>aims for </a:t>
            </a:r>
            <a:r>
              <a:rPr lang="en-US" b="1" dirty="0" smtClean="0">
                <a:solidFill>
                  <a:schemeClr val="accent2"/>
                </a:solidFill>
              </a:rPr>
              <a:t>high performance and highest quality factor SRF cavities.</a:t>
            </a:r>
            <a:r>
              <a:rPr lang="en-US" dirty="0" smtClean="0"/>
              <a:t> Cavity production starts with the niobium specification.</a:t>
            </a:r>
          </a:p>
          <a:p>
            <a:r>
              <a:rPr lang="en-US" dirty="0" smtClean="0"/>
              <a:t>Being active member in the worldwide SRF community DESY has taken over the scanning QC for </a:t>
            </a:r>
            <a:r>
              <a:rPr lang="en-US" dirty="0"/>
              <a:t>the </a:t>
            </a:r>
            <a:r>
              <a:rPr lang="en-US" dirty="0" smtClean="0"/>
              <a:t>complete production </a:t>
            </a:r>
            <a:r>
              <a:rPr lang="en-US" dirty="0"/>
              <a:t>of LCLS-II </a:t>
            </a:r>
            <a:r>
              <a:rPr lang="en-US" dirty="0" smtClean="0"/>
              <a:t>cavities. ESS cavity material is next.</a:t>
            </a:r>
            <a:endParaRPr lang="de-DE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3359696" y="4509120"/>
            <a:ext cx="4680520" cy="1728192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/>
          <a:p>
            <a:r>
              <a:rPr lang="en-US" sz="1400" dirty="0" smtClean="0"/>
              <a:t>The </a:t>
            </a:r>
            <a:r>
              <a:rPr lang="en-US" sz="1400" dirty="0"/>
              <a:t>achieved visible sheet’s depth is approximately </a:t>
            </a:r>
            <a:r>
              <a:rPr lang="en-US" sz="1400" dirty="0" smtClean="0"/>
              <a:t> 500 </a:t>
            </a:r>
            <a:r>
              <a:rPr lang="en-US" sz="1400" dirty="0"/>
              <a:t>µm, and the minimal detectable inclusion size </a:t>
            </a:r>
            <a:r>
              <a:rPr lang="en-US" sz="1400" dirty="0" smtClean="0"/>
              <a:t>is </a:t>
            </a:r>
            <a:r>
              <a:rPr lang="en-US" sz="1400" dirty="0"/>
              <a:t>about 80 µm. The scanning result is used to </a:t>
            </a:r>
            <a:r>
              <a:rPr lang="en-US" sz="1400" dirty="0" smtClean="0"/>
              <a:t>decide on </a:t>
            </a:r>
            <a:r>
              <a:rPr lang="en-US" sz="1400" dirty="0"/>
              <a:t>the RF active surface i.e. the later inner side of the accelerating structure</a:t>
            </a:r>
            <a:r>
              <a:rPr lang="en-US" sz="1400" dirty="0" smtClean="0"/>
              <a:t>.</a:t>
            </a:r>
          </a:p>
          <a:p>
            <a:r>
              <a:rPr lang="en-US" sz="1400" dirty="0" smtClean="0"/>
              <a:t>Identified defects are studied in a well equipped metallurgy laboratory at DESY.</a:t>
            </a:r>
            <a:endParaRPr lang="de-DE" sz="1400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18" y="4365104"/>
            <a:ext cx="2861967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Placeholder 17"/>
          <p:cNvPicPr>
            <a:picLocks noGrp="1" noChangeAspect="1"/>
          </p:cNvPicPr>
          <p:nvPr>
            <p:ph type="pic" sz="quarter" idx="17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20" name="Picture 4" descr="D:\DESY Home\My Documents\admin_XFEL\XFEL MAC\XFEL_MAC_5_2011\Umstempelungslabor_2.JPG"/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28820" y="6573382"/>
            <a:ext cx="9415652" cy="194989"/>
          </a:xfrm>
        </p:spPr>
        <p:txBody>
          <a:bodyPr/>
          <a:lstStyle/>
          <a:p>
            <a:r>
              <a:rPr lang="en-GB" dirty="0" smtClean="0"/>
              <a:t>ARD </a:t>
            </a:r>
            <a:r>
              <a:rPr lang="en-GB" dirty="0" smtClean="0"/>
              <a:t>Infrastructures at DESY </a:t>
            </a:r>
            <a:r>
              <a:rPr lang="en-GB" dirty="0" smtClean="0"/>
              <a:t>| Hans Weise @ </a:t>
            </a:r>
            <a:r>
              <a:rPr lang="en-GB" dirty="0" smtClean="0"/>
              <a:t>1</a:t>
            </a:r>
            <a:r>
              <a:rPr lang="en-GB" baseline="30000" dirty="0" smtClean="0"/>
              <a:t>st</a:t>
            </a:r>
            <a:r>
              <a:rPr lang="en-GB" dirty="0" smtClean="0"/>
              <a:t> Hamburg Alliance Meeting, </a:t>
            </a:r>
            <a:r>
              <a:rPr lang="en-GB" dirty="0" smtClean="0"/>
              <a:t>DESY, 5 – </a:t>
            </a:r>
            <a:r>
              <a:rPr lang="en-GB" dirty="0" smtClean="0"/>
              <a:t>7 September </a:t>
            </a:r>
            <a:r>
              <a:rPr lang="en-GB" dirty="0" smtClean="0"/>
              <a:t>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091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Chemical Treatment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10440540" cy="798437"/>
          </a:xfrm>
        </p:spPr>
        <p:txBody>
          <a:bodyPr/>
          <a:lstStyle/>
          <a:p>
            <a:r>
              <a:rPr lang="en-US" dirty="0"/>
              <a:t>Damage layer of about 150 µm caused by production is removed by chemical polishing.</a:t>
            </a:r>
          </a:p>
          <a:p>
            <a:r>
              <a:rPr lang="en-US" dirty="0"/>
              <a:t>Two processes have successfully been transferred to industry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DESY EP facility was setting the standards for todays state-of-the-art chemical treatment.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/>
          <a:p>
            <a:r>
              <a:rPr lang="en-US" dirty="0" smtClean="0"/>
              <a:t>Buffered Chemical Polishing (BCP) / Electro-polishing (EP) – used for SRF Cavities &amp; Guns</a:t>
            </a:r>
            <a:endParaRPr lang="en-US" dirty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5"/>
          </p:nvPr>
        </p:nvSpPr>
        <p:spPr>
          <a:xfrm>
            <a:off x="407368" y="2486547"/>
            <a:ext cx="5184576" cy="798437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Buffered Chemical Polishing (BCP)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7" name="Textplatzhalter 7"/>
          <p:cNvSpPr>
            <a:spLocks noGrp="1"/>
          </p:cNvSpPr>
          <p:nvPr>
            <p:ph type="body" sz="quarter" idx="15"/>
          </p:nvPr>
        </p:nvSpPr>
        <p:spPr>
          <a:xfrm>
            <a:off x="8010203" y="2492896"/>
            <a:ext cx="2262261" cy="798437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Electro-polishing </a:t>
            </a:r>
            <a:r>
              <a:rPr lang="en-US" b="1" dirty="0"/>
              <a:t>(EP)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10" name="Picture 1300"/>
          <p:cNvPicPr>
            <a:picLocks noChangeAspect="1" noChangeArrowheads="1"/>
          </p:cNvPicPr>
          <p:nvPr/>
        </p:nvPicPr>
        <p:blipFill>
          <a:blip r:embed="rId2" cstate="print">
            <a:lum bright="18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8" y="2812210"/>
            <a:ext cx="2503864" cy="3641126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301" descr="9zeller teilansicht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22" r="4295"/>
          <a:stretch/>
        </p:blipFill>
        <p:spPr bwMode="auto">
          <a:xfrm>
            <a:off x="7998221" y="2812210"/>
            <a:ext cx="3786411" cy="3641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3106383" y="2996952"/>
            <a:ext cx="19094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dirty="0"/>
              <a:t>HNO</a:t>
            </a:r>
            <a:r>
              <a:rPr lang="de-DE" sz="1600" baseline="-25000" dirty="0"/>
              <a:t>3 </a:t>
            </a:r>
            <a:r>
              <a:rPr lang="de-DE" sz="1600" dirty="0"/>
              <a:t>: HF : H</a:t>
            </a:r>
            <a:r>
              <a:rPr lang="de-DE" sz="1600" baseline="-25000" dirty="0"/>
              <a:t>3</a:t>
            </a:r>
            <a:r>
              <a:rPr lang="de-DE" sz="1600" dirty="0"/>
              <a:t>PO</a:t>
            </a:r>
            <a:r>
              <a:rPr lang="de-DE" sz="1600" baseline="-25000" dirty="0"/>
              <a:t>4</a:t>
            </a:r>
          </a:p>
          <a:p>
            <a:pPr algn="ctr"/>
            <a:r>
              <a:rPr lang="de-DE" sz="1600" dirty="0"/>
              <a:t>1 : 1 : 2</a:t>
            </a:r>
          </a:p>
          <a:p>
            <a:pPr algn="ctr"/>
            <a:endParaRPr lang="de-DE" sz="1600" dirty="0"/>
          </a:p>
        </p:txBody>
      </p:sp>
      <p:sp>
        <p:nvSpPr>
          <p:cNvPr id="12" name="Textfeld 11"/>
          <p:cNvSpPr txBox="1"/>
          <p:nvPr/>
        </p:nvSpPr>
        <p:spPr>
          <a:xfrm>
            <a:off x="6023992" y="2996952"/>
            <a:ext cx="186922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/>
              <a:t>H</a:t>
            </a:r>
            <a:r>
              <a:rPr lang="de-DE" sz="1600" baseline="-25000" dirty="0"/>
              <a:t>2</a:t>
            </a:r>
            <a:r>
              <a:rPr lang="de-DE" sz="1600" dirty="0"/>
              <a:t>SO</a:t>
            </a:r>
            <a:r>
              <a:rPr lang="de-DE" sz="1600" baseline="-25000" dirty="0"/>
              <a:t>4</a:t>
            </a:r>
            <a:r>
              <a:rPr lang="de-DE" sz="1600" dirty="0"/>
              <a:t> : HF</a:t>
            </a:r>
            <a:endParaRPr lang="de-DE" sz="1600" baseline="-25000" dirty="0"/>
          </a:p>
          <a:p>
            <a:pPr algn="ctr"/>
            <a:r>
              <a:rPr lang="de-DE" sz="1600" dirty="0"/>
              <a:t>9 : 1</a:t>
            </a:r>
          </a:p>
          <a:p>
            <a:pPr algn="ctr"/>
            <a:endParaRPr lang="de-DE" sz="1600" dirty="0"/>
          </a:p>
          <a:p>
            <a:pPr algn="ctr"/>
            <a:r>
              <a:rPr lang="de-DE" sz="1600" dirty="0"/>
              <a:t>U </a:t>
            </a:r>
            <a:r>
              <a:rPr lang="de-DE" dirty="0"/>
              <a:t>≈</a:t>
            </a:r>
            <a:r>
              <a:rPr lang="de-DE" sz="1600" dirty="0"/>
              <a:t> 17 V</a:t>
            </a:r>
          </a:p>
        </p:txBody>
      </p:sp>
      <p:grpSp>
        <p:nvGrpSpPr>
          <p:cNvPr id="20" name="Group 3"/>
          <p:cNvGrpSpPr>
            <a:grpSpLocks noChangeAspect="1"/>
          </p:cNvGrpSpPr>
          <p:nvPr/>
        </p:nvGrpSpPr>
        <p:grpSpPr bwMode="auto">
          <a:xfrm>
            <a:off x="2938498" y="4182492"/>
            <a:ext cx="5012322" cy="2343295"/>
            <a:chOff x="1584" y="10368"/>
            <a:chExt cx="4485" cy="1973"/>
          </a:xfrm>
        </p:grpSpPr>
        <p:pic>
          <p:nvPicPr>
            <p:cNvPr id="21" name="Picture 4" descr="Ac150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" y="10368"/>
              <a:ext cx="2223" cy="19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5" descr="Ao150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6" y="10368"/>
              <a:ext cx="2223" cy="19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Line 8"/>
            <p:cNvSpPr>
              <a:spLocks noChangeAspect="1" noChangeShapeType="1"/>
            </p:cNvSpPr>
            <p:nvPr/>
          </p:nvSpPr>
          <p:spPr bwMode="auto">
            <a:xfrm>
              <a:off x="3936" y="12001"/>
              <a:ext cx="54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diamond" w="sm" len="sm"/>
              <a:tailEnd type="diamond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 sz="32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9" name="Text Box 9"/>
            <p:cNvSpPr txBox="1">
              <a:spLocks noChangeAspect="1" noChangeArrowheads="1"/>
            </p:cNvSpPr>
            <p:nvPr/>
          </p:nvSpPr>
          <p:spPr bwMode="auto">
            <a:xfrm>
              <a:off x="3617" y="12001"/>
              <a:ext cx="1179" cy="3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altLang="ja-JP" sz="1600" b="1" dirty="0"/>
                <a:t>200 </a:t>
              </a:r>
              <a:r>
                <a:rPr lang="de-DE" altLang="ja-JP" sz="1600" b="1" dirty="0">
                  <a:sym typeface="Symbol" pitchFamily="18" charset="2"/>
                </a:rPr>
                <a:t></a:t>
              </a:r>
              <a:r>
                <a:rPr lang="de-DE" altLang="ja-JP" sz="1600" b="1" dirty="0"/>
                <a:t>m</a:t>
              </a:r>
              <a:endParaRPr lang="de-DE" altLang="de-DE" sz="1600" b="1" dirty="0"/>
            </a:p>
          </p:txBody>
        </p:sp>
        <p:sp>
          <p:nvSpPr>
            <p:cNvPr id="30" name="Text Box 10"/>
            <p:cNvSpPr txBox="1">
              <a:spLocks noChangeAspect="1" noChangeArrowheads="1"/>
            </p:cNvSpPr>
            <p:nvPr/>
          </p:nvSpPr>
          <p:spPr bwMode="auto">
            <a:xfrm>
              <a:off x="1584" y="12005"/>
              <a:ext cx="2227" cy="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 altLang="de-DE" sz="1600" b="1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32" name="Line 8"/>
          <p:cNvSpPr>
            <a:spLocks noChangeAspect="1" noChangeShapeType="1"/>
          </p:cNvSpPr>
          <p:nvPr/>
        </p:nvSpPr>
        <p:spPr bwMode="auto">
          <a:xfrm>
            <a:off x="3046654" y="6121532"/>
            <a:ext cx="60460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diamond" w="sm" len="sm"/>
            <a:tailEnd type="diamond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3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" name="Text Box 9"/>
          <p:cNvSpPr txBox="1">
            <a:spLocks noChangeAspect="1" noChangeArrowheads="1"/>
          </p:cNvSpPr>
          <p:nvPr/>
        </p:nvSpPr>
        <p:spPr bwMode="auto">
          <a:xfrm>
            <a:off x="2690148" y="6121532"/>
            <a:ext cx="1317620" cy="403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ja-JP" sz="1600" b="1" dirty="0"/>
              <a:t>200 </a:t>
            </a:r>
            <a:r>
              <a:rPr lang="de-DE" altLang="ja-JP" sz="1600" b="1" dirty="0">
                <a:sym typeface="Symbol" pitchFamily="18" charset="2"/>
              </a:rPr>
              <a:t></a:t>
            </a:r>
            <a:r>
              <a:rPr lang="de-DE" altLang="ja-JP" sz="1600" b="1" dirty="0"/>
              <a:t>m</a:t>
            </a:r>
            <a:endParaRPr lang="de-DE" altLang="de-DE" sz="1600" b="1" dirty="0"/>
          </a:p>
        </p:txBody>
      </p:sp>
      <p:sp>
        <p:nvSpPr>
          <p:cNvPr id="2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28820" y="6573382"/>
            <a:ext cx="9415652" cy="194989"/>
          </a:xfrm>
        </p:spPr>
        <p:txBody>
          <a:bodyPr/>
          <a:lstStyle/>
          <a:p>
            <a:r>
              <a:rPr lang="en-GB" dirty="0" smtClean="0"/>
              <a:t>ARD </a:t>
            </a:r>
            <a:r>
              <a:rPr lang="en-GB" dirty="0" smtClean="0"/>
              <a:t>Infrastructures at DESY </a:t>
            </a:r>
            <a:r>
              <a:rPr lang="en-GB" dirty="0" smtClean="0"/>
              <a:t>| Hans Weise @ </a:t>
            </a:r>
            <a:r>
              <a:rPr lang="en-GB" dirty="0" smtClean="0"/>
              <a:t>1</a:t>
            </a:r>
            <a:r>
              <a:rPr lang="en-GB" baseline="30000" dirty="0" smtClean="0"/>
              <a:t>st</a:t>
            </a:r>
            <a:r>
              <a:rPr lang="en-GB" dirty="0" smtClean="0"/>
              <a:t> Hamburg Alliance Meeting, </a:t>
            </a:r>
            <a:r>
              <a:rPr lang="en-GB" dirty="0" smtClean="0"/>
              <a:t>DESY, 5 – </a:t>
            </a:r>
            <a:r>
              <a:rPr lang="en-GB" dirty="0" smtClean="0"/>
              <a:t>7 September </a:t>
            </a:r>
            <a:r>
              <a:rPr lang="en-GB" dirty="0" smtClean="0"/>
              <a:t>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911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800°C Annealing</a:t>
            </a:r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/>
          <a:p>
            <a:r>
              <a:rPr lang="en-US" dirty="0" smtClean="0"/>
              <a:t>Cavity annealing and N-Infusion studies</a:t>
            </a:r>
            <a:endParaRPr lang="en-US" dirty="0"/>
          </a:p>
        </p:txBody>
      </p:sp>
      <p:pic>
        <p:nvPicPr>
          <p:cNvPr id="2050" name="Picture 2" descr="E:\_Sven\Action 2017\N2-Infusion\2017-09-15 Aus-Einbauprozedur 1DE161DE9\Aus-Einbauprozedur 1DE161DE9 0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16632"/>
            <a:ext cx="5112568" cy="383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platzhalter 7"/>
          <p:cNvSpPr>
            <a:spLocks noGrp="1"/>
          </p:cNvSpPr>
          <p:nvPr>
            <p:ph type="body" sz="quarter" idx="15"/>
          </p:nvPr>
        </p:nvSpPr>
        <p:spPr>
          <a:xfrm>
            <a:off x="407988" y="1406674"/>
            <a:ext cx="5255964" cy="2454374"/>
          </a:xfrm>
        </p:spPr>
        <p:txBody>
          <a:bodyPr/>
          <a:lstStyle/>
          <a:p>
            <a:r>
              <a:rPr lang="en-US" dirty="0"/>
              <a:t>During fabrication the Niobium-material is stressed by deep drawing and welding. Annealing serves the relaxation of the material.</a:t>
            </a:r>
          </a:p>
          <a:p>
            <a:r>
              <a:rPr lang="en-US" dirty="0"/>
              <a:t>During the chemical treatments </a:t>
            </a:r>
            <a:r>
              <a:rPr lang="en-US" b="1" dirty="0"/>
              <a:t>hydrogen</a:t>
            </a:r>
            <a:r>
              <a:rPr lang="en-US" dirty="0"/>
              <a:t> is introduced into the niobium. This impurity is known to </a:t>
            </a:r>
            <a:r>
              <a:rPr lang="en-US" b="1" dirty="0"/>
              <a:t>decrease the Q-value </a:t>
            </a:r>
            <a:r>
              <a:rPr lang="en-US" dirty="0"/>
              <a:t>at low gradients. </a:t>
            </a:r>
            <a:r>
              <a:rPr lang="en-US" b="1" dirty="0">
                <a:solidFill>
                  <a:schemeClr val="accent2"/>
                </a:solidFill>
              </a:rPr>
              <a:t>Annealing reduces the hydrogen content to a harmless level.</a:t>
            </a:r>
            <a:r>
              <a:rPr lang="en-US" dirty="0"/>
              <a:t> </a:t>
            </a:r>
          </a:p>
          <a:p>
            <a:r>
              <a:rPr lang="en-US" dirty="0"/>
              <a:t>Low temperature </a:t>
            </a:r>
            <a:r>
              <a:rPr lang="en-US" dirty="0" smtClean="0"/>
              <a:t>(120°C</a:t>
            </a:r>
            <a:r>
              <a:rPr lang="en-US" dirty="0"/>
              <a:t>) Nitrogen doping, so </a:t>
            </a:r>
            <a:r>
              <a:rPr lang="en-US" dirty="0" smtClean="0"/>
              <a:t>called</a:t>
            </a:r>
            <a:br>
              <a:rPr lang="en-US" dirty="0" smtClean="0"/>
            </a:br>
            <a:r>
              <a:rPr lang="en-US" b="1" dirty="0" smtClean="0">
                <a:solidFill>
                  <a:schemeClr val="accent2"/>
                </a:solidFill>
              </a:rPr>
              <a:t>N-Infusion </a:t>
            </a:r>
            <a:r>
              <a:rPr lang="en-US" dirty="0"/>
              <a:t>is a promising way to </a:t>
            </a:r>
            <a:r>
              <a:rPr lang="en-US" dirty="0" smtClean="0"/>
              <a:t>achieve </a:t>
            </a:r>
            <a:r>
              <a:rPr lang="en-US" b="1" dirty="0" smtClean="0"/>
              <a:t>high</a:t>
            </a:r>
            <a:br>
              <a:rPr lang="en-US" b="1" dirty="0" smtClean="0"/>
            </a:br>
            <a:r>
              <a:rPr lang="en-US" b="1" dirty="0" smtClean="0"/>
              <a:t>Q-values </a:t>
            </a:r>
            <a:r>
              <a:rPr lang="en-US" b="1" dirty="0"/>
              <a:t>at high gradients</a:t>
            </a:r>
            <a:r>
              <a:rPr lang="en-US" dirty="0"/>
              <a:t>. </a:t>
            </a:r>
            <a:endParaRPr lang="en-US" dirty="0" smtClean="0"/>
          </a:p>
          <a:p>
            <a:pPr lvl="1"/>
            <a:r>
              <a:rPr lang="en-US" dirty="0" smtClean="0"/>
              <a:t>We </a:t>
            </a:r>
            <a:r>
              <a:rPr lang="en-US" dirty="0"/>
              <a:t>are </a:t>
            </a:r>
            <a:r>
              <a:rPr lang="en-US" dirty="0" smtClean="0"/>
              <a:t>improving </a:t>
            </a:r>
            <a:r>
              <a:rPr lang="en-US" dirty="0"/>
              <a:t>the furnace </a:t>
            </a:r>
            <a:r>
              <a:rPr lang="en-US" dirty="0" smtClean="0"/>
              <a:t>for </a:t>
            </a:r>
            <a:r>
              <a:rPr lang="en-US" dirty="0"/>
              <a:t>this treatment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We compare DESY treatment with e.g. FNAL.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32" t="17176" r="21981" b="5338"/>
          <a:stretch/>
        </p:blipFill>
        <p:spPr bwMode="auto">
          <a:xfrm>
            <a:off x="6456040" y="3350882"/>
            <a:ext cx="4032448" cy="3318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28820" y="6573382"/>
            <a:ext cx="9415652" cy="194989"/>
          </a:xfrm>
        </p:spPr>
        <p:txBody>
          <a:bodyPr/>
          <a:lstStyle/>
          <a:p>
            <a:r>
              <a:rPr lang="en-GB" dirty="0" smtClean="0"/>
              <a:t>ARD </a:t>
            </a:r>
            <a:r>
              <a:rPr lang="en-GB" dirty="0" smtClean="0"/>
              <a:t>Infrastructures at DESY </a:t>
            </a:r>
            <a:r>
              <a:rPr lang="en-GB" dirty="0" smtClean="0"/>
              <a:t>| Hans Weise @ </a:t>
            </a:r>
            <a:r>
              <a:rPr lang="en-GB" dirty="0" smtClean="0"/>
              <a:t>1</a:t>
            </a:r>
            <a:r>
              <a:rPr lang="en-GB" baseline="30000" dirty="0" smtClean="0"/>
              <a:t>st</a:t>
            </a:r>
            <a:r>
              <a:rPr lang="en-GB" dirty="0" smtClean="0"/>
              <a:t> Hamburg Alliance Meeting, </a:t>
            </a:r>
            <a:r>
              <a:rPr lang="en-GB" dirty="0" smtClean="0"/>
              <a:t>DESY, 5 – </a:t>
            </a:r>
            <a:r>
              <a:rPr lang="en-GB" dirty="0" smtClean="0"/>
              <a:t>7 September </a:t>
            </a:r>
            <a:r>
              <a:rPr lang="en-GB" dirty="0" smtClean="0"/>
              <a:t>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75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SRF Cavity Testing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RF testing after surface </a:t>
            </a:r>
            <a:r>
              <a:rPr lang="en-US" dirty="0"/>
              <a:t>t</a:t>
            </a:r>
            <a:r>
              <a:rPr lang="en-US" dirty="0" smtClean="0"/>
              <a:t>reatment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07988" y="1406426"/>
            <a:ext cx="7524750" cy="2886669"/>
          </a:xfrm>
        </p:spPr>
        <p:txBody>
          <a:bodyPr/>
          <a:lstStyle/>
          <a:p>
            <a:r>
              <a:rPr lang="en-US" dirty="0" smtClean="0"/>
              <a:t>DESY operates several </a:t>
            </a:r>
            <a:r>
              <a:rPr lang="en-US" b="1" dirty="0" smtClean="0"/>
              <a:t>vertical test stands </a:t>
            </a:r>
            <a:r>
              <a:rPr lang="en-US" dirty="0" smtClean="0"/>
              <a:t>/ </a:t>
            </a:r>
            <a:r>
              <a:rPr lang="en-US" dirty="0" err="1" smtClean="0"/>
              <a:t>dewars</a:t>
            </a:r>
            <a:r>
              <a:rPr lang="en-US" dirty="0" smtClean="0"/>
              <a:t> </a:t>
            </a:r>
            <a:r>
              <a:rPr lang="en-US" b="1" dirty="0" smtClean="0"/>
              <a:t>to characterize cavities. </a:t>
            </a:r>
            <a:r>
              <a:rPr lang="en-US" dirty="0" smtClean="0"/>
              <a:t>In total 6 inserts are used to take either up to 4 standard 1.3 GHz cavities, or </a:t>
            </a:r>
            <a:r>
              <a:rPr lang="en-US" b="1" dirty="0" smtClean="0"/>
              <a:t>other structures like SRF guns </a:t>
            </a:r>
            <a:r>
              <a:rPr lang="en-US" dirty="0" smtClean="0"/>
              <a:t>into the cryostat.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07988" y="4293097"/>
            <a:ext cx="5471988" cy="2016224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/>
          <a:p>
            <a:pPr marL="0" indent="0">
              <a:buNone/>
            </a:pPr>
            <a:r>
              <a:rPr lang="en-US" sz="1400" dirty="0" smtClean="0"/>
              <a:t>Meanwhile </a:t>
            </a:r>
            <a:r>
              <a:rPr lang="en-US" sz="1400" dirty="0"/>
              <a:t>inserts </a:t>
            </a:r>
            <a:endParaRPr lang="en-US" sz="1400" dirty="0" smtClean="0"/>
          </a:p>
          <a:p>
            <a:pPr lvl="1"/>
            <a:r>
              <a:rPr lang="en-US" sz="1400" dirty="0" smtClean="0"/>
              <a:t>are </a:t>
            </a:r>
            <a:r>
              <a:rPr lang="en-US" sz="1400" b="1" dirty="0"/>
              <a:t>adaptive for different cavity types</a:t>
            </a:r>
            <a:r>
              <a:rPr lang="en-US" sz="1400" dirty="0"/>
              <a:t>, and </a:t>
            </a:r>
            <a:endParaRPr lang="en-US" sz="1400" dirty="0" smtClean="0"/>
          </a:p>
          <a:p>
            <a:pPr lvl="1"/>
            <a:r>
              <a:rPr lang="en-US" sz="1400" dirty="0" smtClean="0"/>
              <a:t>usually </a:t>
            </a:r>
            <a:r>
              <a:rPr lang="en-US" sz="1400" dirty="0"/>
              <a:t>have an </a:t>
            </a:r>
            <a:r>
              <a:rPr lang="en-US" sz="1400" b="1" dirty="0"/>
              <a:t>adjustable RF antenna</a:t>
            </a:r>
            <a:r>
              <a:rPr lang="en-US" sz="1400" dirty="0"/>
              <a:t>. </a:t>
            </a:r>
            <a:endParaRPr lang="en-US" sz="1400" dirty="0" smtClean="0"/>
          </a:p>
          <a:p>
            <a:pPr lvl="1"/>
            <a:r>
              <a:rPr lang="en-US" sz="1400" dirty="0" smtClean="0"/>
              <a:t>We measure Q(E) incl. pass-band and locate quenches using second-sound and temperature map.</a:t>
            </a:r>
          </a:p>
          <a:p>
            <a:pPr lvl="1"/>
            <a:r>
              <a:rPr lang="en-US" sz="1400" dirty="0" smtClean="0"/>
              <a:t>Sensors </a:t>
            </a:r>
            <a:r>
              <a:rPr lang="en-US" sz="1400" dirty="0"/>
              <a:t>checking radiation caused by field emission and magnetic flux complete the picture.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984" y="2285678"/>
            <a:ext cx="2037209" cy="419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Placeholder 5"/>
          <p:cNvSpPr txBox="1">
            <a:spLocks/>
          </p:cNvSpPr>
          <p:nvPr/>
        </p:nvSpPr>
        <p:spPr>
          <a:xfrm>
            <a:off x="407368" y="2348880"/>
            <a:ext cx="5543996" cy="154874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266700" algn="l"/>
              </a:tabLs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rgbClr val="139FDF"/>
                </a:solidFill>
              </a:rPr>
              <a:t>ARD ST1 </a:t>
            </a:r>
            <a:r>
              <a:rPr lang="en-US" dirty="0" smtClean="0"/>
              <a:t>profits strongly from the </a:t>
            </a:r>
            <a:r>
              <a:rPr lang="en-US" b="1" dirty="0" smtClean="0">
                <a:solidFill>
                  <a:schemeClr val="accent2"/>
                </a:solidFill>
              </a:rPr>
              <a:t>cavity test infrastructure.</a:t>
            </a:r>
            <a:r>
              <a:rPr lang="en-US" dirty="0" smtClean="0"/>
              <a:t> All DESY developed cavities were and are tested here. </a:t>
            </a:r>
          </a:p>
          <a:p>
            <a:r>
              <a:rPr lang="en-US" dirty="0" smtClean="0"/>
              <a:t>For the European XFEL over 1200 cavity tests were carried out. Now DESY supports LCLS-II, ESS and others.</a:t>
            </a:r>
            <a:endParaRPr lang="en-US" dirty="0"/>
          </a:p>
        </p:txBody>
      </p:sp>
      <p:pic>
        <p:nvPicPr>
          <p:cNvPr id="1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6632" y="3933056"/>
            <a:ext cx="3708000" cy="256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 descr="S:\user\groups\mpy\4all\public\XFEL Pictures\20140603_VisitAMTF\images\large\20140603-MK3_5459.jpg"/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6231" y="1449389"/>
            <a:ext cx="3708401" cy="2411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28820" y="6573382"/>
            <a:ext cx="9415652" cy="194989"/>
          </a:xfrm>
        </p:spPr>
        <p:txBody>
          <a:bodyPr/>
          <a:lstStyle/>
          <a:p>
            <a:r>
              <a:rPr lang="en-GB" dirty="0" smtClean="0"/>
              <a:t>ARD </a:t>
            </a:r>
            <a:r>
              <a:rPr lang="en-GB" dirty="0" smtClean="0"/>
              <a:t>Infrastructures at DESY </a:t>
            </a:r>
            <a:r>
              <a:rPr lang="en-GB" dirty="0" smtClean="0"/>
              <a:t>| Hans Weise @ </a:t>
            </a:r>
            <a:r>
              <a:rPr lang="en-GB" dirty="0" smtClean="0"/>
              <a:t>1</a:t>
            </a:r>
            <a:r>
              <a:rPr lang="en-GB" baseline="30000" dirty="0" smtClean="0"/>
              <a:t>st</a:t>
            </a:r>
            <a:r>
              <a:rPr lang="en-GB" dirty="0" smtClean="0"/>
              <a:t> Hamburg Alliance Meeting, </a:t>
            </a:r>
            <a:r>
              <a:rPr lang="en-GB" dirty="0" smtClean="0"/>
              <a:t>DESY, 5 – </a:t>
            </a:r>
            <a:r>
              <a:rPr lang="en-GB" dirty="0" smtClean="0"/>
              <a:t>7 September </a:t>
            </a:r>
            <a:r>
              <a:rPr lang="en-GB" dirty="0" smtClean="0"/>
              <a:t>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84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Accelerator Module Assembly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From the cavity </a:t>
            </a:r>
            <a:r>
              <a:rPr lang="en-US" dirty="0"/>
              <a:t>s</a:t>
            </a:r>
            <a:r>
              <a:rPr lang="en-US" dirty="0" smtClean="0"/>
              <a:t>tring to the finished </a:t>
            </a:r>
            <a:r>
              <a:rPr lang="en-US" dirty="0"/>
              <a:t>m</a:t>
            </a:r>
            <a:r>
              <a:rPr lang="en-US" dirty="0" smtClean="0"/>
              <a:t>odule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At DESY </a:t>
            </a:r>
            <a:r>
              <a:rPr lang="en-US" b="1" dirty="0" smtClean="0"/>
              <a:t>dedicated assembly </a:t>
            </a:r>
            <a:r>
              <a:rPr lang="en-US" b="1" dirty="0"/>
              <a:t>infrastructure </a:t>
            </a:r>
            <a:r>
              <a:rPr lang="en-US" dirty="0"/>
              <a:t>for the </a:t>
            </a:r>
            <a:r>
              <a:rPr lang="en-US" dirty="0" smtClean="0"/>
              <a:t>assembly </a:t>
            </a:r>
            <a:r>
              <a:rPr lang="en-US" dirty="0"/>
              <a:t>/ dis-assembly and repair of superconducting accelerator </a:t>
            </a:r>
            <a:r>
              <a:rPr lang="en-US" dirty="0" smtClean="0"/>
              <a:t>modules is available.</a:t>
            </a:r>
          </a:p>
          <a:p>
            <a:r>
              <a:rPr lang="en-US" b="1" dirty="0">
                <a:solidFill>
                  <a:schemeClr val="accent1"/>
                </a:solidFill>
              </a:rPr>
              <a:t>ARD</a:t>
            </a:r>
            <a:r>
              <a:rPr lang="en-US" dirty="0"/>
              <a:t> related R&amp;D like </a:t>
            </a:r>
            <a:r>
              <a:rPr lang="en-US" b="1" dirty="0">
                <a:solidFill>
                  <a:schemeClr val="accent2"/>
                </a:solidFill>
              </a:rPr>
              <a:t>CW tests </a:t>
            </a:r>
            <a:r>
              <a:rPr lang="en-US" dirty="0"/>
              <a:t>of improved standard XFEL modules is only possible due to this infrastructure and the related expertise of many colleagues.</a:t>
            </a:r>
          </a:p>
          <a:p>
            <a:r>
              <a:rPr lang="en-US" b="1" dirty="0" smtClean="0"/>
              <a:t>DESY </a:t>
            </a:r>
            <a:r>
              <a:rPr lang="en-US" b="1" dirty="0"/>
              <a:t>has developed the respective infrastructure </a:t>
            </a:r>
            <a:r>
              <a:rPr lang="en-US" dirty="0"/>
              <a:t>and uses it for standard European XFEL or FLASH modules</a:t>
            </a:r>
            <a:r>
              <a:rPr lang="en-US" dirty="0" smtClean="0"/>
              <a:t>. Other infrastructures worldwide e.g. at    CE Saclay but also </a:t>
            </a:r>
            <a:r>
              <a:rPr lang="en-US" dirty="0" err="1" smtClean="0"/>
              <a:t>Fermilab</a:t>
            </a:r>
            <a:r>
              <a:rPr lang="en-US" dirty="0" smtClean="0"/>
              <a:t> and KEK mimic the DESY facilities.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7524750" cy="162570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/>
          <a:p>
            <a:r>
              <a:rPr lang="en-US" sz="1400" dirty="0"/>
              <a:t>While the string of accelerating cavities is assembled in </a:t>
            </a:r>
            <a:r>
              <a:rPr lang="en-US" sz="1400" b="1" dirty="0"/>
              <a:t>ISO4 clean rooms</a:t>
            </a:r>
            <a:r>
              <a:rPr lang="en-US" sz="1400" dirty="0"/>
              <a:t>, the further assembly of the closed vacuum system to the so-called cold mass which is the inner structure of the cryostat is done in dedicated assembly areas.</a:t>
            </a:r>
          </a:p>
          <a:p>
            <a:r>
              <a:rPr lang="en-US" sz="1400" dirty="0"/>
              <a:t>T</a:t>
            </a:r>
            <a:r>
              <a:rPr lang="en-US" sz="1400" dirty="0" smtClean="0"/>
              <a:t>he </a:t>
            </a:r>
            <a:r>
              <a:rPr lang="en-US" sz="1400" b="1" dirty="0"/>
              <a:t>outside clean room assembly work </a:t>
            </a:r>
            <a:r>
              <a:rPr lang="en-US" sz="1400" dirty="0"/>
              <a:t>includes installation of frequency tuners, magnetic shields and others. </a:t>
            </a:r>
            <a:endParaRPr lang="en-US" sz="1400" dirty="0" smtClean="0"/>
          </a:p>
          <a:p>
            <a:r>
              <a:rPr lang="en-US" sz="1400" b="1" dirty="0" smtClean="0"/>
              <a:t>Skilled teams </a:t>
            </a:r>
            <a:r>
              <a:rPr lang="en-US" sz="1400" dirty="0" smtClean="0"/>
              <a:t>are responsible for all work.</a:t>
            </a:r>
            <a:endParaRPr lang="de-DE" sz="1400" dirty="0"/>
          </a:p>
        </p:txBody>
      </p:sp>
      <p:pic>
        <p:nvPicPr>
          <p:cNvPr id="16" name="Picture 20" descr="S:\user\groups\mdi\dnoelle\public\XFEL_3.9GHzModule\images\large\20150715-MK3_4553.jpg"/>
          <p:cNvPicPr>
            <a:picLocks noGrp="1" noChangeAspect="1" noChangeArrowheads="1"/>
          </p:cNvPicPr>
          <p:nvPr>
            <p:ph type="pic" sz="quarter" idx="17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Placeholder 7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6" b="1206"/>
          <a:stretch>
            <a:fillRect/>
          </a:stretch>
        </p:blipFill>
        <p:spPr/>
      </p:pic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28820" y="6573382"/>
            <a:ext cx="9415652" cy="194989"/>
          </a:xfrm>
        </p:spPr>
        <p:txBody>
          <a:bodyPr/>
          <a:lstStyle/>
          <a:p>
            <a:r>
              <a:rPr lang="en-GB" dirty="0" smtClean="0"/>
              <a:t>ARD </a:t>
            </a:r>
            <a:r>
              <a:rPr lang="en-GB" dirty="0" smtClean="0"/>
              <a:t>Infrastructures at DESY </a:t>
            </a:r>
            <a:r>
              <a:rPr lang="en-GB" dirty="0" smtClean="0"/>
              <a:t>| Hans Weise @ </a:t>
            </a:r>
            <a:r>
              <a:rPr lang="en-GB" dirty="0" smtClean="0"/>
              <a:t>1</a:t>
            </a:r>
            <a:r>
              <a:rPr lang="en-GB" baseline="30000" dirty="0" smtClean="0"/>
              <a:t>st</a:t>
            </a:r>
            <a:r>
              <a:rPr lang="en-GB" dirty="0" smtClean="0"/>
              <a:t> Hamburg Alliance Meeting, </a:t>
            </a:r>
            <a:r>
              <a:rPr lang="en-GB" dirty="0" smtClean="0"/>
              <a:t>DESY, 5 – </a:t>
            </a:r>
            <a:r>
              <a:rPr lang="en-GB" dirty="0" smtClean="0"/>
              <a:t>7 September </a:t>
            </a:r>
            <a:r>
              <a:rPr lang="en-GB" dirty="0" smtClean="0"/>
              <a:t>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06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Accelerator Module Testing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Module R&amp;D includes extensive testing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b="1" dirty="0"/>
              <a:t>Several horizontal test stands </a:t>
            </a:r>
            <a:r>
              <a:rPr lang="en-US" dirty="0" smtClean="0"/>
              <a:t>are available for </a:t>
            </a:r>
            <a:r>
              <a:rPr lang="en-US" dirty="0"/>
              <a:t>the characterization of completely assembled superconducting accelerator </a:t>
            </a:r>
            <a:r>
              <a:rPr lang="en-US" dirty="0" smtClean="0"/>
              <a:t>modules. Three </a:t>
            </a:r>
            <a:r>
              <a:rPr lang="en-US" dirty="0"/>
              <a:t>test stands were used for the European XFEL series testing.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b="1" dirty="0" smtClean="0">
                <a:solidFill>
                  <a:schemeClr val="accent1"/>
                </a:solidFill>
              </a:rPr>
              <a:t>ARD ST1 </a:t>
            </a:r>
            <a:r>
              <a:rPr lang="en-US" dirty="0" smtClean="0"/>
              <a:t>program uses all test stands plus </a:t>
            </a:r>
            <a:r>
              <a:rPr lang="en-US" b="1" dirty="0" smtClean="0"/>
              <a:t>one </a:t>
            </a:r>
            <a:r>
              <a:rPr lang="en-US" b="1" dirty="0"/>
              <a:t>additional test stand </a:t>
            </a:r>
            <a:r>
              <a:rPr lang="en-US" dirty="0" smtClean="0"/>
              <a:t>for </a:t>
            </a:r>
            <a:r>
              <a:rPr lang="en-US" dirty="0"/>
              <a:t>more </a:t>
            </a:r>
            <a:r>
              <a:rPr lang="en-US" b="1" dirty="0">
                <a:solidFill>
                  <a:schemeClr val="accent2"/>
                </a:solidFill>
              </a:rPr>
              <a:t>sophisticated studies including long pulse or even continuous wave </a:t>
            </a:r>
            <a:r>
              <a:rPr lang="en-US" dirty="0"/>
              <a:t>operation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smtClean="0"/>
              <a:t>Precise amplitude and phase control culminates in </a:t>
            </a:r>
            <a:r>
              <a:rPr lang="en-US" b="1" dirty="0" err="1" smtClean="0"/>
              <a:t>atto</a:t>
            </a:r>
            <a:r>
              <a:rPr lang="en-US" b="1" dirty="0" smtClean="0"/>
              <a:t>-second LLRF R&amp;D</a:t>
            </a:r>
            <a:r>
              <a:rPr lang="en-US" dirty="0" smtClean="0"/>
              <a:t>. </a:t>
            </a:r>
            <a:endParaRPr lang="en-US" dirty="0"/>
          </a:p>
          <a:p>
            <a:r>
              <a:rPr lang="en-US" dirty="0" smtClean="0"/>
              <a:t>CW asks for </a:t>
            </a:r>
            <a:r>
              <a:rPr lang="en-US" b="1" dirty="0" smtClean="0"/>
              <a:t>RF </a:t>
            </a:r>
            <a:r>
              <a:rPr lang="en-US" b="1" dirty="0"/>
              <a:t>power coupler </a:t>
            </a:r>
            <a:r>
              <a:rPr lang="en-US" dirty="0" smtClean="0"/>
              <a:t>development (tuning range and copper thickness).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07988" y="4365104"/>
            <a:ext cx="7524750" cy="144016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/>
          <a:p>
            <a:pPr lvl="1"/>
            <a:r>
              <a:rPr lang="en-US" sz="1400" dirty="0" smtClean="0"/>
              <a:t>Established </a:t>
            </a:r>
            <a:r>
              <a:rPr lang="en-US" sz="1400" dirty="0"/>
              <a:t>test procedures start with the initial incoming inspection of the modules. </a:t>
            </a:r>
            <a:endParaRPr lang="en-US" sz="1400" dirty="0" smtClean="0"/>
          </a:p>
          <a:p>
            <a:pPr lvl="1"/>
            <a:r>
              <a:rPr lang="en-US" sz="1400" dirty="0" smtClean="0"/>
              <a:t>Vacuum </a:t>
            </a:r>
            <a:r>
              <a:rPr lang="en-US" sz="1400" dirty="0"/>
              <a:t>and cryogenic system of the test stand which is installed in a shielding enclosure are attached. </a:t>
            </a:r>
            <a:endParaRPr lang="en-US" sz="1400" dirty="0" smtClean="0"/>
          </a:p>
          <a:p>
            <a:pPr lvl="1"/>
            <a:r>
              <a:rPr lang="en-US" sz="1400" dirty="0" smtClean="0"/>
              <a:t>Waveguides </a:t>
            </a:r>
            <a:r>
              <a:rPr lang="en-US" sz="1400" dirty="0"/>
              <a:t>connect to the radio frequency supply. </a:t>
            </a:r>
          </a:p>
        </p:txBody>
      </p:sp>
      <p:pic>
        <p:nvPicPr>
          <p:cNvPr id="12" name="Picture 4" descr="C:\Users\swierj\Desktop\Prezentacja Niemcy\SAM_0264.JPG"/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8"/>
          <p:cNvPicPr>
            <a:picLocks noGrp="1" noChangeAspect="1"/>
          </p:cNvPicPr>
          <p:nvPr>
            <p:ph type="pic" sz="quarter" idx="17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28820" y="6573382"/>
            <a:ext cx="9415652" cy="194989"/>
          </a:xfrm>
        </p:spPr>
        <p:txBody>
          <a:bodyPr/>
          <a:lstStyle/>
          <a:p>
            <a:r>
              <a:rPr lang="en-GB" dirty="0" smtClean="0"/>
              <a:t>ARD </a:t>
            </a:r>
            <a:r>
              <a:rPr lang="en-GB" dirty="0" smtClean="0"/>
              <a:t>Infrastructures at DESY </a:t>
            </a:r>
            <a:r>
              <a:rPr lang="en-GB" dirty="0" smtClean="0"/>
              <a:t>| Hans Weise @ </a:t>
            </a:r>
            <a:r>
              <a:rPr lang="en-GB" dirty="0" smtClean="0"/>
              <a:t>1</a:t>
            </a:r>
            <a:r>
              <a:rPr lang="en-GB" baseline="30000" dirty="0" smtClean="0"/>
              <a:t>st</a:t>
            </a:r>
            <a:r>
              <a:rPr lang="en-GB" dirty="0" smtClean="0"/>
              <a:t> Hamburg Alliance Meeting, </a:t>
            </a:r>
            <a:r>
              <a:rPr lang="en-GB" dirty="0" smtClean="0"/>
              <a:t>DESY, 5 – </a:t>
            </a:r>
            <a:r>
              <a:rPr lang="en-GB" dirty="0" smtClean="0"/>
              <a:t>7 September </a:t>
            </a:r>
            <a:r>
              <a:rPr lang="en-GB" dirty="0" smtClean="0"/>
              <a:t>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233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RD master">
  <a:themeElements>
    <a:clrScheme name="Benutzerdefiniert 63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F9E1B"/>
      </a:accent2>
      <a:accent3>
        <a:srgbClr val="004B7D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1"/>
          </a:solidFill>
        </a:ln>
      </a:spPr>
      <a:bodyPr rtlCol="0" anchor="ctr"/>
      <a:lstStyle>
        <a:defPPr algn="ctr"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dirty="0" err="1" smtClean="0"/>
        </a:defPPr>
      </a:lstStyle>
    </a:txDef>
  </a:objectDefaults>
  <a:extraClrSchemeLst/>
  <a:custClrLst>
    <a:custClr>
      <a:srgbClr val="8B6EC9"/>
    </a:custClr>
    <a:custClr>
      <a:srgbClr val="E35D50"/>
    </a:custClr>
    <a:custClr>
      <a:srgbClr val="5BC5F1"/>
    </a:custClr>
    <a:custClr>
      <a:srgbClr val="00AA92"/>
    </a:custClr>
  </a:custClrLst>
  <a:extLst>
    <a:ext uri="{05A4C25C-085E-4340-85A3-A5531E510DB2}">
      <thm15:themeFamily xmlns="" xmlns:thm15="http://schemas.microsoft.com/office/thememl/2012/main" name="DESY_PowerPoint_16x9_en.potx" id="{14073260-8C2D-4AB2-A81C-2042420C348F}" vid="{AD62EC48-8461-453D-92FA-1EE04F54074A}"/>
    </a:ext>
  </a:extLst>
</a:theme>
</file>

<file path=ppt/theme/theme2.xml><?xml version="1.0" encoding="utf-8"?>
<a:theme xmlns:a="http://schemas.openxmlformats.org/drawingml/2006/main" name="Office">
  <a:themeElements>
    <a:clrScheme name="Benutzerdefiniert 104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F9E1B"/>
      </a:accent2>
      <a:accent3>
        <a:srgbClr val="020A0A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Benutzerdefiniert 104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F9E1B"/>
      </a:accent2>
      <a:accent3>
        <a:srgbClr val="020A0A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DESY_PowerPoint_16x9_en(2)</Template>
  <TotalTime>0</TotalTime>
  <Words>2024</Words>
  <Application>Microsoft Office PowerPoint</Application>
  <PresentationFormat>Custom</PresentationFormat>
  <Paragraphs>212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ARD master</vt:lpstr>
      <vt:lpstr>ARD Infrastructures  at DESY</vt:lpstr>
      <vt:lpstr>Accelerator Research at DESY </vt:lpstr>
      <vt:lpstr>Superconducting Technology</vt:lpstr>
      <vt:lpstr>SRF Cavity Production</vt:lpstr>
      <vt:lpstr>Chemical Treatment</vt:lpstr>
      <vt:lpstr>800°C Annealing</vt:lpstr>
      <vt:lpstr>SRF Cavity Testing</vt:lpstr>
      <vt:lpstr>Accelerator Module Assembly</vt:lpstr>
      <vt:lpstr>Accelerator Module Testing</vt:lpstr>
      <vt:lpstr>General DESY Infrastructure &amp; Expertise</vt:lpstr>
      <vt:lpstr>Sustainable Infrastructure</vt:lpstr>
      <vt:lpstr>The Photo Injector Test Facility in Zeuthen (PITZ)</vt:lpstr>
      <vt:lpstr>SINBAD (Short INnovative Bunches and Accelerators at DESY) </vt:lpstr>
      <vt:lpstr>SINBAD in the ATHENA context</vt:lpstr>
      <vt:lpstr>FLASH</vt:lpstr>
      <vt:lpstr>Summary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Superconducting gun development at DESY</dc:title>
  <dc:creator>elmar.vogel@desy.de</dc:creator>
  <cp:lastModifiedBy>Weise</cp:lastModifiedBy>
  <cp:revision>162</cp:revision>
  <dcterms:created xsi:type="dcterms:W3CDTF">2017-10-27T13:42:35Z</dcterms:created>
  <dcterms:modified xsi:type="dcterms:W3CDTF">2018-09-04T09:02:16Z</dcterms:modified>
</cp:coreProperties>
</file>