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5" r:id="rId2"/>
    <p:sldId id="257" r:id="rId3"/>
    <p:sldId id="258" r:id="rId4"/>
    <p:sldId id="259" r:id="rId5"/>
    <p:sldId id="268" r:id="rId6"/>
    <p:sldId id="266" r:id="rId7"/>
    <p:sldId id="267" r:id="rId8"/>
    <p:sldId id="260" r:id="rId9"/>
    <p:sldId id="261" r:id="rId10"/>
    <p:sldId id="262" r:id="rId11"/>
    <p:sldId id="263" r:id="rId12"/>
  </p:sldIdLst>
  <p:sldSz cx="9144000" cy="6858000" type="screen4x3"/>
  <p:notesSz cx="6858000" cy="9144000"/>
  <p:defaultTextStyle>
    <a:defPPr>
      <a:defRPr lang="de-DE"/>
    </a:defPPr>
    <a:lvl1pPr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1pPr>
    <a:lvl2pPr marL="4572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2pPr>
    <a:lvl3pPr marL="9144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3pPr>
    <a:lvl4pPr marL="13716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4pPr>
    <a:lvl5pPr marL="1828800" algn="l" rtl="0" fontAlgn="base">
      <a:spcBef>
        <a:spcPct val="20000"/>
      </a:spcBef>
      <a:spcAft>
        <a:spcPct val="0"/>
      </a:spcAft>
      <a:buClr>
        <a:srgbClr val="F8B323"/>
      </a:buClr>
      <a:buFont typeface="Wingdings" pitchFamily="2" charset="2"/>
      <a:buChar char="n"/>
      <a:defRPr sz="900" kern="1200">
        <a:solidFill>
          <a:schemeClr val="tx1"/>
        </a:solidFill>
        <a:latin typeface="Arial" charset="0"/>
        <a:ea typeface="ＭＳ Ｐゴシック" pitchFamily="112" charset="-128"/>
        <a:cs typeface="+mn-cs"/>
      </a:defRPr>
    </a:lvl5pPr>
    <a:lvl6pPr marL="2286000" algn="l" defTabSz="914400" rtl="0" eaLnBrk="1" latinLnBrk="0" hangingPunct="1">
      <a:defRPr sz="900" kern="1200">
        <a:solidFill>
          <a:schemeClr val="tx1"/>
        </a:solidFill>
        <a:latin typeface="Arial" charset="0"/>
        <a:ea typeface="ＭＳ Ｐゴシック" pitchFamily="112" charset="-128"/>
        <a:cs typeface="+mn-cs"/>
      </a:defRPr>
    </a:lvl6pPr>
    <a:lvl7pPr marL="2743200" algn="l" defTabSz="914400" rtl="0" eaLnBrk="1" latinLnBrk="0" hangingPunct="1">
      <a:defRPr sz="900" kern="1200">
        <a:solidFill>
          <a:schemeClr val="tx1"/>
        </a:solidFill>
        <a:latin typeface="Arial" charset="0"/>
        <a:ea typeface="ＭＳ Ｐゴシック" pitchFamily="112" charset="-128"/>
        <a:cs typeface="+mn-cs"/>
      </a:defRPr>
    </a:lvl7pPr>
    <a:lvl8pPr marL="3200400" algn="l" defTabSz="914400" rtl="0" eaLnBrk="1" latinLnBrk="0" hangingPunct="1">
      <a:defRPr sz="900" kern="1200">
        <a:solidFill>
          <a:schemeClr val="tx1"/>
        </a:solidFill>
        <a:latin typeface="Arial" charset="0"/>
        <a:ea typeface="ＭＳ Ｐゴシック" pitchFamily="112" charset="-128"/>
        <a:cs typeface="+mn-cs"/>
      </a:defRPr>
    </a:lvl8pPr>
    <a:lvl9pPr marL="3657600" algn="l" defTabSz="914400" rtl="0" eaLnBrk="1" latinLnBrk="0" hangingPunct="1">
      <a:defRPr sz="900" kern="1200">
        <a:solidFill>
          <a:schemeClr val="tx1"/>
        </a:solidFill>
        <a:latin typeface="Arial" charset="0"/>
        <a:ea typeface="ＭＳ Ｐゴシック" pitchFamily="112"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0E0E0"/>
    <a:srgbClr val="FD930A"/>
    <a:srgbClr val="261748"/>
    <a:srgbClr val="251555"/>
    <a:srgbClr val="626262"/>
    <a:srgbClr val="100F2E"/>
    <a:srgbClr val="2314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59" autoAdjust="0"/>
    <p:restoredTop sz="83939" autoAdjust="0"/>
  </p:normalViewPr>
  <p:slideViewPr>
    <p:cSldViewPr snapToGrid="0" showGuides="1">
      <p:cViewPr>
        <p:scale>
          <a:sx n="100" d="100"/>
          <a:sy n="100" d="100"/>
        </p:scale>
        <p:origin x="-1944" y="-942"/>
      </p:cViewPr>
      <p:guideLst>
        <p:guide orient="horz" pos="3956"/>
        <p:guide orient="horz" pos="900"/>
        <p:guide orient="horz" pos="2446"/>
        <p:guide orient="horz" pos="4038"/>
        <p:guide pos="5277"/>
        <p:guide pos="1750"/>
        <p:guide pos="4023"/>
        <p:guide pos="5685"/>
        <p:guide pos="255"/>
        <p:guide pos="5318"/>
        <p:guide pos="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howGuides="1">
      <p:cViewPr>
        <p:scale>
          <a:sx n="100" d="100"/>
          <a:sy n="100" d="100"/>
        </p:scale>
        <p:origin x="-3468" y="-72"/>
      </p:cViewPr>
      <p:guideLst>
        <p:guide orient="horz" pos="2880"/>
        <p:guide pos="215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782031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spcBef>
                <a:spcPct val="0"/>
              </a:spcBef>
              <a:buClrTx/>
              <a:buFontTx/>
              <a:buNone/>
              <a:defRPr sz="1200"/>
            </a:lvl1pPr>
          </a:lstStyle>
          <a:p>
            <a:endParaRPr lang="de-DE"/>
          </a:p>
        </p:txBody>
      </p:sp>
      <p:sp>
        <p:nvSpPr>
          <p:cNvPr id="3075"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0" hangingPunct="0">
              <a:spcBef>
                <a:spcPct val="0"/>
              </a:spcBef>
              <a:buClrTx/>
              <a:buFontTx/>
              <a:buNone/>
              <a:defRPr sz="1200"/>
            </a:lvl1pPr>
          </a:lstStyle>
          <a:p>
            <a:endParaRPr lang="de-DE"/>
          </a:p>
        </p:txBody>
      </p:sp>
      <p:sp>
        <p:nvSpPr>
          <p:cNvPr id="3078"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eaLnBrk="0" hangingPunct="0">
              <a:spcBef>
                <a:spcPct val="0"/>
              </a:spcBef>
              <a:buClrTx/>
              <a:buFontTx/>
              <a:buNone/>
              <a:defRPr sz="1200"/>
            </a:lvl1pPr>
          </a:lstStyle>
          <a:p>
            <a:endParaRPr lang="de-DE"/>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eaLnBrk="0" hangingPunct="0">
              <a:spcBef>
                <a:spcPct val="0"/>
              </a:spcBef>
              <a:buClrTx/>
              <a:buFontTx/>
              <a:buNone/>
              <a:defRPr sz="1200"/>
            </a:lvl1pPr>
          </a:lstStyle>
          <a:p>
            <a:fld id="{70F96095-A911-4B8A-9974-6A40BAAD5501}" type="slidenum">
              <a:rPr lang="de-DE"/>
              <a:pPr/>
              <a:t>‹#›</a:t>
            </a:fld>
            <a:endParaRPr lang="de-DE"/>
          </a:p>
        </p:txBody>
      </p:sp>
    </p:spTree>
    <p:extLst>
      <p:ext uri="{BB962C8B-B14F-4D97-AF65-F5344CB8AC3E}">
        <p14:creationId xmlns:p14="http://schemas.microsoft.com/office/powerpoint/2010/main" val="2821931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ＭＳ Ｐゴシック" pitchFamily="112" charset="-128"/>
        <a:cs typeface="+mn-cs"/>
      </a:defRPr>
    </a:lvl1pPr>
    <a:lvl2pPr marL="457200" algn="l" rtl="0" fontAlgn="base">
      <a:spcBef>
        <a:spcPct val="30000"/>
      </a:spcBef>
      <a:spcAft>
        <a:spcPct val="0"/>
      </a:spcAft>
      <a:defRPr sz="1200" kern="1200">
        <a:solidFill>
          <a:schemeClr val="tx1"/>
        </a:solidFill>
        <a:latin typeface="Arial" charset="0"/>
        <a:ea typeface="ＭＳ Ｐゴシック" pitchFamily="112" charset="-128"/>
        <a:cs typeface="+mn-cs"/>
      </a:defRPr>
    </a:lvl2pPr>
    <a:lvl3pPr marL="914400" algn="l" rtl="0" fontAlgn="base">
      <a:spcBef>
        <a:spcPct val="30000"/>
      </a:spcBef>
      <a:spcAft>
        <a:spcPct val="0"/>
      </a:spcAft>
      <a:defRPr sz="1200" kern="1200">
        <a:solidFill>
          <a:schemeClr val="tx1"/>
        </a:solidFill>
        <a:latin typeface="Arial" charset="0"/>
        <a:ea typeface="ＭＳ Ｐゴシック" pitchFamily="112" charset="-128"/>
        <a:cs typeface="+mn-cs"/>
      </a:defRPr>
    </a:lvl3pPr>
    <a:lvl4pPr marL="1371600" algn="l" rtl="0" fontAlgn="base">
      <a:spcBef>
        <a:spcPct val="30000"/>
      </a:spcBef>
      <a:spcAft>
        <a:spcPct val="0"/>
      </a:spcAft>
      <a:defRPr sz="1200" kern="1200">
        <a:solidFill>
          <a:schemeClr val="tx1"/>
        </a:solidFill>
        <a:latin typeface="Arial" charset="0"/>
        <a:ea typeface="ＭＳ Ｐゴシック" pitchFamily="112" charset="-128"/>
        <a:cs typeface="+mn-cs"/>
      </a:defRPr>
    </a:lvl4pPr>
    <a:lvl5pPr marL="1828800" algn="l" rtl="0" fontAlgn="base">
      <a:spcBef>
        <a:spcPct val="30000"/>
      </a:spcBef>
      <a:spcAft>
        <a:spcPct val="0"/>
      </a:spcAft>
      <a:defRPr sz="1200" kern="1200">
        <a:solidFill>
          <a:schemeClr val="tx1"/>
        </a:solidFill>
        <a:latin typeface="Arial" charset="0"/>
        <a:ea typeface="ＭＳ Ｐゴシック" pitchFamily="112"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322" name="Rectangle 82"/>
          <p:cNvSpPr>
            <a:spLocks noChangeArrowheads="1"/>
          </p:cNvSpPr>
          <p:nvPr userDrawn="1"/>
        </p:nvSpPr>
        <p:spPr bwMode="auto">
          <a:xfrm>
            <a:off x="8442325" y="114300"/>
            <a:ext cx="576264" cy="907200"/>
          </a:xfrm>
          <a:prstGeom prst="rect">
            <a:avLst/>
          </a:prstGeom>
          <a:solidFill>
            <a:schemeClr val="tx1"/>
          </a:solidFill>
          <a:ln w="9525">
            <a:solidFill>
              <a:srgbClr val="261748"/>
            </a:solidFill>
            <a:miter lim="800000"/>
            <a:headEnd/>
            <a:tailEnd/>
          </a:ln>
        </p:spPr>
        <p:txBody>
          <a:bodyPr wrap="none" anchor="ctr"/>
          <a:lstStyle/>
          <a:p>
            <a:endParaRPr lang="en-GB" noProof="0"/>
          </a:p>
        </p:txBody>
      </p:sp>
      <p:sp>
        <p:nvSpPr>
          <p:cNvPr id="10313" name="Line 73"/>
          <p:cNvSpPr>
            <a:spLocks noChangeShapeType="1"/>
          </p:cNvSpPr>
          <p:nvPr userDrawn="1"/>
        </p:nvSpPr>
        <p:spPr bwMode="auto">
          <a:xfrm>
            <a:off x="115888" y="6477000"/>
            <a:ext cx="8904287" cy="0"/>
          </a:xfrm>
          <a:prstGeom prst="line">
            <a:avLst/>
          </a:prstGeom>
          <a:noFill/>
          <a:ln w="127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pic>
        <p:nvPicPr>
          <p:cNvPr id="10323" name="Picture 83" descr="logo-XFEL_rgb"/>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0324" name="Rectangle 84"/>
          <p:cNvSpPr>
            <a:spLocks noGrp="1" noChangeArrowheads="1"/>
          </p:cNvSpPr>
          <p:nvPr>
            <p:ph type="subTitle" sz="quarter" idx="1"/>
          </p:nvPr>
        </p:nvSpPr>
        <p:spPr>
          <a:xfrm>
            <a:off x="404607" y="3411538"/>
            <a:ext cx="8325262" cy="2868612"/>
          </a:xfrm>
          <a:extLst>
            <a:ext uri="{91240B29-F687-4F45-9708-019B960494DF}">
              <a14:hiddenLine xmlns:a14="http://schemas.microsoft.com/office/drawing/2010/main" w="28575">
                <a:solidFill>
                  <a:srgbClr val="FF66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marL="0" indent="0" algn="ctr">
              <a:buFont typeface="Wingdings" pitchFamily="2" charset="2"/>
              <a:buNone/>
              <a:defRPr sz="3200">
                <a:solidFill>
                  <a:schemeClr val="tx1"/>
                </a:solidFill>
              </a:defRPr>
            </a:lvl1pPr>
          </a:lstStyle>
          <a:p>
            <a:pPr lvl="0"/>
            <a:endParaRPr lang="en-GB" noProof="0" dirty="0" smtClean="0"/>
          </a:p>
        </p:txBody>
      </p:sp>
      <p:sp>
        <p:nvSpPr>
          <p:cNvPr id="10325" name="Line 85"/>
          <p:cNvSpPr>
            <a:spLocks noChangeShapeType="1"/>
          </p:cNvSpPr>
          <p:nvPr userDrawn="1"/>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0326" name="Rectangle 86"/>
          <p:cNvSpPr>
            <a:spLocks noGrp="1" noChangeArrowheads="1"/>
          </p:cNvSpPr>
          <p:nvPr>
            <p:ph type="ctrTitle" sz="quarter"/>
          </p:nvPr>
        </p:nvSpPr>
        <p:spPr>
          <a:xfrm>
            <a:off x="404813" y="1314450"/>
            <a:ext cx="8331200" cy="1844675"/>
          </a:xfrm>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ctr"/>
          <a:lstStyle>
            <a:lvl1pPr algn="ctr">
              <a:defRPr sz="5500" b="0">
                <a:solidFill>
                  <a:schemeClr val="tx1"/>
                </a:solidFill>
              </a:defRPr>
            </a:lvl1pPr>
          </a:lstStyle>
          <a:p>
            <a:pPr lvl="0"/>
            <a:endParaRPr lang="en-GB" noProof="0" dirty="0" smtClean="0"/>
          </a:p>
        </p:txBody>
      </p:sp>
      <p:pic>
        <p:nvPicPr>
          <p:cNvPr id="10327" name="Picture 87" descr="Undulator_final_nurh#50DE97_links4-1"/>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95375" y="114300"/>
            <a:ext cx="7281863" cy="914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
        <p:nvSpPr>
          <p:cNvPr id="3" name="Inhaltsplatzhalter 2"/>
          <p:cNvSpPr>
            <a:spLocks noGrp="1"/>
          </p:cNvSpPr>
          <p:nvPr>
            <p:ph idx="1"/>
          </p:nvPr>
        </p:nvSpPr>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Tree>
    <p:extLst>
      <p:ext uri="{BB962C8B-B14F-4D97-AF65-F5344CB8AC3E}">
        <p14:creationId xmlns:p14="http://schemas.microsoft.com/office/powerpoint/2010/main" val="19032538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noProof="0" smtClean="0"/>
              <a:t>Click to edit Master title style</a:t>
            </a:r>
            <a:endParaRPr lang="en-GB" noProof="0"/>
          </a:p>
        </p:txBody>
      </p:sp>
    </p:spTree>
    <p:extLst>
      <p:ext uri="{BB962C8B-B14F-4D97-AF65-F5344CB8AC3E}">
        <p14:creationId xmlns:p14="http://schemas.microsoft.com/office/powerpoint/2010/main" val="212391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No 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0273266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Picture 134" descr="Undulator_final_nurh#50DE97_recht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42325" y="114300"/>
            <a:ext cx="582613" cy="917575"/>
          </a:xfrm>
          <a:prstGeom prst="rect">
            <a:avLst/>
          </a:prstGeom>
          <a:noFill/>
          <a:extLst>
            <a:ext uri="{909E8E84-426E-40DD-AFC4-6F175D3DCCD1}">
              <a14:hiddenFill xmlns:a14="http://schemas.microsoft.com/office/drawing/2010/main">
                <a:solidFill>
                  <a:srgbClr val="FFFFFF"/>
                </a:solidFill>
              </a14:hiddenFill>
            </a:ext>
          </a:extLst>
        </p:spPr>
      </p:pic>
      <p:sp>
        <p:nvSpPr>
          <p:cNvPr id="1146" name="Rectangle 122"/>
          <p:cNvSpPr>
            <a:spLocks noChangeArrowheads="1"/>
          </p:cNvSpPr>
          <p:nvPr/>
        </p:nvSpPr>
        <p:spPr bwMode="auto">
          <a:xfrm>
            <a:off x="1093788" y="114300"/>
            <a:ext cx="7283450" cy="915988"/>
          </a:xfrm>
          <a:prstGeom prst="rect">
            <a:avLst/>
          </a:prstGeom>
          <a:solidFill>
            <a:schemeClr val="tx1"/>
          </a:solidFill>
          <a:ln>
            <a:noFill/>
          </a:ln>
        </p:spPr>
        <p:txBody>
          <a:bodyPr wrap="none" anchor="ctr"/>
          <a:lstStyle/>
          <a:p>
            <a:pPr algn="ctr" eaLnBrk="0" hangingPunct="0">
              <a:spcBef>
                <a:spcPct val="0"/>
              </a:spcBef>
              <a:buClrTx/>
              <a:buFontTx/>
              <a:buNone/>
            </a:pPr>
            <a:endParaRPr lang="en-GB" sz="2400" noProof="0"/>
          </a:p>
        </p:txBody>
      </p:sp>
      <p:sp>
        <p:nvSpPr>
          <p:cNvPr id="1154" name="Rectangle 130"/>
          <p:cNvSpPr>
            <a:spLocks noGrp="1" noChangeArrowheads="1"/>
          </p:cNvSpPr>
          <p:nvPr>
            <p:ph type="title"/>
          </p:nvPr>
        </p:nvSpPr>
        <p:spPr bwMode="auto">
          <a:xfrm>
            <a:off x="1093788" y="307975"/>
            <a:ext cx="72834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72000" tIns="45720" rIns="91440" bIns="0" numCol="1" anchor="b" anchorCtr="0" compatLnSpc="1">
            <a:prstTxWarp prst="textNoShape">
              <a:avLst/>
            </a:prstTxWarp>
          </a:bodyPr>
          <a:lstStyle/>
          <a:p>
            <a:pPr lvl="0"/>
            <a:r>
              <a:rPr lang="en-GB" noProof="0" smtClean="0"/>
              <a:t>Slide title: Don’t edit here!</a:t>
            </a:r>
          </a:p>
        </p:txBody>
      </p:sp>
      <p:sp>
        <p:nvSpPr>
          <p:cNvPr id="1144" name="Line 120"/>
          <p:cNvSpPr>
            <a:spLocks noChangeShapeType="1"/>
          </p:cNvSpPr>
          <p:nvPr/>
        </p:nvSpPr>
        <p:spPr bwMode="auto">
          <a:xfrm>
            <a:off x="115888" y="6477000"/>
            <a:ext cx="8904287"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lstStyle/>
          <a:p>
            <a:endParaRPr lang="en-GB" noProof="0"/>
          </a:p>
        </p:txBody>
      </p:sp>
      <p:sp>
        <p:nvSpPr>
          <p:cNvPr id="1147" name="Text Box 123"/>
          <p:cNvSpPr txBox="1">
            <a:spLocks noChangeArrowheads="1"/>
          </p:cNvSpPr>
          <p:nvPr/>
        </p:nvSpPr>
        <p:spPr bwMode="auto">
          <a:xfrm>
            <a:off x="1093788" y="114300"/>
            <a:ext cx="6629400" cy="193675"/>
          </a:xfrm>
          <a:prstGeom prst="rect">
            <a:avLst/>
          </a:prstGeom>
          <a:noFill/>
          <a:ln>
            <a:noFill/>
          </a:ln>
          <a:extLst>
            <a:ext uri="{909E8E84-426E-40DD-AFC4-6F175D3DCCD1}">
              <a14:hiddenFill xmlns:a14="http://schemas.microsoft.com/office/drawing/2010/main">
                <a:solidFill>
                  <a:srgbClr val="251555"/>
                </a:solidFill>
              </a14:hiddenFill>
            </a:ext>
            <a:ext uri="{91240B29-F687-4F45-9708-019B960494DF}">
              <a14:hiddenLine xmlns:a14="http://schemas.microsoft.com/office/drawing/2010/main" w="9525">
                <a:solidFill>
                  <a:schemeClr val="tx1"/>
                </a:solidFill>
                <a:miter lim="800000"/>
                <a:headEnd/>
                <a:tailEnd/>
              </a14:hiddenLine>
            </a:ext>
          </a:extLst>
        </p:spPr>
        <p:txBody>
          <a:bodyPr lIns="79200" tIns="0" rIns="46800" bIns="0" anchor="b"/>
          <a:lstStyle/>
          <a:p>
            <a:pPr eaLnBrk="0" hangingPunct="0">
              <a:lnSpc>
                <a:spcPct val="110000"/>
              </a:lnSpc>
              <a:spcBef>
                <a:spcPct val="50000"/>
              </a:spcBef>
              <a:buClrTx/>
              <a:buFontTx/>
              <a:buNone/>
            </a:pPr>
            <a:r>
              <a:rPr lang="en-US" sz="1000" noProof="0" dirty="0" smtClean="0">
                <a:solidFill>
                  <a:schemeClr val="bg1"/>
                </a:solidFill>
              </a:rPr>
              <a:t>Operations meeting</a:t>
            </a:r>
            <a:endParaRPr lang="en-GB" sz="1000" noProof="0" dirty="0">
              <a:solidFill>
                <a:schemeClr val="bg1"/>
              </a:solidFill>
            </a:endParaRPr>
          </a:p>
        </p:txBody>
      </p:sp>
      <p:pic>
        <p:nvPicPr>
          <p:cNvPr id="1151" name="Picture 127" descr="logo-XFEL_rgb"/>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475" y="114300"/>
            <a:ext cx="911225" cy="911225"/>
          </a:xfrm>
          <a:prstGeom prst="rect">
            <a:avLst/>
          </a:prstGeom>
          <a:noFill/>
          <a:extLst>
            <a:ext uri="{909E8E84-426E-40DD-AFC4-6F175D3DCCD1}">
              <a14:hiddenFill xmlns:a14="http://schemas.microsoft.com/office/drawing/2010/main">
                <a:solidFill>
                  <a:srgbClr val="FFFFFF"/>
                </a:solidFill>
              </a14:hiddenFill>
            </a:ext>
          </a:extLst>
        </p:spPr>
      </p:pic>
      <p:sp>
        <p:nvSpPr>
          <p:cNvPr id="1156" name="Rectangle 132"/>
          <p:cNvSpPr>
            <a:spLocks noGrp="1" noChangeAspect="1" noChangeArrowheads="1"/>
          </p:cNvSpPr>
          <p:nvPr>
            <p:ph type="body" idx="1"/>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p>
            <a:pPr lvl="0"/>
            <a:r>
              <a:rPr lang="en-GB" noProof="0" smtClean="0"/>
              <a:t>text format – don’t edit!</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7" name="Rechteck 16"/>
          <p:cNvSpPr/>
          <p:nvPr/>
        </p:nvSpPr>
        <p:spPr bwMode="auto">
          <a:xfrm>
            <a:off x="8448938" y="784800"/>
            <a:ext cx="576000" cy="247075"/>
          </a:xfrm>
          <a:prstGeom prst="rect">
            <a:avLst/>
          </a:prstGeom>
          <a:noFill/>
          <a:ln>
            <a:noFill/>
          </a:ln>
        </p:spPr>
        <p:txBody>
          <a:bodyPr vert="horz" wrap="square" lIns="54000" tIns="45720" rIns="54000" bIns="18000" numCol="1" anchor="b" anchorCtr="0" compatLnSpc="1">
            <a:prstTxWarp prst="textNoShape">
              <a:avLst/>
            </a:prstTxWarp>
          </a:bodyPr>
          <a:lstStyle/>
          <a:p>
            <a:pPr lvl="0" algn="ctr" eaLnBrk="0" hangingPunct="0">
              <a:spcBef>
                <a:spcPct val="0"/>
              </a:spcBef>
              <a:buClrTx/>
              <a:buFontTx/>
              <a:buNone/>
            </a:pPr>
            <a:fld id="{7BD41925-BADA-44CD-9D29-92AC82CF061D}" type="slidenum">
              <a:rPr lang="en-GB" sz="1000" b="1" noProof="0" smtClean="0">
                <a:solidFill>
                  <a:schemeClr val="bg1"/>
                </a:solidFill>
                <a:ea typeface="Geneva" pitchFamily="1" charset="-128"/>
              </a:rPr>
              <a:t>‹#›</a:t>
            </a:fld>
            <a:endParaRPr lang="en-GB" sz="1000" b="1" noProof="0" smtClean="0">
              <a:solidFill>
                <a:schemeClr val="bg1"/>
              </a:solidFill>
              <a:ea typeface="Geneva" pitchFamily="1" charset="-128"/>
            </a:endParaRPr>
          </a:p>
        </p:txBody>
      </p:sp>
      <p:sp>
        <p:nvSpPr>
          <p:cNvPr id="3" name="Textfeld 2"/>
          <p:cNvSpPr txBox="1"/>
          <p:nvPr/>
        </p:nvSpPr>
        <p:spPr>
          <a:xfrm>
            <a:off x="117475" y="6477000"/>
            <a:ext cx="8902700" cy="29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b" anchorCtr="0" compatLnSpc="1">
            <a:prstTxWarp prst="textNoShape">
              <a:avLst/>
            </a:prstTxWarp>
          </a:bodyPr>
          <a:lstStyle>
            <a:defPPr>
              <a:defRPr lang="de-DE"/>
            </a:defPPr>
            <a:lvl1pPr eaLnBrk="0" hangingPunct="0">
              <a:lnSpc>
                <a:spcPct val="110000"/>
              </a:lnSpc>
              <a:spcBef>
                <a:spcPct val="0"/>
              </a:spcBef>
              <a:buClrTx/>
              <a:buFontTx/>
              <a:buNone/>
              <a:defRPr sz="800">
                <a:solidFill>
                  <a:srgbClr val="000000"/>
                </a:solidFill>
              </a:defRPr>
            </a:lvl1pPr>
          </a:lstStyle>
          <a:p>
            <a:pPr lvl="0"/>
            <a:endParaRPr lang="en-GB" noProof="0" dirty="0"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Lst>
  <p:hf hdr="0" dt="0"/>
  <p:txStyles>
    <p:titleStyle>
      <a:lvl1pPr algn="l" rtl="0" eaLnBrk="1" fontAlgn="base" hangingPunct="1">
        <a:spcBef>
          <a:spcPct val="0"/>
        </a:spcBef>
        <a:spcAft>
          <a:spcPct val="0"/>
        </a:spcAft>
        <a:defRPr sz="2400" b="1">
          <a:solidFill>
            <a:schemeClr val="bg1"/>
          </a:solidFill>
          <a:latin typeface="+mj-lt"/>
          <a:ea typeface="+mj-ea"/>
          <a:cs typeface="+mj-cs"/>
        </a:defRPr>
      </a:lvl1pPr>
      <a:lvl2pPr algn="l" rtl="0" eaLnBrk="1" fontAlgn="base" hangingPunct="1">
        <a:spcBef>
          <a:spcPct val="0"/>
        </a:spcBef>
        <a:spcAft>
          <a:spcPct val="0"/>
        </a:spcAft>
        <a:defRPr sz="2400" b="1">
          <a:solidFill>
            <a:schemeClr val="bg1"/>
          </a:solidFill>
          <a:latin typeface="Arial" charset="0"/>
          <a:ea typeface="ＭＳ Ｐゴシック" pitchFamily="112" charset="-128"/>
        </a:defRPr>
      </a:lvl2pPr>
      <a:lvl3pPr algn="l" rtl="0" eaLnBrk="1" fontAlgn="base" hangingPunct="1">
        <a:spcBef>
          <a:spcPct val="0"/>
        </a:spcBef>
        <a:spcAft>
          <a:spcPct val="0"/>
        </a:spcAft>
        <a:defRPr sz="2400" b="1">
          <a:solidFill>
            <a:schemeClr val="bg1"/>
          </a:solidFill>
          <a:latin typeface="Arial" charset="0"/>
          <a:ea typeface="ＭＳ Ｐゴシック" pitchFamily="112" charset="-128"/>
        </a:defRPr>
      </a:lvl3pPr>
      <a:lvl4pPr algn="l" rtl="0" eaLnBrk="1" fontAlgn="base" hangingPunct="1">
        <a:spcBef>
          <a:spcPct val="0"/>
        </a:spcBef>
        <a:spcAft>
          <a:spcPct val="0"/>
        </a:spcAft>
        <a:defRPr sz="2400" b="1">
          <a:solidFill>
            <a:schemeClr val="bg1"/>
          </a:solidFill>
          <a:latin typeface="Arial" charset="0"/>
          <a:ea typeface="ＭＳ Ｐゴシック" pitchFamily="112" charset="-128"/>
        </a:defRPr>
      </a:lvl4pPr>
      <a:lvl5pPr algn="l" rtl="0" eaLnBrk="1" fontAlgn="base" hangingPunct="1">
        <a:spcBef>
          <a:spcPct val="0"/>
        </a:spcBef>
        <a:spcAft>
          <a:spcPct val="0"/>
        </a:spcAft>
        <a:defRPr sz="2400" b="1">
          <a:solidFill>
            <a:schemeClr val="bg1"/>
          </a:solidFill>
          <a:latin typeface="Arial" charset="0"/>
          <a:ea typeface="ＭＳ Ｐゴシック" pitchFamily="112" charset="-128"/>
        </a:defRPr>
      </a:lvl5pPr>
      <a:lvl6pPr marL="457200" algn="l" rtl="0" eaLnBrk="1" fontAlgn="base" hangingPunct="1">
        <a:spcBef>
          <a:spcPct val="0"/>
        </a:spcBef>
        <a:spcAft>
          <a:spcPct val="0"/>
        </a:spcAft>
        <a:defRPr sz="2400" b="1">
          <a:solidFill>
            <a:schemeClr val="bg1"/>
          </a:solidFill>
          <a:latin typeface="Arial" charset="0"/>
          <a:ea typeface="ＭＳ Ｐゴシック" pitchFamily="112" charset="-128"/>
        </a:defRPr>
      </a:lvl6pPr>
      <a:lvl7pPr marL="914400" algn="l" rtl="0" eaLnBrk="1" fontAlgn="base" hangingPunct="1">
        <a:spcBef>
          <a:spcPct val="0"/>
        </a:spcBef>
        <a:spcAft>
          <a:spcPct val="0"/>
        </a:spcAft>
        <a:defRPr sz="2400" b="1">
          <a:solidFill>
            <a:schemeClr val="bg1"/>
          </a:solidFill>
          <a:latin typeface="Arial" charset="0"/>
          <a:ea typeface="ＭＳ Ｐゴシック" pitchFamily="112" charset="-128"/>
        </a:defRPr>
      </a:lvl7pPr>
      <a:lvl8pPr marL="1371600" algn="l" rtl="0" eaLnBrk="1" fontAlgn="base" hangingPunct="1">
        <a:spcBef>
          <a:spcPct val="0"/>
        </a:spcBef>
        <a:spcAft>
          <a:spcPct val="0"/>
        </a:spcAft>
        <a:defRPr sz="2400" b="1">
          <a:solidFill>
            <a:schemeClr val="bg1"/>
          </a:solidFill>
          <a:latin typeface="Arial" charset="0"/>
          <a:ea typeface="ＭＳ Ｐゴシック" pitchFamily="112" charset="-128"/>
        </a:defRPr>
      </a:lvl8pPr>
      <a:lvl9pPr marL="1828800" algn="l" rtl="0" eaLnBrk="1" fontAlgn="base" hangingPunct="1">
        <a:spcBef>
          <a:spcPct val="0"/>
        </a:spcBef>
        <a:spcAft>
          <a:spcPct val="0"/>
        </a:spcAft>
        <a:defRPr sz="2400" b="1">
          <a:solidFill>
            <a:schemeClr val="bg1"/>
          </a:solidFill>
          <a:latin typeface="Arial" charset="0"/>
          <a:ea typeface="ＭＳ Ｐゴシック" pitchFamily="112" charset="-128"/>
        </a:defRPr>
      </a:lvl9pPr>
    </p:titleStyle>
    <p:body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Run </a:t>
            </a:r>
            <a:r>
              <a:rPr lang="de-DE" dirty="0" err="1" smtClean="0"/>
              <a:t>Coordinator</a:t>
            </a:r>
            <a:endParaRPr lang="de-DE" dirty="0"/>
          </a:p>
        </p:txBody>
      </p:sp>
      <p:sp>
        <p:nvSpPr>
          <p:cNvPr id="3" name="Inhaltsplatzhalter 2"/>
          <p:cNvSpPr>
            <a:spLocks noGrp="1"/>
          </p:cNvSpPr>
          <p:nvPr>
            <p:ph idx="1"/>
          </p:nvPr>
        </p:nvSpPr>
        <p:spPr>
          <a:xfrm>
            <a:off x="133350" y="1119188"/>
            <a:ext cx="8886825" cy="4932362"/>
          </a:xfrm>
        </p:spPr>
        <p:txBody>
          <a:bodyPr/>
          <a:lstStyle/>
          <a:p>
            <a:endParaRPr lang="de-DE" sz="1600" dirty="0"/>
          </a:p>
        </p:txBody>
      </p:sp>
    </p:spTree>
    <p:extLst>
      <p:ext uri="{BB962C8B-B14F-4D97-AF65-F5344CB8AC3E}">
        <p14:creationId xmlns:p14="http://schemas.microsoft.com/office/powerpoint/2010/main" val="41288017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Advanced</a:t>
            </a:r>
            <a:r>
              <a:rPr lang="de-DE" dirty="0" smtClean="0"/>
              <a:t> Electronics</a:t>
            </a:r>
            <a:endParaRPr lang="de-DE" dirty="0"/>
          </a:p>
        </p:txBody>
      </p:sp>
      <p:sp>
        <p:nvSpPr>
          <p:cNvPr id="3" name="Inhaltsplatzhalter 2"/>
          <p:cNvSpPr>
            <a:spLocks noGrp="1"/>
          </p:cNvSpPr>
          <p:nvPr>
            <p:ph idx="1"/>
          </p:nvPr>
        </p:nvSpPr>
        <p:spPr>
          <a:xfrm>
            <a:off x="404813" y="1104900"/>
            <a:ext cx="8482012" cy="5175250"/>
          </a:xfrm>
        </p:spPr>
        <p:txBody>
          <a:bodyPr/>
          <a:lstStyle/>
          <a:p>
            <a:r>
              <a:rPr lang="en-US" dirty="0"/>
              <a:t>- Preparations of project for Coordinated motion for NKB at SPB/SFX</a:t>
            </a:r>
          </a:p>
          <a:p>
            <a:endParaRPr lang="en-US" dirty="0"/>
          </a:p>
        </p:txBody>
      </p:sp>
    </p:spTree>
    <p:extLst>
      <p:ext uri="{BB962C8B-B14F-4D97-AF65-F5344CB8AC3E}">
        <p14:creationId xmlns:p14="http://schemas.microsoft.com/office/powerpoint/2010/main" val="919782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ITDM</a:t>
            </a:r>
            <a:endParaRPr lang="de-DE" dirty="0"/>
          </a:p>
        </p:txBody>
      </p:sp>
      <p:sp>
        <p:nvSpPr>
          <p:cNvPr id="4" name="Content Placeholder 3"/>
          <p:cNvSpPr>
            <a:spLocks noGrp="1"/>
          </p:cNvSpPr>
          <p:nvPr>
            <p:ph idx="1"/>
          </p:nvPr>
        </p:nvSpPr>
        <p:spPr>
          <a:xfrm>
            <a:off x="114300" y="1071563"/>
            <a:ext cx="8810625" cy="4932362"/>
          </a:xfrm>
        </p:spPr>
        <p:txBody>
          <a:bodyPr/>
          <a:lstStyle/>
          <a:p>
            <a:pPr marL="0" indent="0">
              <a:buNone/>
            </a:pPr>
            <a:endParaRPr lang="en-US" dirty="0" smtClean="0"/>
          </a:p>
          <a:p>
            <a:endParaRPr lang="en-US" dirty="0"/>
          </a:p>
        </p:txBody>
      </p:sp>
      <p:sp>
        <p:nvSpPr>
          <p:cNvPr id="5" name="Content Placeholder 3"/>
          <p:cNvSpPr txBox="1">
            <a:spLocks/>
          </p:cNvSpPr>
          <p:nvPr/>
        </p:nvSpPr>
        <p:spPr bwMode="auto">
          <a:xfrm>
            <a:off x="404813" y="1347788"/>
            <a:ext cx="7972425" cy="4932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pPr marL="0" indent="0">
              <a:buNone/>
            </a:pPr>
            <a:r>
              <a:rPr lang="en-US" kern="0" dirty="0" smtClean="0"/>
              <a:t>DAQ is working fine over the last two </a:t>
            </a:r>
            <a:r>
              <a:rPr lang="en-US" kern="0" dirty="0" err="1" smtClean="0"/>
              <a:t>beamtimes</a:t>
            </a:r>
            <a:endParaRPr lang="en-US" kern="0" dirty="0" smtClean="0"/>
          </a:p>
          <a:p>
            <a:pPr lvl="1"/>
            <a:r>
              <a:rPr lang="en-US" kern="0" dirty="0" smtClean="0"/>
              <a:t>some </a:t>
            </a:r>
            <a:r>
              <a:rPr lang="en-US" kern="0" dirty="0" err="1" smtClean="0"/>
              <a:t>hickups</a:t>
            </a:r>
            <a:r>
              <a:rPr lang="en-US" kern="0" dirty="0" smtClean="0"/>
              <a:t> occurring due to overloading data </a:t>
            </a:r>
            <a:r>
              <a:rPr lang="en-US" kern="0" dirty="0" err="1" smtClean="0"/>
              <a:t>agregators</a:t>
            </a:r>
            <a:r>
              <a:rPr lang="en-US" kern="0" dirty="0" smtClean="0"/>
              <a:t> with too much data sources. This should be re-balanced among available DAs so that </a:t>
            </a:r>
            <a:r>
              <a:rPr lang="en-US" kern="0" dirty="0" err="1" smtClean="0"/>
              <a:t>sw</a:t>
            </a:r>
            <a:r>
              <a:rPr lang="en-US" kern="0" dirty="0" smtClean="0"/>
              <a:t> and </a:t>
            </a:r>
            <a:r>
              <a:rPr lang="en-US" kern="0" dirty="0" err="1" smtClean="0"/>
              <a:t>hw</a:t>
            </a:r>
            <a:r>
              <a:rPr lang="en-US" kern="0" dirty="0" smtClean="0"/>
              <a:t> limits are not hit.</a:t>
            </a:r>
          </a:p>
          <a:p>
            <a:pPr marL="0" indent="0">
              <a:buNone/>
            </a:pPr>
            <a:endParaRPr lang="en-US" kern="0" dirty="0" smtClean="0"/>
          </a:p>
          <a:p>
            <a:pPr marL="0" indent="0">
              <a:buNone/>
            </a:pPr>
            <a:r>
              <a:rPr lang="en-US" kern="0" dirty="0" smtClean="0"/>
              <a:t>DATA cleanup on the online storage</a:t>
            </a:r>
          </a:p>
          <a:p>
            <a:pPr lvl="1"/>
            <a:r>
              <a:rPr lang="en-US" kern="0" dirty="0" smtClean="0"/>
              <a:t>next week we want to clean up online storage from old </a:t>
            </a:r>
            <a:r>
              <a:rPr lang="en-US" kern="0" smtClean="0"/>
              <a:t>raw data</a:t>
            </a:r>
          </a:p>
          <a:p>
            <a:pPr lvl="1"/>
            <a:r>
              <a:rPr lang="en-US" kern="0" smtClean="0"/>
              <a:t>request </a:t>
            </a:r>
            <a:r>
              <a:rPr lang="en-US" kern="0" dirty="0" smtClean="0"/>
              <a:t>to put assessment flag for all runs in all in-house proposals </a:t>
            </a:r>
          </a:p>
          <a:p>
            <a:endParaRPr lang="en-US" kern="0" dirty="0"/>
          </a:p>
        </p:txBody>
      </p:sp>
    </p:spTree>
    <p:extLst>
      <p:ext uri="{BB962C8B-B14F-4D97-AF65-F5344CB8AC3E}">
        <p14:creationId xmlns:p14="http://schemas.microsoft.com/office/powerpoint/2010/main" val="397621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SPB/SFX</a:t>
            </a:r>
          </a:p>
        </p:txBody>
      </p:sp>
      <p:sp>
        <p:nvSpPr>
          <p:cNvPr id="4" name="Content Placeholder 3"/>
          <p:cNvSpPr>
            <a:spLocks noGrp="1"/>
          </p:cNvSpPr>
          <p:nvPr>
            <p:ph idx="1"/>
          </p:nvPr>
        </p:nvSpPr>
        <p:spPr>
          <a:xfrm>
            <a:off x="404813" y="1244600"/>
            <a:ext cx="8586787" cy="5035550"/>
          </a:xfrm>
        </p:spPr>
        <p:txBody>
          <a:bodyPr/>
          <a:lstStyle/>
          <a:p>
            <a:pPr marL="0" indent="0">
              <a:buNone/>
            </a:pPr>
            <a:r>
              <a:rPr lang="en-US" sz="1800" dirty="0"/>
              <a:t>This week is dedicated to user experiment XFEL2038. The users are </a:t>
            </a:r>
            <a:r>
              <a:rPr lang="en-US" sz="1800" dirty="0" smtClean="0"/>
              <a:t> carrying </a:t>
            </a:r>
            <a:r>
              <a:rPr lang="en-US" sz="1800" dirty="0"/>
              <a:t>out a femtosecond serial crystallography experiment utilizing </a:t>
            </a:r>
            <a:r>
              <a:rPr lang="en-US" sz="1800" dirty="0" smtClean="0"/>
              <a:t> the </a:t>
            </a:r>
            <a:r>
              <a:rPr lang="en-US" sz="1800" dirty="0"/>
              <a:t>optical pump laser and different pulse patterns from the </a:t>
            </a:r>
            <a:r>
              <a:rPr lang="en-US" sz="1800" dirty="0" smtClean="0"/>
              <a:t> accelerator</a:t>
            </a:r>
            <a:r>
              <a:rPr lang="en-US" sz="1800" dirty="0"/>
              <a:t>. Beam was delivered with &gt;1mJ/pulse both at 7.3 </a:t>
            </a:r>
            <a:r>
              <a:rPr lang="en-US" sz="1800" dirty="0" err="1"/>
              <a:t>keV</a:t>
            </a:r>
            <a:r>
              <a:rPr lang="en-US" sz="1800" dirty="0"/>
              <a:t> for the </a:t>
            </a:r>
            <a:r>
              <a:rPr lang="en-US" sz="1800" dirty="0" smtClean="0"/>
              <a:t> first </a:t>
            </a:r>
            <a:r>
              <a:rPr lang="en-US" sz="1800" dirty="0"/>
              <a:t>shift and 9.2 </a:t>
            </a:r>
            <a:r>
              <a:rPr lang="en-US" sz="1800" dirty="0" err="1"/>
              <a:t>keV</a:t>
            </a:r>
            <a:r>
              <a:rPr lang="en-US" sz="1800" dirty="0"/>
              <a:t> for the second shift.</a:t>
            </a:r>
          </a:p>
          <a:p>
            <a:pPr marL="0" indent="0">
              <a:buNone/>
            </a:pPr>
            <a:r>
              <a:rPr lang="en-US" sz="2000" dirty="0"/>
              <a:t> </a:t>
            </a:r>
          </a:p>
          <a:p>
            <a:pPr marL="0" indent="0">
              <a:buNone/>
            </a:pPr>
            <a:r>
              <a:rPr lang="en-US" sz="2000" dirty="0"/>
              <a:t> </a:t>
            </a:r>
            <a:r>
              <a:rPr lang="en-US" sz="1800" dirty="0"/>
              <a:t> Issues encountered during operation:</a:t>
            </a:r>
          </a:p>
          <a:p>
            <a:pPr marL="0" indent="0">
              <a:buNone/>
            </a:pPr>
            <a:r>
              <a:rPr lang="en-US" sz="1800" dirty="0"/>
              <a:t> </a:t>
            </a:r>
          </a:p>
          <a:p>
            <a:r>
              <a:rPr lang="en-US" sz="1800" dirty="0" smtClean="0"/>
              <a:t>During </a:t>
            </a:r>
            <a:r>
              <a:rPr lang="en-US" sz="1800" dirty="0"/>
              <a:t>the Thursday shift, the SPB CRL lenses could achieve a focus </a:t>
            </a:r>
            <a:r>
              <a:rPr lang="en-US" sz="1800" dirty="0" smtClean="0"/>
              <a:t> of </a:t>
            </a:r>
            <a:r>
              <a:rPr lang="en-US" sz="1800" dirty="0"/>
              <a:t>only 30um at 9.2 </a:t>
            </a:r>
            <a:r>
              <a:rPr lang="en-US" sz="1800" dirty="0" err="1"/>
              <a:t>keV</a:t>
            </a:r>
            <a:r>
              <a:rPr lang="en-US" sz="1800" dirty="0"/>
              <a:t>. Earlier during the week, &lt;20um was possible at </a:t>
            </a:r>
            <a:r>
              <a:rPr lang="en-US" sz="1800" dirty="0" smtClean="0"/>
              <a:t> 7.3</a:t>
            </a:r>
            <a:r>
              <a:rPr lang="en-US" sz="1800" dirty="0"/>
              <a:t>, 9.2, and 10.4 </a:t>
            </a:r>
            <a:r>
              <a:rPr lang="en-US" sz="1800" dirty="0" err="1"/>
              <a:t>keV</a:t>
            </a:r>
            <a:r>
              <a:rPr lang="en-US" sz="1800" dirty="0"/>
              <a:t>. We could not pinpoint the cause of this - </a:t>
            </a:r>
            <a:r>
              <a:rPr lang="en-US" sz="1800" dirty="0" smtClean="0"/>
              <a:t> possibly </a:t>
            </a:r>
            <a:r>
              <a:rPr lang="en-US" sz="1800" dirty="0"/>
              <a:t>some parameter of the delivered beam that is not visible with </a:t>
            </a:r>
            <a:r>
              <a:rPr lang="en-US" sz="1800" dirty="0" smtClean="0"/>
              <a:t> the </a:t>
            </a:r>
            <a:r>
              <a:rPr lang="en-US" sz="1800" dirty="0"/>
              <a:t>diagnostics currently available?</a:t>
            </a:r>
          </a:p>
          <a:p>
            <a:pPr marL="0" indent="0">
              <a:buNone/>
            </a:pPr>
            <a:r>
              <a:rPr lang="en-US" sz="1800" dirty="0"/>
              <a:t> </a:t>
            </a:r>
          </a:p>
          <a:p>
            <a:r>
              <a:rPr lang="en-US" sz="1800" dirty="0" smtClean="0"/>
              <a:t>The </a:t>
            </a:r>
            <a:r>
              <a:rPr lang="en-US" sz="1800" dirty="0"/>
              <a:t>hexapod in the sample chamber is still not integrated into our </a:t>
            </a:r>
            <a:r>
              <a:rPr lang="en-US" sz="1800" dirty="0" smtClean="0"/>
              <a:t> controls </a:t>
            </a:r>
            <a:r>
              <a:rPr lang="en-US" sz="1800" dirty="0"/>
              <a:t>system. This frequently causes issues in user operation, </a:t>
            </a:r>
            <a:r>
              <a:rPr lang="en-US" sz="1800" dirty="0" err="1"/>
              <a:t>i.e</a:t>
            </a:r>
            <a:r>
              <a:rPr lang="en-US" sz="1800" dirty="0"/>
              <a:t> </a:t>
            </a:r>
            <a:r>
              <a:rPr lang="en-US" sz="1800" dirty="0" smtClean="0"/>
              <a:t> lost </a:t>
            </a:r>
            <a:r>
              <a:rPr lang="en-US" sz="1800" dirty="0"/>
              <a:t>time, damaged user equipment, and reduced data quality due to </a:t>
            </a:r>
            <a:r>
              <a:rPr lang="en-US" sz="1800" dirty="0" smtClean="0"/>
              <a:t> shadowing </a:t>
            </a:r>
            <a:r>
              <a:rPr lang="en-US" sz="1800" dirty="0"/>
              <a:t>of AGIPD.'</a:t>
            </a:r>
          </a:p>
          <a:p>
            <a:pPr marL="0" indent="0">
              <a:buNone/>
            </a:pPr>
            <a:endParaRPr lang="en-US" sz="2000" dirty="0"/>
          </a:p>
        </p:txBody>
      </p:sp>
    </p:spTree>
    <p:extLst>
      <p:ext uri="{BB962C8B-B14F-4D97-AF65-F5344CB8AC3E}">
        <p14:creationId xmlns:p14="http://schemas.microsoft.com/office/powerpoint/2010/main" val="38149074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FXE</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409721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4" name="Content Placeholder 3"/>
          <p:cNvSpPr>
            <a:spLocks noGrp="1"/>
          </p:cNvSpPr>
          <p:nvPr>
            <p:ph idx="1"/>
          </p:nvPr>
        </p:nvSpPr>
        <p:spPr>
          <a:xfrm>
            <a:off x="347663" y="1062038"/>
            <a:ext cx="8482012" cy="4932362"/>
          </a:xfrm>
        </p:spPr>
        <p:txBody>
          <a:bodyPr/>
          <a:lstStyle/>
          <a:p>
            <a:r>
              <a:rPr lang="en-US" dirty="0"/>
              <a:t>SASE 1:</a:t>
            </a:r>
          </a:p>
          <a:p>
            <a:pPr marL="0" indent="0">
              <a:buNone/>
            </a:pPr>
            <a:r>
              <a:rPr lang="en-US" dirty="0"/>
              <a:t> </a:t>
            </a:r>
          </a:p>
          <a:p>
            <a:pPr marL="0" indent="0">
              <a:buNone/>
            </a:pPr>
            <a:r>
              <a:rPr lang="en-US" dirty="0"/>
              <a:t>- PP-laser has been operating stably for 5 weeks of commissioning and user beam times. All requests regarding laser parameters could be satisfied so far.</a:t>
            </a:r>
          </a:p>
          <a:p>
            <a:pPr marL="0" indent="0">
              <a:buNone/>
            </a:pPr>
            <a:r>
              <a:rPr lang="en-US" dirty="0"/>
              <a:t> </a:t>
            </a:r>
          </a:p>
          <a:p>
            <a:pPr marL="0" indent="0">
              <a:buNone/>
            </a:pPr>
            <a:r>
              <a:rPr lang="en-US" dirty="0"/>
              <a:t>- </a:t>
            </a:r>
            <a:r>
              <a:rPr lang="en-US" dirty="0" err="1"/>
              <a:t>intermittant</a:t>
            </a:r>
            <a:r>
              <a:rPr lang="en-US" dirty="0"/>
              <a:t> issues with shutter operation occur mainly at FXE. Shutter failure triggers the laser interlock, but constitutes in itself no safety risk, since the shutters close. Shutter error is hard to trace, as it cannot easily be provoked. Measures allowing safe laser operation and error reset have been put in place and we are working on fault finding and testing together with manufacturer.</a:t>
            </a:r>
          </a:p>
          <a:p>
            <a:endParaRPr lang="en-US" dirty="0"/>
          </a:p>
        </p:txBody>
      </p:sp>
    </p:spTree>
    <p:extLst>
      <p:ext uri="{BB962C8B-B14F-4D97-AF65-F5344CB8AC3E}">
        <p14:creationId xmlns:p14="http://schemas.microsoft.com/office/powerpoint/2010/main" val="4160433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Laser</a:t>
            </a:r>
            <a:endParaRPr lang="de-DE"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743951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Vacuum</a:t>
            </a:r>
            <a:endParaRPr lang="de-DE" dirty="0"/>
          </a:p>
        </p:txBody>
      </p:sp>
      <p:sp>
        <p:nvSpPr>
          <p:cNvPr id="4" name="Content Placeholder 3"/>
          <p:cNvSpPr>
            <a:spLocks noGrp="1"/>
          </p:cNvSpPr>
          <p:nvPr>
            <p:ph idx="1"/>
          </p:nvPr>
        </p:nvSpPr>
        <p:spPr/>
        <p:txBody>
          <a:bodyPr/>
          <a:lstStyle/>
          <a:p>
            <a:r>
              <a:rPr lang="en-US" dirty="0"/>
              <a:t>- SASE1/3: everything up and running, </a:t>
            </a:r>
          </a:p>
          <a:p>
            <a:endParaRPr lang="en-US" dirty="0"/>
          </a:p>
        </p:txBody>
      </p:sp>
    </p:spTree>
    <p:extLst>
      <p:ext uri="{BB962C8B-B14F-4D97-AF65-F5344CB8AC3E}">
        <p14:creationId xmlns:p14="http://schemas.microsoft.com/office/powerpoint/2010/main" val="28396713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Photon </a:t>
            </a:r>
            <a:r>
              <a:rPr lang="de-DE" dirty="0" err="1" smtClean="0"/>
              <a:t>Diagnostics</a:t>
            </a:r>
            <a:endParaRPr lang="de-DE" dirty="0"/>
          </a:p>
        </p:txBody>
      </p:sp>
      <p:sp>
        <p:nvSpPr>
          <p:cNvPr id="4" name="Content Placeholder 3"/>
          <p:cNvSpPr>
            <a:spLocks noGrp="1"/>
          </p:cNvSpPr>
          <p:nvPr>
            <p:ph idx="1"/>
          </p:nvPr>
        </p:nvSpPr>
        <p:spPr/>
        <p:txBody>
          <a:bodyPr/>
          <a:lstStyle/>
          <a:p>
            <a:pPr marL="0" indent="0">
              <a:buNone/>
            </a:pPr>
            <a:r>
              <a:rPr lang="de-DE" sz="1800" dirty="0"/>
              <a:t/>
            </a:r>
            <a:br>
              <a:rPr lang="de-DE" sz="1800" dirty="0"/>
            </a:br>
            <a:endParaRPr lang="en-US" sz="1200" dirty="0"/>
          </a:p>
        </p:txBody>
      </p:sp>
      <p:sp>
        <p:nvSpPr>
          <p:cNvPr id="5" name="Inhaltsplatzhalter 2"/>
          <p:cNvSpPr txBox="1">
            <a:spLocks/>
          </p:cNvSpPr>
          <p:nvPr/>
        </p:nvSpPr>
        <p:spPr bwMode="auto">
          <a:xfrm>
            <a:off x="404813" y="1231900"/>
            <a:ext cx="8478837" cy="5048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0" tIns="0" rIns="0" bIns="0" numCol="1" anchor="t" anchorCtr="0" compatLnSpc="1">
            <a:prstTxWarp prst="textNoShape">
              <a:avLst/>
            </a:prstTxWarp>
          </a:bodyPr>
          <a:lstStyle>
            <a:lvl1pPr marL="298450" indent="-298450" algn="l" rtl="0" eaLnBrk="1" fontAlgn="base" hangingPunct="1">
              <a:spcBef>
                <a:spcPts val="600"/>
              </a:spcBef>
              <a:spcAft>
                <a:spcPct val="0"/>
              </a:spcAft>
              <a:buClr>
                <a:schemeClr val="accent2"/>
              </a:buClr>
              <a:buSzPct val="80000"/>
              <a:buFont typeface="Wingdings" pitchFamily="2" charset="2"/>
              <a:buChar char="n"/>
              <a:defRPr sz="2400">
                <a:solidFill>
                  <a:schemeClr val="tx2"/>
                </a:solidFill>
                <a:latin typeface="+mn-lt"/>
                <a:ea typeface="+mn-ea"/>
                <a:cs typeface="+mn-cs"/>
              </a:defRPr>
            </a:lvl1pPr>
            <a:lvl2pPr marL="558800" indent="-258763" algn="l" rtl="0" eaLnBrk="1" fontAlgn="base" hangingPunct="1">
              <a:spcBef>
                <a:spcPts val="600"/>
              </a:spcBef>
              <a:spcAft>
                <a:spcPct val="0"/>
              </a:spcAft>
              <a:buClr>
                <a:schemeClr val="accent1"/>
              </a:buClr>
              <a:buFont typeface="Wingdings" pitchFamily="2" charset="2"/>
              <a:buChar char="§"/>
              <a:defRPr sz="2400">
                <a:solidFill>
                  <a:schemeClr val="tx2"/>
                </a:solidFill>
                <a:latin typeface="+mn-lt"/>
                <a:ea typeface="+mn-ea"/>
              </a:defRPr>
            </a:lvl2pPr>
            <a:lvl3pPr marL="817563" indent="-257175" algn="l" rtl="0" eaLnBrk="1" fontAlgn="base" hangingPunct="1">
              <a:spcBef>
                <a:spcPts val="600"/>
              </a:spcBef>
              <a:spcAft>
                <a:spcPct val="0"/>
              </a:spcAft>
              <a:buClr>
                <a:schemeClr val="accent2"/>
              </a:buClr>
              <a:buSzPct val="60000"/>
              <a:buFont typeface="Wingdings" pitchFamily="2" charset="2"/>
              <a:buChar char=""/>
              <a:defRPr sz="2400">
                <a:solidFill>
                  <a:schemeClr val="tx2"/>
                </a:solidFill>
                <a:latin typeface="+mn-lt"/>
                <a:ea typeface="+mn-ea"/>
              </a:defRPr>
            </a:lvl3pPr>
            <a:lvl4pPr marL="1077913" indent="-258763" algn="l" rtl="0" eaLnBrk="1" fontAlgn="base" hangingPunct="1">
              <a:spcBef>
                <a:spcPts val="600"/>
              </a:spcBef>
              <a:spcAft>
                <a:spcPct val="0"/>
              </a:spcAft>
              <a:buClr>
                <a:schemeClr val="hlink"/>
              </a:buClr>
              <a:buFont typeface="Wingdings" pitchFamily="2" charset="2"/>
              <a:buChar char="§"/>
              <a:defRPr sz="2400">
                <a:solidFill>
                  <a:srgbClr val="100F2E"/>
                </a:solidFill>
                <a:latin typeface="+mn-lt"/>
                <a:ea typeface="+mn-ea"/>
              </a:defRPr>
            </a:lvl4pPr>
            <a:lvl5pPr marL="1312863" indent="-223838" algn="l" rtl="0" eaLnBrk="1" fontAlgn="base" hangingPunct="1">
              <a:spcBef>
                <a:spcPts val="600"/>
              </a:spcBef>
              <a:spcAft>
                <a:spcPct val="0"/>
              </a:spcAft>
              <a:buClr>
                <a:schemeClr val="accent2"/>
              </a:buClr>
              <a:buChar char="»"/>
              <a:defRPr sz="2400">
                <a:solidFill>
                  <a:srgbClr val="100F2E"/>
                </a:solidFill>
                <a:latin typeface="+mn-lt"/>
                <a:ea typeface="+mn-ea"/>
              </a:defRPr>
            </a:lvl5pPr>
            <a:lvl6pPr marL="17700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6pPr>
            <a:lvl7pPr marL="22272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7pPr>
            <a:lvl8pPr marL="26844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8pPr>
            <a:lvl9pPr marL="3141663" indent="-223838" algn="l" rtl="0" eaLnBrk="1" fontAlgn="base" hangingPunct="1">
              <a:spcBef>
                <a:spcPct val="20000"/>
              </a:spcBef>
              <a:spcAft>
                <a:spcPct val="0"/>
              </a:spcAft>
              <a:buClr>
                <a:schemeClr val="folHlink"/>
              </a:buClr>
              <a:buChar char="»"/>
              <a:defRPr sz="2400">
                <a:solidFill>
                  <a:srgbClr val="100F2E"/>
                </a:solidFill>
                <a:latin typeface="+mn-lt"/>
                <a:ea typeface="+mn-ea"/>
              </a:defRPr>
            </a:lvl9pPr>
          </a:lstStyle>
          <a:p>
            <a:r>
              <a:rPr lang="en-US" sz="2000" u="sng" kern="0" dirty="0" smtClean="0"/>
              <a:t>XGMs:</a:t>
            </a:r>
            <a:r>
              <a:rPr lang="en-US" sz="2000" kern="0" dirty="0" smtClean="0"/>
              <a:t/>
            </a:r>
            <a:br>
              <a:rPr lang="en-US" sz="2000" kern="0" dirty="0" smtClean="0"/>
            </a:br>
            <a:r>
              <a:rPr lang="en-US" sz="2000" kern="0" dirty="0" smtClean="0"/>
              <a:t>XTD2, XTD9, and XTD10 XGMs are running 24/7</a:t>
            </a:r>
            <a:br>
              <a:rPr lang="en-US" sz="2000" kern="0" dirty="0" smtClean="0"/>
            </a:br>
            <a:r>
              <a:rPr lang="en-US" sz="2000" kern="0" dirty="0" smtClean="0"/>
              <a:t/>
            </a:r>
            <a:br>
              <a:rPr lang="en-US" sz="2000" kern="0" dirty="0" smtClean="0"/>
            </a:br>
            <a:r>
              <a:rPr lang="en-US" sz="2000" kern="0" dirty="0" smtClean="0"/>
              <a:t>Calibration of all XGMs (</a:t>
            </a:r>
            <a:r>
              <a:rPr lang="en-US" sz="2000" kern="0" dirty="0" err="1" smtClean="0"/>
              <a:t>Keithleys</a:t>
            </a:r>
            <a:r>
              <a:rPr lang="en-US" sz="2000" kern="0" dirty="0" smtClean="0"/>
              <a:t> and spinning-rotor gauges)</a:t>
            </a:r>
            <a:br>
              <a:rPr lang="en-US" sz="2000" kern="0" dirty="0" smtClean="0"/>
            </a:br>
            <a:r>
              <a:rPr lang="en-US" sz="2000" kern="0" dirty="0" smtClean="0"/>
              <a:t>checked on Tuesday 12.06. in the morning</a:t>
            </a:r>
          </a:p>
          <a:p>
            <a:r>
              <a:rPr lang="en-US" sz="2000" dirty="0"/>
              <a:t>If the SASE1 photon energy is changed from 9.2 </a:t>
            </a:r>
            <a:r>
              <a:rPr lang="en-US" sz="2000" dirty="0" err="1"/>
              <a:t>keV</a:t>
            </a:r>
            <a:r>
              <a:rPr lang="en-US" sz="2000" dirty="0"/>
              <a:t> to 7.3 </a:t>
            </a:r>
            <a:r>
              <a:rPr lang="en-US" sz="2000" dirty="0" err="1"/>
              <a:t>keV</a:t>
            </a:r>
            <a:r>
              <a:rPr lang="en-US" sz="2000" dirty="0"/>
              <a:t/>
            </a:r>
            <a:br>
              <a:rPr lang="en-US" sz="2000" dirty="0"/>
            </a:br>
            <a:r>
              <a:rPr lang="en-US" sz="2000" dirty="0"/>
              <a:t>the fast XGMD ADC based signal saturates.</a:t>
            </a:r>
            <a:br>
              <a:rPr lang="en-US" sz="2000" dirty="0"/>
            </a:br>
            <a:r>
              <a:rPr lang="en-US" sz="2000" dirty="0"/>
              <a:t>Note that the slow </a:t>
            </a:r>
            <a:r>
              <a:rPr lang="en-US" sz="2000" dirty="0" err="1"/>
              <a:t>Keithley</a:t>
            </a:r>
            <a:r>
              <a:rPr lang="en-US" sz="2000" dirty="0"/>
              <a:t> based signal stays within the range</a:t>
            </a:r>
            <a:br>
              <a:rPr lang="en-US" sz="2000" dirty="0"/>
            </a:br>
            <a:r>
              <a:rPr lang="en-US" sz="2000" dirty="0"/>
              <a:t>and the "</a:t>
            </a:r>
            <a:r>
              <a:rPr lang="en-US" sz="2000" dirty="0" err="1"/>
              <a:t>microJ</a:t>
            </a:r>
            <a:r>
              <a:rPr lang="en-US" sz="2000" dirty="0"/>
              <a:t>" which are evaluated are still correct!</a:t>
            </a:r>
            <a:br>
              <a:rPr lang="en-US" sz="2000" dirty="0"/>
            </a:br>
            <a:r>
              <a:rPr lang="en-US" sz="2000" dirty="0"/>
              <a:t>We commissioned the fast XGMD signals also for 7.3 </a:t>
            </a:r>
            <a:r>
              <a:rPr lang="en-US" sz="2000" dirty="0" err="1"/>
              <a:t>keV</a:t>
            </a:r>
            <a:r>
              <a:rPr lang="en-US" sz="2000" dirty="0"/>
              <a:t/>
            </a:r>
            <a:br>
              <a:rPr lang="en-US" sz="2000" dirty="0"/>
            </a:br>
            <a:r>
              <a:rPr lang="en-US" sz="2000" dirty="0"/>
              <a:t>but the switching is not automatized yet.</a:t>
            </a:r>
            <a:br>
              <a:rPr lang="en-US" sz="2000" dirty="0"/>
            </a:br>
            <a:r>
              <a:rPr lang="en-US" sz="2000" dirty="0"/>
              <a:t>At the moment, this has to be done manually:</a:t>
            </a:r>
            <a:br>
              <a:rPr lang="en-US" sz="2000" dirty="0"/>
            </a:br>
            <a:r>
              <a:rPr lang="en-US" sz="2000" dirty="0"/>
              <a:t>A simple procedure is explained to SPB, FXE, and the operators</a:t>
            </a:r>
            <a:br>
              <a:rPr lang="en-US" sz="2000" dirty="0"/>
            </a:br>
            <a:r>
              <a:rPr lang="en-US" sz="2000" dirty="0"/>
              <a:t>and a summary is in the XFEL machine, SASE1, and Operations2018 logbook. </a:t>
            </a:r>
            <a:endParaRPr lang="en-US" sz="2000" kern="0" dirty="0"/>
          </a:p>
        </p:txBody>
      </p:sp>
    </p:spTree>
    <p:extLst>
      <p:ext uri="{BB962C8B-B14F-4D97-AF65-F5344CB8AC3E}">
        <p14:creationId xmlns:p14="http://schemas.microsoft.com/office/powerpoint/2010/main" val="2283130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CAS</a:t>
            </a:r>
            <a:endParaRPr lang="de-DE" dirty="0"/>
          </a:p>
        </p:txBody>
      </p:sp>
      <p:sp>
        <p:nvSpPr>
          <p:cNvPr id="3" name="Inhaltsplatzhalter 2"/>
          <p:cNvSpPr>
            <a:spLocks noGrp="1"/>
          </p:cNvSpPr>
          <p:nvPr>
            <p:ph idx="1"/>
          </p:nvPr>
        </p:nvSpPr>
        <p:spPr/>
        <p:txBody>
          <a:bodyPr/>
          <a:lstStyle/>
          <a:p>
            <a:endParaRPr lang="de-DE" dirty="0"/>
          </a:p>
        </p:txBody>
      </p:sp>
    </p:spTree>
    <p:extLst>
      <p:ext uri="{BB962C8B-B14F-4D97-AF65-F5344CB8AC3E}">
        <p14:creationId xmlns:p14="http://schemas.microsoft.com/office/powerpoint/2010/main" val="156392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Detectors</a:t>
            </a:r>
            <a:endParaRPr lang="de-DE"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745008029"/>
      </p:ext>
    </p:extLst>
  </p:cSld>
  <p:clrMapOvr>
    <a:masterClrMapping/>
  </p:clrMapOvr>
</p:sld>
</file>

<file path=ppt/theme/theme1.xml><?xml version="1.0" encoding="utf-8"?>
<a:theme xmlns:a="http://schemas.openxmlformats.org/drawingml/2006/main" name="template-european-xfel-gmbh_presentation">
  <a:themeElements>
    <a:clrScheme name="XFEL">
      <a:dk1>
        <a:srgbClr val="261748"/>
      </a:dk1>
      <a:lt1>
        <a:srgbClr val="FFFFFF"/>
      </a:lt1>
      <a:dk2>
        <a:srgbClr val="000000"/>
      </a:dk2>
      <a:lt2>
        <a:srgbClr val="E0E0E0"/>
      </a:lt2>
      <a:accent1>
        <a:srgbClr val="261748"/>
      </a:accent1>
      <a:accent2>
        <a:srgbClr val="FD930A"/>
      </a:accent2>
      <a:accent3>
        <a:srgbClr val="000000"/>
      </a:accent3>
      <a:accent4>
        <a:srgbClr val="626262"/>
      </a:accent4>
      <a:accent5>
        <a:srgbClr val="ACABB1"/>
      </a:accent5>
      <a:accent6>
        <a:srgbClr val="E0E0E0"/>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accent3"/>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
            <a:schemeClr val="accent2"/>
          </a:buClr>
          <a:buSzPct val="80000"/>
          <a:buFont typeface="Wingdings" pitchFamily="2" charset="2"/>
          <a:buChar char="n"/>
          <a:tabLst/>
          <a:defRPr kumimoji="0" sz="2000" b="0" i="0" u="none" strike="noStrike" cap="none" normalizeH="0" baseline="0" smtClean="0">
            <a:ln>
              <a:noFill/>
            </a:ln>
            <a:solidFill>
              <a:schemeClr val="accent3"/>
            </a:solidFill>
            <a:effectLst/>
            <a:latin typeface="Arial" charset="0"/>
            <a:ea typeface="ＭＳ Ｐゴシック" pitchFamily="112" charset="-128"/>
          </a:defRPr>
        </a:defPPr>
      </a:lstStyle>
    </a:spDef>
    <a:lnDef>
      <a:spPr bwMode="auto">
        <a:noFill/>
        <a:ln w="12700" cap="flat" cmpd="sng" algn="ctr">
          <a:solidFill>
            <a:schemeClr val="folHlink"/>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a:lstStyle/>
    </a:lnDef>
    <a:txDef>
      <a:spPr>
        <a:noFill/>
      </a:spPr>
      <a:bodyPr wrap="none" rtlCol="0">
        <a:spAutoFit/>
      </a:bodyPr>
      <a:lstStyle>
        <a:defPPr marL="268288" indent="-268288">
          <a:spcBef>
            <a:spcPts val="600"/>
          </a:spcBef>
          <a:buClr>
            <a:schemeClr val="accent2"/>
          </a:buClr>
          <a:buSzPct val="80000"/>
          <a:defRPr sz="2000" smtClean="0">
            <a:solidFill>
              <a:schemeClr val="accent3"/>
            </a:solidFill>
          </a:defRPr>
        </a:defPPr>
      </a:lstStyle>
    </a:txDef>
  </a:objectDefaults>
  <a:extraClrSchemeLst>
    <a:extraClrScheme>
      <a:clrScheme name="DESY European XFEL 1">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261748"/>
      </a:dk1>
      <a:lt1>
        <a:srgbClr val="FFFFFF"/>
      </a:lt1>
      <a:dk2>
        <a:srgbClr val="000000"/>
      </a:dk2>
      <a:lt2>
        <a:srgbClr val="E0E0E0"/>
      </a:lt2>
      <a:accent1>
        <a:srgbClr val="261748"/>
      </a:accent1>
      <a:accent2>
        <a:srgbClr val="FD930A"/>
      </a:accent2>
      <a:accent3>
        <a:srgbClr val="FFFFFF"/>
      </a:accent3>
      <a:accent4>
        <a:srgbClr val="1F123C"/>
      </a:accent4>
      <a:accent5>
        <a:srgbClr val="ACABB1"/>
      </a:accent5>
      <a:accent6>
        <a:srgbClr val="E58508"/>
      </a:accent6>
      <a:hlink>
        <a:srgbClr val="261748"/>
      </a:hlink>
      <a:folHlink>
        <a:srgbClr val="FD930A"/>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template-european-xfel-gmbh_presentation_test03</Template>
  <TotalTime>0</TotalTime>
  <Words>164</Words>
  <Application>Microsoft Office PowerPoint</Application>
  <PresentationFormat>On-screen Show (4:3)</PresentationFormat>
  <Paragraphs>34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template-european-xfel-gmbh_presentation</vt:lpstr>
      <vt:lpstr>Photon Run Coordinator</vt:lpstr>
      <vt:lpstr>SPB/SFX</vt:lpstr>
      <vt:lpstr>FXE</vt:lpstr>
      <vt:lpstr>Laser</vt:lpstr>
      <vt:lpstr>Laser</vt:lpstr>
      <vt:lpstr>Vacuum</vt:lpstr>
      <vt:lpstr>Photon Diagnostics</vt:lpstr>
      <vt:lpstr>CAS</vt:lpstr>
      <vt:lpstr>Detectors</vt:lpstr>
      <vt:lpstr>Advanced Electronics</vt:lpstr>
      <vt:lpstr>ITDM</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Poppe, Frank</dc:creator>
  <cp:lastModifiedBy>Adriano Violante</cp:lastModifiedBy>
  <cp:revision>473</cp:revision>
  <cp:lastPrinted>2008-09-01T15:04:16Z</cp:lastPrinted>
  <dcterms:created xsi:type="dcterms:W3CDTF">2012-08-22T09:26:39Z</dcterms:created>
  <dcterms:modified xsi:type="dcterms:W3CDTF">2018-06-15T06:08:00Z</dcterms:modified>
</cp:coreProperties>
</file>