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9" r:id="rId2"/>
    <p:sldId id="287" r:id="rId3"/>
    <p:sldId id="293" r:id="rId4"/>
    <p:sldId id="294" r:id="rId5"/>
    <p:sldId id="288" r:id="rId6"/>
    <p:sldId id="295" r:id="rId7"/>
    <p:sldId id="29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-1308" y="-72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238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14.06.2018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sz="900" dirty="0" smtClean="0"/>
              <a:t>RDTF June 14, 2018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Frederik Wolff-Fabris, June 2018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Absorbed Doses Summary for RDTF – June 14</a:t>
            </a:r>
            <a:r>
              <a:rPr lang="en-GB" baseline="30000" dirty="0" smtClean="0"/>
              <a:t>th</a:t>
            </a:r>
            <a:r>
              <a:rPr lang="en-GB" dirty="0" smtClean="0"/>
              <a:t>, 2018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Frederik Wolff-</a:t>
            </a:r>
            <a:r>
              <a:rPr lang="en-GB" dirty="0" err="1" smtClean="0"/>
              <a:t>Fabris</a:t>
            </a:r>
            <a:r>
              <a:rPr lang="en-GB" dirty="0" smtClean="0"/>
              <a:t> et Rad Task Force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European XFEL GmbH, </a:t>
            </a:r>
            <a:r>
              <a:rPr lang="en-GB" dirty="0" err="1" smtClean="0"/>
              <a:t>Schenefeld</a:t>
            </a:r>
            <a:r>
              <a:rPr lang="en-GB" dirty="0" smtClean="0"/>
              <a:t>, June 14th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33916" y="659219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de-DE" sz="1600" b="1" dirty="0" smtClean="0"/>
              <a:t>SASE1 Dose </a:t>
            </a:r>
            <a:r>
              <a:rPr lang="de-DE" sz="1600" b="1" dirty="0" err="1" smtClean="0"/>
              <a:t>increase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since</a:t>
            </a:r>
            <a:r>
              <a:rPr lang="de-DE" sz="1600" b="1" dirty="0" smtClean="0"/>
              <a:t> April </a:t>
            </a:r>
            <a:r>
              <a:rPr lang="de-DE" sz="1600" b="1" dirty="0" err="1" smtClean="0"/>
              <a:t>shutdown</a:t>
            </a:r>
            <a:endParaRPr lang="en-US" sz="1600" b="1" dirty="0" err="1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691632"/>
              </p:ext>
            </p:extLst>
          </p:nvPr>
        </p:nvGraphicFramePr>
        <p:xfrm>
          <a:off x="0" y="1116419"/>
          <a:ext cx="4643438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9" name="Graph" r:id="rId4" imgW="3920760" imgH="3000960" progId="Origin50.Graph">
                  <p:embed/>
                </p:oleObj>
              </mc:Choice>
              <mc:Fallback>
                <p:oleObj name="Graph" r:id="rId4" imgW="3920760" imgH="300096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16419"/>
                        <a:ext cx="4643438" cy="355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501842"/>
              </p:ext>
            </p:extLst>
          </p:nvPr>
        </p:nvGraphicFramePr>
        <p:xfrm>
          <a:off x="4500562" y="3305175"/>
          <a:ext cx="4643438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0" name="Graph" r:id="rId6" imgW="3920760" imgH="3000960" progId="Origin50.Graph">
                  <p:embed/>
                </p:oleObj>
              </mc:Choice>
              <mc:Fallback>
                <p:oleObj name="Graph" r:id="rId6" imgW="3920760" imgH="3000960" progId="Origin50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305175"/>
                        <a:ext cx="4643438" cy="355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61467" y="1464733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85750" indent="-285750">
              <a:lnSpc>
                <a:spcPct val="112000"/>
              </a:lnSpc>
              <a:buFontTx/>
              <a:buChar char="-"/>
            </a:pPr>
            <a:r>
              <a:rPr lang="en-US" dirty="0" smtClean="0"/>
              <a:t>DU with about 40 </a:t>
            </a:r>
            <a:r>
              <a:rPr lang="en-US" dirty="0" err="1" smtClean="0"/>
              <a:t>Gy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12000"/>
              </a:lnSpc>
              <a:buFontTx/>
              <a:buChar char="-"/>
            </a:pPr>
            <a:r>
              <a:rPr lang="en-US" dirty="0" smtClean="0"/>
              <a:t>5-m segments less than 20 </a:t>
            </a:r>
            <a:r>
              <a:rPr lang="en-US" dirty="0" err="1" smtClean="0"/>
              <a:t>Gy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48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3916" y="659219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de-DE" sz="1600" b="1" dirty="0" smtClean="0"/>
              <a:t>SASE3 Dose </a:t>
            </a:r>
            <a:r>
              <a:rPr lang="de-DE" sz="1600" b="1" dirty="0" err="1" smtClean="0"/>
              <a:t>increase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since</a:t>
            </a:r>
            <a:r>
              <a:rPr lang="de-DE" sz="1600" b="1" dirty="0" smtClean="0"/>
              <a:t> April </a:t>
            </a:r>
            <a:r>
              <a:rPr lang="de-DE" sz="1600" b="1" dirty="0" err="1" smtClean="0"/>
              <a:t>shutdown</a:t>
            </a:r>
            <a:endParaRPr lang="en-US" sz="1600" b="1" dirty="0" err="1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82531"/>
              </p:ext>
            </p:extLst>
          </p:nvPr>
        </p:nvGraphicFramePr>
        <p:xfrm>
          <a:off x="0" y="965200"/>
          <a:ext cx="4668838" cy="357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8" name="Graph" r:id="rId4" imgW="3920760" imgH="3000960" progId="Origin50.Graph">
                  <p:embed/>
                </p:oleObj>
              </mc:Choice>
              <mc:Fallback>
                <p:oleObj name="Graph" r:id="rId4" imgW="3920760" imgH="3000960" progId="Origin50.Grap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65200"/>
                        <a:ext cx="4668838" cy="357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148840"/>
              </p:ext>
            </p:extLst>
          </p:nvPr>
        </p:nvGraphicFramePr>
        <p:xfrm>
          <a:off x="0" y="4304241"/>
          <a:ext cx="4643438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9" name="Graph" r:id="rId6" imgW="3920760" imgH="3000960" progId="Origin50.Graph">
                  <p:embed/>
                </p:oleObj>
              </mc:Choice>
              <mc:Fallback>
                <p:oleObj name="Graph" r:id="rId6" imgW="3920760" imgH="3000960" progId="Origin50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04241"/>
                        <a:ext cx="4643438" cy="355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35600" y="2125133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dirty="0" smtClean="0"/>
              <a:t>- All cells with less than 10 </a:t>
            </a:r>
            <a:r>
              <a:rPr lang="en-US" dirty="0" err="1" smtClean="0"/>
              <a:t>Gy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855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167856"/>
              </p:ext>
            </p:extLst>
          </p:nvPr>
        </p:nvGraphicFramePr>
        <p:xfrm>
          <a:off x="0" y="313268"/>
          <a:ext cx="4371281" cy="3344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0"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3268"/>
                        <a:ext cx="4371281" cy="33446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08847"/>
              </p:ext>
            </p:extLst>
          </p:nvPr>
        </p:nvGraphicFramePr>
        <p:xfrm>
          <a:off x="0" y="3508829"/>
          <a:ext cx="4377267" cy="3349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1" name="Graph" r:id="rId5" imgW="3920760" imgH="3000960" progId="Origin50.Graph">
                  <p:embed/>
                </p:oleObj>
              </mc:Choice>
              <mc:Fallback>
                <p:oleObj name="Graph" r:id="rId5" imgW="3920760" imgH="3000960" progId="Origin50.Graph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8829"/>
                        <a:ext cx="4377267" cy="334917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402706"/>
              </p:ext>
            </p:extLst>
          </p:nvPr>
        </p:nvGraphicFramePr>
        <p:xfrm>
          <a:off x="4445000" y="311187"/>
          <a:ext cx="4334933" cy="33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2" name="Graph" r:id="rId7" imgW="3920760" imgH="3000960" progId="Origin50.Graph">
                  <p:embed/>
                </p:oleObj>
              </mc:Choice>
              <mc:Fallback>
                <p:oleObj name="Graph" r:id="rId7" imgW="3920760" imgH="300096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0" y="311187"/>
                        <a:ext cx="4334933" cy="33167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639648"/>
              </p:ext>
            </p:extLst>
          </p:nvPr>
        </p:nvGraphicFramePr>
        <p:xfrm>
          <a:off x="4445000" y="3625887"/>
          <a:ext cx="4334933" cy="33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3" name="Graph" r:id="rId9" imgW="3920760" imgH="3000960" progId="Origin50.Graph">
                  <p:embed/>
                </p:oleObj>
              </mc:Choice>
              <mc:Fallback>
                <p:oleObj name="Graph" r:id="rId9" imgW="3920760" imgH="3000960" progId="Origin50.Graph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0" y="3625887"/>
                        <a:ext cx="4334933" cy="33167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33650" y="1016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11"/>
              </a:buBlip>
            </a:pPr>
            <a:r>
              <a:rPr lang="de-DE" sz="1600" b="1" dirty="0" smtClean="0"/>
              <a:t>SASE1 </a:t>
            </a:r>
            <a:r>
              <a:rPr lang="de-DE" sz="1600" b="1" dirty="0" err="1" smtClean="0"/>
              <a:t>and</a:t>
            </a:r>
            <a:r>
              <a:rPr lang="de-DE" sz="1600" b="1" dirty="0" smtClean="0"/>
              <a:t> SASE3 Total </a:t>
            </a:r>
            <a:r>
              <a:rPr lang="de-DE" sz="1600" b="1" dirty="0" err="1" smtClean="0"/>
              <a:t>doses</a:t>
            </a:r>
            <a:endParaRPr lang="en-US" sz="1600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257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916" y="659219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de-DE" sz="1600" b="1" dirty="0" smtClean="0"/>
              <a:t>SASE1 </a:t>
            </a:r>
            <a:r>
              <a:rPr lang="de-DE" sz="1600" b="1" dirty="0" err="1" smtClean="0"/>
              <a:t>selected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events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and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continuously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lasing</a:t>
            </a:r>
            <a:endParaRPr lang="en-US" sz="1600" b="1" dirty="0" err="1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82" y="2006599"/>
            <a:ext cx="7026826" cy="4686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2067" y="1337733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Cell#9 – Magnet failures on weekend of June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, 2018 (week 28.5. – 4.6.): about 14 </a:t>
            </a:r>
            <a:r>
              <a:rPr lang="en-US" sz="1400" dirty="0" err="1" smtClean="0"/>
              <a:t>Gy</a:t>
            </a:r>
            <a:r>
              <a:rPr lang="en-US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27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16" y="659219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de-DE" sz="1600" b="1" dirty="0" smtClean="0"/>
              <a:t>SASE1 </a:t>
            </a:r>
            <a:r>
              <a:rPr lang="de-DE" sz="1600" b="1" dirty="0" err="1" smtClean="0"/>
              <a:t>selected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events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and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continuously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lasing</a:t>
            </a:r>
            <a:endParaRPr lang="en-US" sz="1600" b="1" dirty="0" err="1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32" y="1820333"/>
            <a:ext cx="6972731" cy="4799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7533" y="1303867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Cell#31 (up) – user operation on June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-11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: about 4 </a:t>
            </a:r>
            <a:r>
              <a:rPr lang="en-US" sz="1400" dirty="0" err="1" smtClean="0"/>
              <a:t>Gy</a:t>
            </a:r>
            <a:r>
              <a:rPr lang="en-US" sz="1400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14875" y="2862334"/>
            <a:ext cx="1543050" cy="3409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de-DE" sz="1400" dirty="0" smtClean="0"/>
              <a:t>60 </a:t>
            </a:r>
            <a:r>
              <a:rPr lang="de-DE" sz="1400" dirty="0" err="1" smtClean="0"/>
              <a:t>bunches</a:t>
            </a:r>
            <a:endParaRPr lang="de-DE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74373" y="3795784"/>
            <a:ext cx="967103" cy="3409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de-DE" sz="1400" dirty="0"/>
              <a:t>1</a:t>
            </a:r>
            <a:r>
              <a:rPr lang="de-DE" sz="1400" dirty="0" smtClean="0"/>
              <a:t> </a:t>
            </a:r>
            <a:r>
              <a:rPr lang="de-DE" sz="1400" dirty="0" err="1" smtClean="0"/>
              <a:t>bunch</a:t>
            </a:r>
            <a:endParaRPr lang="de-DE" sz="1400" dirty="0" smtClean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741476" y="2647950"/>
            <a:ext cx="97474" cy="111926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774373" y="3638550"/>
            <a:ext cx="331152" cy="157234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8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16" y="659219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de-DE" sz="1600" b="1" dirty="0" smtClean="0"/>
              <a:t>SASE1 Cell#31 </a:t>
            </a:r>
            <a:r>
              <a:rPr lang="de-DE" sz="1600" b="1" dirty="0" err="1" smtClean="0"/>
              <a:t>lower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Radfet</a:t>
            </a:r>
            <a:r>
              <a:rPr lang="de-DE" sz="1600" b="1" dirty="0" smtClean="0"/>
              <a:t> (</a:t>
            </a:r>
            <a:r>
              <a:rPr lang="de-DE" sz="1600" b="1" dirty="0" err="1" smtClean="0"/>
              <a:t>with</a:t>
            </a:r>
            <a:r>
              <a:rPr lang="de-DE" sz="1600" b="1" dirty="0" smtClean="0"/>
              <a:t> 4mm </a:t>
            </a:r>
            <a:r>
              <a:rPr lang="de-DE" sz="1600" b="1" dirty="0" err="1" smtClean="0"/>
              <a:t>Pb-Shield</a:t>
            </a:r>
            <a:r>
              <a:rPr lang="de-DE" sz="1600" b="1" dirty="0" smtClean="0"/>
              <a:t>):</a:t>
            </a:r>
            <a:endParaRPr lang="en-US" sz="1600" b="1" dirty="0" err="1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913" y="2328333"/>
            <a:ext cx="5302182" cy="383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1734" y="1116419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600" dirty="0" smtClean="0"/>
              <a:t>Data from May 7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to June 11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:</a:t>
            </a:r>
          </a:p>
          <a:p>
            <a:pPr>
              <a:lnSpc>
                <a:spcPct val="112000"/>
              </a:lnSpc>
            </a:pPr>
            <a:r>
              <a:rPr lang="en-US" sz="1600" dirty="0" smtClean="0"/>
              <a:t>- Mostly fading: No absorbed doses by shielding </a:t>
            </a:r>
            <a:r>
              <a:rPr lang="en-US" sz="1600" dirty="0" err="1"/>
              <a:t>R</a:t>
            </a:r>
            <a:r>
              <a:rPr lang="en-US" sz="1600" dirty="0" err="1" smtClean="0"/>
              <a:t>adfet</a:t>
            </a:r>
            <a:r>
              <a:rPr lang="en-US" sz="1600" dirty="0" smtClean="0"/>
              <a:t> and moving it down 10mm;</a:t>
            </a:r>
          </a:p>
          <a:p>
            <a:pPr>
              <a:lnSpc>
                <a:spcPct val="112000"/>
              </a:lnSpc>
            </a:pPr>
            <a:r>
              <a:rPr lang="en-US" sz="1600" dirty="0" smtClean="0"/>
              <a:t>- Expected: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62468" y="2087033"/>
            <a:ext cx="1236133" cy="4461933"/>
            <a:chOff x="321734" y="2159000"/>
            <a:chExt cx="1236133" cy="4461933"/>
          </a:xfrm>
        </p:grpSpPr>
        <p:sp>
          <p:nvSpPr>
            <p:cNvPr id="7" name="TextBox 6"/>
            <p:cNvSpPr txBox="1"/>
            <p:nvPr/>
          </p:nvSpPr>
          <p:spPr>
            <a:xfrm>
              <a:off x="584201" y="2159000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12000"/>
                </a:lnSpc>
              </a:pPr>
              <a:r>
                <a:rPr lang="en-US" sz="1400" dirty="0" smtClean="0"/>
                <a:t>Cell#31 Up absorbs 9 </a:t>
              </a:r>
              <a:r>
                <a:rPr lang="en-US" sz="1400" dirty="0" err="1" smtClean="0"/>
                <a:t>Gy</a:t>
              </a:r>
              <a:endParaRPr lang="en-US" sz="1400" dirty="0" smtClean="0"/>
            </a:p>
          </p:txBody>
        </p:sp>
        <p:sp>
          <p:nvSpPr>
            <p:cNvPr id="8" name="Down Arrow 7"/>
            <p:cNvSpPr/>
            <p:nvPr/>
          </p:nvSpPr>
          <p:spPr>
            <a:xfrm>
              <a:off x="1231900" y="2616200"/>
              <a:ext cx="262467" cy="457200"/>
            </a:xfrm>
            <a:prstGeom prst="downArrow">
              <a:avLst/>
            </a:prstGeom>
            <a:solidFill>
              <a:srgbClr val="C00000"/>
            </a:solidFill>
          </p:spPr>
          <p:txBody>
            <a:bodyPr rtlCol="0" anchor="ctr">
              <a:noAutofit/>
            </a:bodyPr>
            <a:lstStyle/>
            <a:p>
              <a:pPr algn="ctr">
                <a:lnSpc>
                  <a:spcPct val="113000"/>
                </a:lnSpc>
              </a:pPr>
              <a:endParaRPr lang="en-US" sz="1400" dirty="0" err="1" smtClean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1" y="3175000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12000"/>
                </a:lnSpc>
              </a:pPr>
              <a:r>
                <a:rPr lang="en-US" sz="1400" dirty="0" smtClean="0"/>
                <a:t>Lower </a:t>
              </a:r>
              <a:r>
                <a:rPr lang="en-US" sz="1400" dirty="0" err="1" smtClean="0"/>
                <a:t>Radfet</a:t>
              </a:r>
              <a:r>
                <a:rPr lang="en-US" sz="1400" dirty="0" smtClean="0"/>
                <a:t> at original position and</a:t>
              </a:r>
            </a:p>
            <a:p>
              <a:pPr>
                <a:lnSpc>
                  <a:spcPct val="112000"/>
                </a:lnSpc>
              </a:pPr>
              <a:r>
                <a:rPr lang="en-US" sz="1400" dirty="0" smtClean="0"/>
                <a:t>not shielded (factor 1.45) ~ 6.2 </a:t>
              </a:r>
              <a:r>
                <a:rPr lang="en-US" sz="1400" dirty="0" err="1" smtClean="0"/>
                <a:t>Gy</a:t>
              </a:r>
              <a:r>
                <a:rPr lang="en-US" sz="1400" dirty="0" smtClean="0"/>
                <a:t> </a:t>
              </a: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1278467" y="3860800"/>
              <a:ext cx="262467" cy="457200"/>
            </a:xfrm>
            <a:prstGeom prst="downArrow">
              <a:avLst/>
            </a:prstGeom>
            <a:solidFill>
              <a:srgbClr val="C00000"/>
            </a:solidFill>
          </p:spPr>
          <p:txBody>
            <a:bodyPr rtlCol="0" anchor="ctr">
              <a:noAutofit/>
            </a:bodyPr>
            <a:lstStyle/>
            <a:p>
              <a:pPr algn="ctr">
                <a:lnSpc>
                  <a:spcPct val="113000"/>
                </a:lnSpc>
              </a:pPr>
              <a:endParaRPr lang="en-US" sz="1400" dirty="0" err="1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1734" y="4394200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12000"/>
                </a:lnSpc>
              </a:pPr>
              <a:r>
                <a:rPr lang="en-US" sz="1400" dirty="0" smtClean="0"/>
                <a:t>Moving down 10mm (reduces by </a:t>
              </a:r>
            </a:p>
            <a:p>
              <a:pPr>
                <a:lnSpc>
                  <a:spcPct val="112000"/>
                </a:lnSpc>
              </a:pPr>
              <a:r>
                <a:rPr lang="en-US" sz="1400" dirty="0" smtClean="0"/>
                <a:t>factor 2) ~ 3.1 </a:t>
              </a:r>
              <a:r>
                <a:rPr lang="en-US" sz="1400" dirty="0" err="1" smtClean="0"/>
                <a:t>Gy</a:t>
              </a:r>
              <a:endParaRPr lang="en-US" sz="1400" dirty="0" smtClean="0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1295400" y="5080000"/>
              <a:ext cx="262467" cy="457200"/>
            </a:xfrm>
            <a:prstGeom prst="downArrow">
              <a:avLst/>
            </a:prstGeom>
            <a:solidFill>
              <a:srgbClr val="C00000"/>
            </a:solidFill>
          </p:spPr>
          <p:txBody>
            <a:bodyPr rtlCol="0" anchor="ctr">
              <a:noAutofit/>
            </a:bodyPr>
            <a:lstStyle/>
            <a:p>
              <a:pPr algn="ctr">
                <a:lnSpc>
                  <a:spcPct val="113000"/>
                </a:lnSpc>
              </a:pPr>
              <a:endParaRPr lang="en-US" sz="1400" dirty="0" err="1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1716" y="5706533"/>
              <a:ext cx="914400" cy="9144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12000"/>
                </a:lnSpc>
              </a:pPr>
              <a:r>
                <a:rPr lang="en-US" sz="1400" dirty="0" smtClean="0"/>
                <a:t>We observe virtually 0 </a:t>
              </a:r>
              <a:r>
                <a:rPr lang="en-US" sz="1400" dirty="0" err="1" smtClean="0"/>
                <a:t>Gy</a:t>
              </a:r>
              <a:r>
                <a:rPr lang="en-US" sz="1400" dirty="0" smtClean="0"/>
                <a:t> instead </a:t>
              </a:r>
            </a:p>
            <a:p>
              <a:pPr>
                <a:lnSpc>
                  <a:spcPct val="112000"/>
                </a:lnSpc>
              </a:pPr>
              <a:r>
                <a:rPr lang="en-US" sz="1400" dirty="0" smtClean="0"/>
                <a:t>of 3.1 </a:t>
              </a:r>
              <a:r>
                <a:rPr lang="en-US" sz="1400" dirty="0" err="1" smtClean="0"/>
                <a:t>Gy</a:t>
              </a:r>
              <a:r>
                <a:rPr lang="en-US" sz="1400" dirty="0" smtClean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555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4x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European_XFEL_Template_Presentation_4x3</Template>
  <TotalTime>0</TotalTime>
  <Words>193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European_XFEL_Template_Presentation_4x3</vt:lpstr>
      <vt:lpstr>Graph</vt:lpstr>
      <vt:lpstr>Absorbed Doses Summary for RDTF – June 14th,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Wolff-Fabris, Frederik</dc:creator>
  <cp:lastModifiedBy>pflueger</cp:lastModifiedBy>
  <cp:revision>219</cp:revision>
  <dcterms:created xsi:type="dcterms:W3CDTF">2017-01-17T07:15:25Z</dcterms:created>
  <dcterms:modified xsi:type="dcterms:W3CDTF">2018-06-14T07:28:55Z</dcterms:modified>
</cp:coreProperties>
</file>