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0" r:id="rId5"/>
    <p:sldId id="263" r:id="rId6"/>
    <p:sldId id="284" r:id="rId7"/>
    <p:sldId id="285" r:id="rId8"/>
    <p:sldId id="286" r:id="rId9"/>
    <p:sldId id="287" r:id="rId10"/>
    <p:sldId id="288" r:id="rId11"/>
    <p:sldId id="289" r:id="rId12"/>
    <p:sldId id="265" r:id="rId13"/>
    <p:sldId id="298" r:id="rId14"/>
    <p:sldId id="306" r:id="rId15"/>
    <p:sldId id="307" r:id="rId16"/>
    <p:sldId id="308" r:id="rId17"/>
    <p:sldId id="309" r:id="rId18"/>
    <p:sldId id="310" r:id="rId19"/>
    <p:sldId id="311" r:id="rId20"/>
    <p:sldId id="304" r:id="rId21"/>
    <p:sldId id="305" r:id="rId22"/>
    <p:sldId id="268" r:id="rId23"/>
    <p:sldId id="269" r:id="rId24"/>
    <p:sldId id="271" r:id="rId25"/>
    <p:sldId id="272" r:id="rId26"/>
    <p:sldId id="273" r:id="rId27"/>
    <p:sldId id="274" r:id="rId28"/>
    <p:sldId id="275" r:id="rId29"/>
    <p:sldId id="292" r:id="rId30"/>
    <p:sldId id="294" r:id="rId31"/>
    <p:sldId id="295" r:id="rId32"/>
    <p:sldId id="296" r:id="rId33"/>
    <p:sldId id="297" r:id="rId34"/>
    <p:sldId id="312" r:id="rId35"/>
  </p:sldIdLst>
  <p:sldSz cx="10080625" cy="7559675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>
      <p:cViewPr>
        <p:scale>
          <a:sx n="84" d="100"/>
          <a:sy n="84" d="100"/>
        </p:scale>
        <p:origin x="456" y="19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446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446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40F1FC6-8038-40D1-BACC-41501249484C}" type="slidenum">
              <a:t>‹#›</a:t>
            </a:fld>
            <a:endParaRPr lang="en-US" sz="14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121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61A3B246-F37A-4756-875C-78C84546A0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03642A-08C6-4EFC-B683-D84F68F80C42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AA2E0-3DB8-4FB0-8722-3AAAD28B637C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8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4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7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6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CCDAC-5949-455E-8118-3D8524ECCE11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CCDAC-5949-455E-8118-3D8524ECCE11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051B7-A409-40E8-852C-502992430F2D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11E121-FA29-44F0-9519-3195BA944D15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DFA29-E2B1-465B-B916-C8083DA5D8CB}" type="slidenum">
              <a:rPr lang="en-US" altLang="de-DE"/>
              <a:pPr/>
              <a:t>31</a:t>
            </a:fld>
            <a:endParaRPr lang="en-US" altLang="de-DE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D58C34-BC17-42F8-8479-2FB74F2F50C6}" type="slidenum">
              <a:rPr lang="en-US" altLang="de-DE"/>
              <a:pPr/>
              <a:t>32</a:t>
            </a:fld>
            <a:endParaRPr lang="en-US" altLang="de-DE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330F35-F6EC-409F-A7E8-0DF1C47DEBB1}" type="slidenum">
              <a:rPr lang="en-US" altLang="de-DE"/>
              <a:pPr/>
              <a:t>33</a:t>
            </a:fld>
            <a:endParaRPr lang="en-US" altLang="de-DE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C5F7DA-1C94-4D3B-803A-A83ECE082BE8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74DAE-7D79-4E50-B5C2-A31792EB32B6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13D7F-FD33-4B63-A1E8-357A9F1B3A01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7DF44-4110-4ED0-84E9-14B7DEE1B77E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0592" y="7038395"/>
            <a:ext cx="2348280" cy="52128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34399" y="7185959"/>
            <a:ext cx="3195000" cy="12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r>
              <a:rPr lang="en-US"/>
              <a:t>DESY Summer Student Program 2013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acebook.com/groups/27429233980210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hostel.service@desy.d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hvv.de/en/index.ph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799" y="1351440"/>
            <a:ext cx="9071640" cy="1250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DESY Summer Student Program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29560" y="3862600"/>
            <a:ext cx="9071640" cy="18364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indent="-216000" algn="ctr">
              <a:buNone/>
            </a:pPr>
            <a:r>
              <a:rPr lang="en-US" dirty="0"/>
              <a:t>Welcome Session</a:t>
            </a:r>
          </a:p>
          <a:p>
            <a:pPr lvl="0" indent="-216000" algn="ctr">
              <a:buNone/>
            </a:pP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July </a:t>
            </a:r>
            <a:r>
              <a:rPr lang="en-US" dirty="0" smtClean="0"/>
              <a:t>2018  </a:t>
            </a:r>
            <a:endParaRPr lang="en-US" dirty="0"/>
          </a:p>
          <a:p>
            <a:pPr lvl="0" indent="-21600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792" y="6084093"/>
            <a:ext cx="9577063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dirty="0" err="1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Orga</a:t>
            </a:r>
            <a:r>
              <a:rPr lang="en-US" sz="1800" b="1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-Team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: </a:t>
            </a:r>
            <a:r>
              <a:rPr lang="en-US" sz="1800" b="0" i="0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Olaf </a:t>
            </a:r>
            <a:r>
              <a:rPr lang="en-US" sz="1800" b="0" i="0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Behnke, </a:t>
            </a: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Doris Eckstein, 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Rainer </a:t>
            </a:r>
            <a:r>
              <a:rPr lang="en-US" sz="1800" b="0" i="0" u="none" strike="noStrike" dirty="0" err="1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Gehrke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 Ute Micheelsen, Andrea Schrader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19720" y="2743199"/>
            <a:ext cx="263808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06400" y="755501"/>
            <a:ext cx="895191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By DESY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Provide background on DESY scientific research</a:t>
            </a:r>
          </a:p>
          <a:p>
            <a:r>
              <a:rPr lang="en-US" altLang="de-DE" sz="2400" dirty="0" smtClean="0"/>
              <a:t> </a:t>
            </a:r>
            <a:endParaRPr lang="en-US" altLang="de-DE" sz="2400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5940077"/>
            <a:ext cx="8327528" cy="537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 smtClean="0"/>
              <a:t>Check regularly above webpages for </a:t>
            </a:r>
            <a:r>
              <a:rPr lang="en-US" altLang="de-DE" sz="2400" dirty="0" err="1"/>
              <a:t>programme</a:t>
            </a:r>
            <a:r>
              <a:rPr lang="en-US" altLang="de-DE" sz="2400" dirty="0"/>
              <a:t> </a:t>
            </a:r>
            <a:r>
              <a:rPr lang="en-US" altLang="de-DE" sz="2400" dirty="0" smtClean="0"/>
              <a:t>updates! </a:t>
            </a:r>
            <a:endParaRPr lang="en-US" altLang="de-DE" sz="2400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0688" y="1913484"/>
            <a:ext cx="8266112" cy="4982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July </a:t>
            </a:r>
            <a:r>
              <a:rPr lang="en-US" altLang="de-DE" sz="2400" dirty="0" smtClean="0"/>
              <a:t>17 </a:t>
            </a:r>
            <a:r>
              <a:rPr lang="en-US" altLang="de-DE" sz="2400" dirty="0"/>
              <a:t>- </a:t>
            </a:r>
            <a:r>
              <a:rPr lang="en-US" altLang="de-DE" sz="2400" dirty="0" smtClean="0"/>
              <a:t>24 </a:t>
            </a:r>
            <a:r>
              <a:rPr lang="en-US" altLang="de-DE" sz="2400" dirty="0" smtClean="0"/>
              <a:t>(and </a:t>
            </a:r>
            <a:r>
              <a:rPr lang="en-US" altLang="de-DE" sz="2400" dirty="0"/>
              <a:t>august </a:t>
            </a:r>
            <a:r>
              <a:rPr lang="en-US" altLang="de-DE" sz="2400" dirty="0" smtClean="0"/>
              <a:t>8</a:t>
            </a:r>
            <a:r>
              <a:rPr lang="en-US" altLang="de-DE" sz="2400" dirty="0" smtClean="0"/>
              <a:t>,10 </a:t>
            </a:r>
            <a:r>
              <a:rPr lang="en-US" altLang="de-DE" sz="2400" dirty="0"/>
              <a:t>and </a:t>
            </a:r>
            <a:r>
              <a:rPr lang="en-US" altLang="de-DE" sz="2400" dirty="0" smtClean="0"/>
              <a:t>17) </a:t>
            </a:r>
            <a:r>
              <a:rPr lang="en-US" altLang="de-DE" sz="2400" dirty="0"/>
              <a:t>: Common lectures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3208884"/>
            <a:ext cx="2743200" cy="44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From </a:t>
            </a:r>
            <a:r>
              <a:rPr lang="en-US" altLang="de-DE" sz="2400" dirty="0" smtClean="0"/>
              <a:t>25</a:t>
            </a:r>
            <a:r>
              <a:rPr lang="en-US" altLang="de-DE" sz="2400" baseline="33000" dirty="0" smtClean="0"/>
              <a:t>th</a:t>
            </a:r>
            <a:r>
              <a:rPr lang="en-US" altLang="de-DE" sz="2400" dirty="0" smtClean="0"/>
              <a:t> </a:t>
            </a:r>
            <a:r>
              <a:rPr lang="en-US" altLang="de-DE" sz="2400" dirty="0" err="1"/>
              <a:t>july</a:t>
            </a:r>
            <a:r>
              <a:rPr lang="en-US" altLang="de-DE" sz="2400" dirty="0"/>
              <a:t> on:</a:t>
            </a:r>
            <a:r>
              <a:rPr lang="en-US" altLang="de-DE" sz="2000" dirty="0"/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3777209"/>
            <a:ext cx="8229600" cy="43021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Separate lectures for Particle Physics (B1-B6) students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4921796"/>
            <a:ext cx="8229600" cy="4302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  <a:effectLst/>
          <a:extLst/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Separate lectures for Photon Science (A) students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20688" y="2456507"/>
            <a:ext cx="95488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1200" b="1" dirty="0"/>
              <a:t>https://</a:t>
            </a:r>
            <a:r>
              <a:rPr lang="en-US" altLang="de-DE" sz="1200" b="1" dirty="0" smtClean="0"/>
              <a:t>summerstudents.desy.de/hamburg/lecture_programme_general_and_high_energy_physics_2017/</a:t>
            </a:r>
            <a:endParaRPr lang="en-US" altLang="de-DE" sz="1200" b="1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57200" y="4243934"/>
            <a:ext cx="95488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1200" b="1" dirty="0"/>
              <a:t>https://</a:t>
            </a:r>
            <a:r>
              <a:rPr lang="en-US" altLang="de-DE" sz="1200" b="1" dirty="0" err="1" smtClean="0"/>
              <a:t>summerstudents.desy.de</a:t>
            </a:r>
            <a:r>
              <a:rPr lang="en-US" altLang="de-DE" sz="1200" b="1" dirty="0" smtClean="0"/>
              <a:t>/</a:t>
            </a:r>
            <a:r>
              <a:rPr lang="en-US" altLang="de-DE" sz="1200" b="1" dirty="0" err="1" smtClean="0"/>
              <a:t>hamburg</a:t>
            </a:r>
            <a:r>
              <a:rPr lang="en-US" altLang="de-DE" sz="1200" b="1" dirty="0" smtClean="0"/>
              <a:t>/lecture_programme_general_and_high_energy_physics_2018/</a:t>
            </a:r>
            <a:endParaRPr lang="en-US" altLang="de-DE" sz="1200" b="1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9100" y="5439321"/>
            <a:ext cx="986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1200" b="1" dirty="0"/>
              <a:t>http://photon-science.desy.de/</a:t>
            </a:r>
            <a:r>
              <a:rPr lang="en-US" altLang="de-DE" sz="1200" b="1" dirty="0" err="1"/>
              <a:t>news__</a:t>
            </a:r>
            <a:r>
              <a:rPr lang="en-US" altLang="de-DE" sz="1200" b="1" dirty="0" err="1" smtClean="0"/>
              <a:t>events</a:t>
            </a:r>
            <a:r>
              <a:rPr lang="en-US" altLang="de-DE" sz="1200" b="1" dirty="0" smtClean="0"/>
              <a:t>/</a:t>
            </a:r>
            <a:r>
              <a:rPr lang="en-US" altLang="de-DE" sz="1200" b="1" dirty="0" err="1" smtClean="0"/>
              <a:t>summer_students</a:t>
            </a:r>
            <a:r>
              <a:rPr lang="en-US" altLang="de-DE" sz="1200" b="1" dirty="0" smtClean="0"/>
              <a:t>/lectures/program_2018_photon_science</a:t>
            </a:r>
            <a:r>
              <a:rPr lang="en-US" altLang="de-DE" sz="1200" b="1" dirty="0"/>
              <a:t>___sr/index_eng.html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10</a:t>
            </a:fld>
            <a:endParaRPr lang="en-US" altLang="de-DE" sz="20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Lecture </a:t>
            </a:r>
            <a:r>
              <a:rPr sz="32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programme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1806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0144" y="1106264"/>
            <a:ext cx="9586712" cy="2457549"/>
          </a:xfrm>
          <a:prstGeom prst="rect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84167" rIns="108000" bIns="63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 smtClean="0"/>
              <a:t>via </a:t>
            </a:r>
            <a:r>
              <a:rPr lang="en-US" altLang="de-DE" sz="2400" dirty="0"/>
              <a:t>email and web</a:t>
            </a:r>
          </a:p>
          <a:p>
            <a:r>
              <a:rPr lang="en-US" altLang="de-DE" sz="2200" dirty="0" smtClean="0"/>
              <a:t>We will use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email list </a:t>
            </a:r>
            <a:r>
              <a:rPr lang="en-US" altLang="de-DE" sz="2400" dirty="0" smtClean="0">
                <a:solidFill>
                  <a:srgbClr val="0066CC"/>
                </a:solidFill>
              </a:rPr>
              <a:t>summies2018@desy.de</a:t>
            </a:r>
            <a:endParaRPr lang="en-US" altLang="de-DE" sz="2400" dirty="0">
              <a:solidFill>
                <a:srgbClr val="0066CC"/>
              </a:solidFill>
            </a:endParaRPr>
          </a:p>
          <a:p>
            <a:r>
              <a:rPr lang="en-US" altLang="de-DE" sz="2400" dirty="0"/>
              <a:t>for all announcements </a:t>
            </a:r>
            <a:r>
              <a:rPr lang="en-US" altLang="de-DE" sz="2400" dirty="0" smtClean="0"/>
              <a:t>(contains your &amp; </a:t>
            </a:r>
            <a:r>
              <a:rPr lang="en-US" altLang="de-DE" sz="2400" dirty="0" err="1" smtClean="0"/>
              <a:t>orga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team </a:t>
            </a:r>
            <a:r>
              <a:rPr lang="en-US" altLang="de-DE" sz="2400" dirty="0" smtClean="0"/>
              <a:t>email </a:t>
            </a:r>
            <a:r>
              <a:rPr lang="en-US" altLang="de-DE" sz="2400" dirty="0"/>
              <a:t>addresses). </a:t>
            </a:r>
          </a:p>
          <a:p>
            <a:r>
              <a:rPr lang="en-US" altLang="de-DE" sz="2400" dirty="0"/>
              <a:t>You may also write important announcements to this </a:t>
            </a:r>
            <a:r>
              <a:rPr lang="en-US" altLang="de-DE" sz="2400" dirty="0" smtClean="0"/>
              <a:t>list </a:t>
            </a:r>
            <a:endParaRPr lang="en-US" altLang="de-DE" sz="2400" dirty="0"/>
          </a:p>
          <a:p>
            <a:endParaRPr lang="en-US" altLang="de-DE" sz="2200" dirty="0"/>
          </a:p>
          <a:p>
            <a:r>
              <a:rPr lang="en-US" altLang="de-DE" sz="2400" dirty="0" smtClean="0">
                <a:solidFill>
                  <a:srgbClr val="FF0000"/>
                </a:solidFill>
              </a:rPr>
              <a:t>check </a:t>
            </a:r>
            <a:r>
              <a:rPr lang="en-US" altLang="de-DE" sz="2400" dirty="0">
                <a:solidFill>
                  <a:srgbClr val="FF0000"/>
                </a:solidFill>
              </a:rPr>
              <a:t>your emails </a:t>
            </a:r>
            <a:r>
              <a:rPr lang="en-US" altLang="de-DE" sz="2400" dirty="0" smtClean="0">
                <a:solidFill>
                  <a:srgbClr val="FF0000"/>
                </a:solidFill>
              </a:rPr>
              <a:t>daily!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4706714"/>
            <a:ext cx="9479656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Facebook page:</a:t>
            </a:r>
          </a:p>
          <a:p>
            <a:endParaRPr lang="en-US" altLang="de-DE" sz="2400" dirty="0"/>
          </a:p>
          <a:p>
            <a:r>
              <a:rPr lang="en-US" altLang="de-DE" sz="2400" dirty="0" smtClean="0">
                <a:sym typeface="Wingdings" panose="05000000000000000000" pitchFamily="2" charset="2"/>
              </a:rPr>
              <a:t> Exchange </a:t>
            </a:r>
            <a:r>
              <a:rPr lang="en-US" altLang="de-DE" sz="2400" dirty="0" smtClean="0"/>
              <a:t>social </a:t>
            </a:r>
            <a:r>
              <a:rPr lang="en-US" altLang="de-DE" sz="2400" dirty="0"/>
              <a:t>messages (please </a:t>
            </a:r>
            <a:r>
              <a:rPr lang="en-US" altLang="de-DE" sz="2400" dirty="0" smtClean="0"/>
              <a:t>not for administrative issues) </a:t>
            </a:r>
            <a:endParaRPr lang="en-US" altLang="de-DE" sz="24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5052789"/>
            <a:ext cx="911225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sz="2400" dirty="0">
                <a:hlinkClick r:id="rId3"/>
              </a:rPr>
              <a:t>https://www.facebook.com/groups/274292339802106/</a:t>
            </a:r>
            <a:endParaRPr lang="en-US" altLang="de-DE" sz="24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11</a:t>
            </a:fld>
            <a:endParaRPr lang="en-US" altLang="de-DE" sz="20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Communication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47273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err="1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/f/students/summer_home_2018.html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400" b="0" i="0" u="none" strike="noStrike" dirty="0" err="1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summerstudents.desy.de</a:t>
            </a:r>
            <a:r>
              <a:rPr lang="en-US" sz="1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/</a:t>
            </a:r>
            <a:r>
              <a:rPr lang="en-US" sz="1400" b="0" i="0" u="none" strike="noStrike" dirty="0" err="1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hamburg</a:t>
            </a:r>
            <a:r>
              <a:rPr lang="en-US" sz="1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199" y="3767903"/>
            <a:ext cx="2804400" cy="6217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Special 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events and announcements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096263" y="122438"/>
            <a:ext cx="512001" cy="7176325"/>
          </a:xfrm>
          <a:prstGeom prst="leftBrace">
            <a:avLst>
              <a:gd name="adj1" fmla="val 8333"/>
              <a:gd name="adj2" fmla="val 239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12</a:t>
            </a:fld>
            <a:endParaRPr lang="en-US" altLang="de-DE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252"/>
          <a:stretch/>
        </p:blipFill>
        <p:spPr>
          <a:xfrm>
            <a:off x="4347943" y="715537"/>
            <a:ext cx="5804937" cy="617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www.desy.de/f/students/summer_home_2017.html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4128" y="2656088"/>
            <a:ext cx="685800" cy="3563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now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13</a:t>
            </a:fld>
            <a:endParaRPr lang="en-US" altLang="de-DE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252"/>
          <a:stretch/>
        </p:blipFill>
        <p:spPr>
          <a:xfrm>
            <a:off x="4269505" y="755501"/>
            <a:ext cx="5804937" cy="6178571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3727028" y="1827360"/>
            <a:ext cx="620915" cy="828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28965" y="1299412"/>
            <a:ext cx="5745477" cy="78440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www.desy.de/f/students/summer_home_2017.html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22" y="3603019"/>
            <a:ext cx="4247443" cy="16836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Important!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dirty="0" smtClean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For those receiving  salary in cash: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 smtClean="0">
                <a:latin typeface="Arial" pitchFamily="18"/>
                <a:ea typeface="Gothic" pitchFamily="2"/>
                <a:cs typeface="Tahoma" pitchFamily="2"/>
              </a:rPr>
              <a:t>Please claim travel costs this week or latest on Monday (otherwise costs can be only reimbursed with next salary)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14</a:t>
            </a:fld>
            <a:endParaRPr lang="en-US" altLang="de-DE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252"/>
          <a:stretch/>
        </p:blipFill>
        <p:spPr>
          <a:xfrm>
            <a:off x="4269505" y="755501"/>
            <a:ext cx="5804937" cy="617857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672160" y="2694275"/>
            <a:ext cx="656805" cy="908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28965" y="2037347"/>
            <a:ext cx="5745477" cy="647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6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www.desy.de/f/students/summer_home_2017.html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9668" y="3603019"/>
            <a:ext cx="1592897" cy="3563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This evening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15</a:t>
            </a:fld>
            <a:endParaRPr lang="en-US" altLang="de-DE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252"/>
          <a:stretch/>
        </p:blipFill>
        <p:spPr>
          <a:xfrm>
            <a:off x="4269505" y="755501"/>
            <a:ext cx="5804937" cy="6178571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2336117" y="2836945"/>
            <a:ext cx="2039574" cy="76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35148" y="2598821"/>
            <a:ext cx="5745477" cy="4483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1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www.desy.de/f/students/summer_home_2017.html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3485" y="4101179"/>
            <a:ext cx="1592897" cy="3563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tomorrow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16</a:t>
            </a:fld>
            <a:endParaRPr lang="en-US" altLang="de-DE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252"/>
          <a:stretch/>
        </p:blipFill>
        <p:spPr>
          <a:xfrm>
            <a:off x="4269505" y="755501"/>
            <a:ext cx="5804937" cy="6178571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2329934" y="3335105"/>
            <a:ext cx="2039574" cy="76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35148" y="3034328"/>
            <a:ext cx="5745477" cy="4483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8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www.desy.de/f/students/summer_home_2017.html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5468" y="5075981"/>
            <a:ext cx="1197802" cy="3563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offer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17</a:t>
            </a:fld>
            <a:endParaRPr lang="en-US" altLang="de-DE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252"/>
          <a:stretch/>
        </p:blipFill>
        <p:spPr>
          <a:xfrm>
            <a:off x="4269505" y="755501"/>
            <a:ext cx="5804937" cy="617857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250000" y="4167771"/>
            <a:ext cx="2039574" cy="76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01305" y="3521877"/>
            <a:ext cx="5745477" cy="82553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3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www.desy.de/f/students/summer_home_2017.html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12" y="5820714"/>
            <a:ext cx="1197802" cy="3563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offer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18</a:t>
            </a:fld>
            <a:endParaRPr lang="en-US" altLang="de-DE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252"/>
          <a:stretch/>
        </p:blipFill>
        <p:spPr>
          <a:xfrm>
            <a:off x="4269505" y="755501"/>
            <a:ext cx="5804937" cy="617857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250000" y="4978059"/>
            <a:ext cx="2039574" cy="76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69505" y="4390384"/>
            <a:ext cx="5745477" cy="114414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8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00" y="452880"/>
            <a:ext cx="198720" cy="445319"/>
          </a:xfrm>
          <a:prstGeom prst="rect">
            <a:avLst/>
          </a:prstGeom>
          <a:noFill/>
          <a:ln>
            <a:noFill/>
          </a:ln>
        </p:spPr>
        <p:txBody>
          <a:bodyPr vert="horz" lIns="99000" tIns="54000" rIns="99000" bIns="54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3775680" cy="430200"/>
          </a:xfrm>
          <a:prstGeom prst="rect">
            <a:avLst/>
          </a:prstGeom>
          <a:noFill/>
          <a:ln w="0">
            <a:solidFill>
              <a:srgbClr val="FF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INFORMATION on WEB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" y="2005920"/>
            <a:ext cx="480060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</a:t>
            </a:r>
            <a:r>
              <a:rPr lang="en-US" sz="12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www.desy.de/f/students/summer_home_2017.html</a:t>
            </a:r>
            <a:endParaRPr lang="en-US" sz="12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00" y="1246320"/>
            <a:ext cx="43365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http://summerstudents.desy.de/hamburg/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0" y="845999"/>
            <a:ext cx="1371599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Main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0" y="1654200"/>
            <a:ext cx="1828800" cy="3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Message board:</a:t>
            </a:r>
          </a:p>
        </p:txBody>
      </p:sp>
      <p:sp>
        <p:nvSpPr>
          <p:cNvPr id="10" name="Freeform 9"/>
          <p:cNvSpPr/>
          <p:nvPr/>
        </p:nvSpPr>
        <p:spPr>
          <a:xfrm rot="9060600">
            <a:off x="3913484" y="2959744"/>
            <a:ext cx="2235600" cy="380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11" h="10558">
                <a:moveTo>
                  <a:pt x="0" y="-37186"/>
                </a:moveTo>
                <a:cubicBezTo>
                  <a:pt x="293" y="-37126"/>
                  <a:pt x="585" y="-37194"/>
                  <a:pt x="861" y="-37276"/>
                </a:cubicBezTo>
                <a:cubicBezTo>
                  <a:pt x="1117" y="-37352"/>
                  <a:pt x="1300" y="-37594"/>
                  <a:pt x="1433" y="-37823"/>
                </a:cubicBezTo>
                <a:cubicBezTo>
                  <a:pt x="1556" y="-38033"/>
                  <a:pt x="1703" y="-38238"/>
                  <a:pt x="1747" y="-38486"/>
                </a:cubicBezTo>
                <a:cubicBezTo>
                  <a:pt x="1791" y="-38738"/>
                  <a:pt x="1890" y="-38984"/>
                  <a:pt x="1895" y="-39241"/>
                </a:cubicBezTo>
                <a:cubicBezTo>
                  <a:pt x="1900" y="-39492"/>
                  <a:pt x="1952" y="-39739"/>
                  <a:pt x="2032" y="-39976"/>
                </a:cubicBezTo>
                <a:cubicBezTo>
                  <a:pt x="2110" y="-40210"/>
                  <a:pt x="2269" y="-40388"/>
                  <a:pt x="2437" y="-40561"/>
                </a:cubicBezTo>
                <a:cubicBezTo>
                  <a:pt x="2641" y="-40771"/>
                  <a:pt x="3002" y="-40829"/>
                  <a:pt x="3291" y="-40736"/>
                </a:cubicBezTo>
                <a:cubicBezTo>
                  <a:pt x="3920" y="-40535"/>
                  <a:pt x="3230" y="-40882"/>
                  <a:pt x="3199" y="-41057"/>
                </a:cubicBezTo>
                <a:cubicBezTo>
                  <a:pt x="3146" y="-41360"/>
                  <a:pt x="3290" y="-41559"/>
                  <a:pt x="3389" y="-41789"/>
                </a:cubicBezTo>
                <a:cubicBezTo>
                  <a:pt x="3491" y="-42028"/>
                  <a:pt x="3616" y="-42259"/>
                  <a:pt x="3767" y="-42471"/>
                </a:cubicBezTo>
                <a:cubicBezTo>
                  <a:pt x="3904" y="-42664"/>
                  <a:pt x="4074" y="-42841"/>
                  <a:pt x="4172" y="-43058"/>
                </a:cubicBezTo>
                <a:cubicBezTo>
                  <a:pt x="4277" y="-43293"/>
                  <a:pt x="4486" y="-43414"/>
                  <a:pt x="4619" y="-43619"/>
                </a:cubicBezTo>
                <a:cubicBezTo>
                  <a:pt x="4752" y="-43825"/>
                  <a:pt x="4947" y="-43983"/>
                  <a:pt x="5128" y="-44148"/>
                </a:cubicBezTo>
                <a:cubicBezTo>
                  <a:pt x="5310" y="-44314"/>
                  <a:pt x="5470" y="-44493"/>
                  <a:pt x="5637" y="-44676"/>
                </a:cubicBezTo>
                <a:cubicBezTo>
                  <a:pt x="5796" y="-44851"/>
                  <a:pt x="5927" y="-45054"/>
                  <a:pt x="6021" y="-45274"/>
                </a:cubicBezTo>
                <a:cubicBezTo>
                  <a:pt x="6118" y="-45499"/>
                  <a:pt x="6230" y="-45743"/>
                  <a:pt x="6199" y="-45985"/>
                </a:cubicBezTo>
                <a:cubicBezTo>
                  <a:pt x="6160" y="-46296"/>
                  <a:pt x="6269" y="-46535"/>
                  <a:pt x="6162" y="-46843"/>
                </a:cubicBezTo>
                <a:cubicBezTo>
                  <a:pt x="6063" y="-47129"/>
                  <a:pt x="5963" y="-47428"/>
                  <a:pt x="5729" y="-47623"/>
                </a:cubicBezTo>
                <a:lnTo>
                  <a:pt x="5649" y="-47721"/>
                </a:ln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360" tIns="63360" rIns="108360" bIns="6336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2441" y="5503037"/>
            <a:ext cx="1197802" cy="3563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Last day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19</a:t>
            </a:fld>
            <a:endParaRPr lang="en-US" altLang="de-DE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1252"/>
          <a:stretch/>
        </p:blipFill>
        <p:spPr>
          <a:xfrm>
            <a:off x="4269505" y="755501"/>
            <a:ext cx="5804937" cy="617857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751342" y="5964990"/>
            <a:ext cx="1496824" cy="860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69505" y="6491849"/>
            <a:ext cx="2931048" cy="57207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2152178"/>
            <a:ext cx="8712968" cy="18602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hangingPunct="0">
              <a:buSzPct val="45000"/>
              <a:buFont typeface="StarSymbol"/>
              <a:buChar char="●"/>
            </a:pPr>
            <a:r>
              <a:rPr lang="en-US" sz="24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Armenia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 Australia, Austria, </a:t>
            </a:r>
            <a:r>
              <a:rPr lang="en-US" sz="2400" i="0" u="none" strike="noStrike" dirty="0" err="1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Azerbaidshan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 Belgium, Brazil</a:t>
            </a:r>
          </a:p>
          <a:p>
            <a:pPr lvl="0" hangingPunct="0">
              <a:buSzPct val="45000"/>
              <a:buFont typeface="StarSymbol"/>
              <a:buChar char="●"/>
            </a:pPr>
            <a:r>
              <a:rPr lang="en-US" sz="2400" dirty="0"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China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Cuba, Cyprus, Finland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</a:t>
            </a:r>
            <a:r>
              <a:rPr lang="en-US" sz="2400" dirty="0"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Germany, India, Ireland, Italy</a:t>
            </a:r>
            <a:endParaRPr lang="en-US" sz="2400" dirty="0">
              <a:latin typeface="Arial" pitchFamily="18"/>
              <a:ea typeface="Gothic" pitchFamily="2"/>
              <a:cs typeface="Tahoma" pitchFamily="2"/>
            </a:endParaRPr>
          </a:p>
          <a:p>
            <a:pPr lvl="0" hangingPunct="0">
              <a:buSzPct val="45000"/>
              <a:buFont typeface="StarSymbol"/>
              <a:buChar char="●"/>
            </a:pP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 Japan,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Mexico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Netherlands, Norway, Poland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,</a:t>
            </a:r>
            <a:r>
              <a:rPr lang="en-US" sz="2400" dirty="0"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Russia </a:t>
            </a:r>
            <a:endParaRPr lang="en-US" sz="2400" i="0" u="none" strike="noStrike" dirty="0" smtClean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  <a:p>
            <a:pPr lvl="0" hangingPunct="0">
              <a:buSzPct val="45000"/>
              <a:buFont typeface="StarSymbol"/>
              <a:buChar char="●"/>
            </a:pPr>
            <a:r>
              <a:rPr lang="en-US" sz="2400" dirty="0"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Serbia,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Sweden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, Thailand, Turkey, 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Taiwan, United Kingdom,   Ukraine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, </a:t>
            </a:r>
            <a:r>
              <a:rPr lang="en-US" sz="240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USA</a:t>
            </a:r>
            <a:endParaRPr lang="en-US" sz="240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832" y="827509"/>
            <a:ext cx="7965360" cy="7986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The </a:t>
            </a:r>
            <a:r>
              <a:rPr lang="en-US" sz="24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100 Summer </a:t>
            </a:r>
            <a:r>
              <a:rPr lang="en-US" sz="2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students at DESY Hamburg come from </a:t>
            </a:r>
            <a:r>
              <a:rPr lang="en-US" sz="24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28 Nations</a:t>
            </a:r>
            <a:r>
              <a:rPr lang="en-US" sz="18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  <a:endParaRPr lang="en-US" sz="18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6016" y="4643933"/>
            <a:ext cx="5029200" cy="1623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en-US" sz="6000" b="0" i="0" u="none" strike="noStrike" dirty="0">
                <a:ln>
                  <a:noFill/>
                </a:ln>
                <a:solidFill>
                  <a:srgbClr val="2323DC"/>
                </a:solidFill>
                <a:latin typeface="BlackChancery" pitchFamily="18"/>
                <a:ea typeface="Gothic" pitchFamily="2"/>
                <a:cs typeface="Tahoma" pitchFamily="2"/>
              </a:rPr>
              <a:t>NICE TO MEET YOU!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79488" y="815602"/>
            <a:ext cx="5919787" cy="13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Practical information on the DESY </a:t>
            </a:r>
            <a:r>
              <a:rPr lang="en-US" altLang="de-DE" sz="2400" dirty="0" smtClean="0"/>
              <a:t>campus:</a:t>
            </a:r>
          </a:p>
          <a:p>
            <a:r>
              <a:rPr lang="en-US" altLang="de-DE" sz="2400" dirty="0" smtClean="0">
                <a:sym typeface="Wingdings" panose="05000000000000000000" pitchFamily="2" charset="2"/>
              </a:rPr>
              <a:t> </a:t>
            </a:r>
            <a:r>
              <a:rPr lang="en-US" altLang="de-DE" sz="2400" dirty="0" smtClean="0"/>
              <a:t>DESY </a:t>
            </a:r>
            <a:r>
              <a:rPr lang="en-US" altLang="de-DE" sz="2400" dirty="0"/>
              <a:t>booklet  </a:t>
            </a:r>
          </a:p>
          <a:p>
            <a:endParaRPr lang="en-US" altLang="de-DE" sz="2400" dirty="0"/>
          </a:p>
          <a:p>
            <a:endParaRPr lang="en-US" altLang="de-DE" sz="2400" dirty="0">
              <a:solidFill>
                <a:srgbClr val="2323DC"/>
              </a:solidFill>
            </a:endParaRPr>
          </a:p>
          <a:p>
            <a:r>
              <a:rPr lang="en-US" altLang="de-DE" sz="2400" dirty="0" smtClean="0">
                <a:solidFill>
                  <a:srgbClr val="2323DC"/>
                </a:solidFill>
              </a:rPr>
              <a:t>Printed version in your welcome bag </a:t>
            </a:r>
            <a:r>
              <a:rPr lang="en-US" altLang="de-DE" sz="2400" dirty="0">
                <a:solidFill>
                  <a:srgbClr val="2323DC"/>
                </a:solidFill>
              </a:rPr>
              <a:t>:-)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01713" y="1596603"/>
            <a:ext cx="6999287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dirty="0"/>
              <a:t>http://guest-services.desy.de/e56138/Booklet_eng.pdf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20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Life on the DESY campus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1930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21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Life in the DESY Hostel </a:t>
            </a:r>
            <a:r>
              <a:rPr lang="de-DE"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–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few hints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587" y="971525"/>
            <a:ext cx="865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equipment (kitchen, cleaning, etc.) or other requests/complaints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don’t hesitate to email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hostel.service@desy.de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(or visit them in their office 06/118)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040" y="2723524"/>
            <a:ext cx="865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laundry change: Wednesday 09:30-17:00 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 in the morning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it during the afternoon</a:t>
            </a:r>
            <a:endParaRPr lang="de-D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816" y="4244984"/>
            <a:ext cx="865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DESY salary payment end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an September: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hostel accommodation costs are deduced so total amount of paid out money may appear to be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so high  </a:t>
            </a:r>
            <a:endParaRPr lang="de-D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6516476" y="5026043"/>
            <a:ext cx="756084" cy="648072"/>
          </a:xfrm>
          <a:prstGeom prst="smileyFace">
            <a:avLst>
              <a:gd name="adj" fmla="val 6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72507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31319" y="14477400"/>
            <a:ext cx="10058400" cy="685440"/>
          </a:xfrm>
          <a:prstGeom prst="rect">
            <a:avLst/>
          </a:prstGeom>
          <a:solidFill>
            <a:srgbClr val="E6E64C"/>
          </a:solidFill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Public transport routes/schedule: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040" y="840869"/>
            <a:ext cx="8967960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  <a:hlinkClick r:id="rId3"/>
              </a:rPr>
              <a:t>www.hvv.de/en/index.php</a:t>
            </a:r>
            <a:endParaRPr lang="en-US" sz="2400" dirty="0" smtClean="0">
              <a:latin typeface="Arial" pitchFamily="18"/>
              <a:ea typeface="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dirty="0" smtClean="0">
              <a:latin typeface="Arial" pitchFamily="18"/>
              <a:ea typeface="Gothic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22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Public transport routes/schedule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00" y="651240"/>
            <a:ext cx="10045800" cy="6663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traight Connector 6"/>
          <p:cNvSpPr/>
          <p:nvPr/>
        </p:nvSpPr>
        <p:spPr>
          <a:xfrm>
            <a:off x="2952080" y="64368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23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Public transport Tickets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120" y="6184700"/>
            <a:ext cx="1981944" cy="47545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Day tickets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4488" y="4787949"/>
            <a:ext cx="3173558" cy="153709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6720">
            <a:noFill/>
            <a:prstDash val="solid"/>
          </a:ln>
        </p:spPr>
        <p:txBody>
          <a:bodyPr vert="horz" wrap="square" lIns="102959" tIns="60201" rIns="102959" bIns="60201" compatLnSpc="0">
            <a:spAutoFit/>
          </a:bodyPr>
          <a:lstStyle/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HVV </a:t>
            </a:r>
            <a:r>
              <a:rPr lang="en-US" sz="2400" kern="0" dirty="0" err="1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Grossbereich</a:t>
            </a:r>
            <a:endParaRPr lang="en-US" sz="2400" kern="0" dirty="0" smtClean="0">
              <a:solidFill>
                <a:srgbClr val="2323DC"/>
              </a:solidFill>
              <a:latin typeface="Arial" panose="020B0604020202020204" pitchFamily="34" charset="0"/>
              <a:ea typeface="DejaVu LGC Sans" pitchFamily="2"/>
              <a:cs typeface="Arial" panose="020B0604020202020204" pitchFamily="34" charset="0"/>
            </a:endParaRP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g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roup</a:t>
            </a: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 day ticket: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12 </a:t>
            </a: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Euro/5 persons</a:t>
            </a:r>
          </a:p>
          <a:p>
            <a:pPr algn="ctr" defTabSz="868822" fontAlgn="auto" hangingPunct="0">
              <a:spcBef>
                <a:spcPts val="0"/>
              </a:spcBef>
              <a:spcAft>
                <a:spcPts val="0"/>
              </a:spcAft>
              <a:buClr>
                <a:srgbClr val="2323DC"/>
              </a:buClr>
              <a:buSzPct val="100000"/>
              <a:defRPr/>
            </a:pPr>
            <a:r>
              <a:rPr lang="en-US" sz="2400" kern="0" dirty="0" smtClean="0">
                <a:solidFill>
                  <a:srgbClr val="2323DC"/>
                </a:solidFill>
                <a:latin typeface="Arial" panose="020B0604020202020204" pitchFamily="34" charset="0"/>
                <a:ea typeface="DejaVu LGC Sans" pitchFamily="2"/>
                <a:cs typeface="Arial" panose="020B0604020202020204" pitchFamily="34" charset="0"/>
              </a:rPr>
              <a:t>(valid from 09 am on)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6081" y="922680"/>
            <a:ext cx="6548040" cy="5249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51881" y="4572000"/>
            <a:ext cx="685799" cy="316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Lidl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1306121" y="4888080"/>
            <a:ext cx="205920" cy="2995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24</a:t>
            </a:fld>
            <a:endParaRPr lang="en-US" altLang="de-D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521" y="5580037"/>
            <a:ext cx="685799" cy="326841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dirty="0" smtClean="0">
                <a:latin typeface="Arial" pitchFamily="18"/>
                <a:ea typeface="Gothic" pitchFamily="2"/>
                <a:cs typeface="Tahoma" pitchFamily="2"/>
              </a:rPr>
              <a:t>Aldi</a:t>
            </a:r>
            <a:endParaRPr lang="en-US" sz="16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829319" y="5715000"/>
            <a:ext cx="1258417" cy="1497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Some (cheap!) supermarkets nearby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246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8224" y="3787170"/>
            <a:ext cx="489679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shop opening hours: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Mo-Sa  ~07-2x, x=0-3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only few convenience stores opened e.g. in Altona railway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traight Connector 17"/>
          <p:cNvSpPr/>
          <p:nvPr/>
        </p:nvSpPr>
        <p:spPr>
          <a:xfrm flipV="1">
            <a:off x="1581150" y="6172198"/>
            <a:ext cx="1298921" cy="514351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" y="6745525"/>
            <a:ext cx="10014768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Weekly market: we + </a:t>
            </a:r>
            <a:r>
              <a:rPr lang="en-US" sz="2400" dirty="0" err="1" smtClean="0">
                <a:latin typeface="Arial" pitchFamily="18"/>
                <a:ea typeface="Gothic" pitchFamily="2"/>
                <a:cs typeface="Tahoma" pitchFamily="2"/>
              </a:rPr>
              <a:t>sa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 08-13 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  <a:sym typeface="Wingdings" panose="05000000000000000000" pitchFamily="2" charset="2"/>
              </a:rPr>
              <a:t> fresh products (more expensive)</a:t>
            </a:r>
            <a:r>
              <a:rPr lang="en-US" sz="2400" dirty="0" smtClean="0">
                <a:latin typeface="Arial" pitchFamily="18"/>
                <a:ea typeface="Gothic" pitchFamily="2"/>
                <a:cs typeface="Tahoma" pitchFamily="2"/>
              </a:rPr>
              <a:t> </a:t>
            </a:r>
            <a:endParaRPr lang="en-US" sz="24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143000"/>
            <a:ext cx="822960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9200" y="3706200"/>
            <a:ext cx="1143000" cy="76751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Elbe Einkaufs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zentrum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343400"/>
            <a:ext cx="1143000" cy="316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Mercado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2960" y="4343400"/>
            <a:ext cx="1211040" cy="316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City centre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25</a:t>
            </a:fld>
            <a:endParaRPr lang="en-US" altLang="de-DE" sz="20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Shopping centers (selection)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360" y="1033559"/>
            <a:ext cx="10079640" cy="582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7014599"/>
            <a:ext cx="2814840" cy="326841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St. Pauli </a:t>
            </a:r>
            <a:r>
              <a:rPr lang="en-US" sz="1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(e.g. Hamburger Berg)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800" y="6914520"/>
            <a:ext cx="2057400" cy="56280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dirty="0" err="1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Oevelgoenne</a:t>
            </a:r>
            <a:r>
              <a:rPr lang="en-US" sz="16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  <a:r>
              <a:rPr lang="en-US" sz="1600" b="0" i="0" u="none" strike="noStrike" dirty="0" smtClean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beach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dirty="0" smtClean="0">
                <a:latin typeface="Arial" pitchFamily="18"/>
                <a:ea typeface="Gothic" pitchFamily="2"/>
                <a:cs typeface="Tahoma" pitchFamily="2"/>
              </a:rPr>
              <a:t>(</a:t>
            </a:r>
            <a:r>
              <a:rPr lang="en-US" sz="1600" dirty="0" err="1" smtClean="0">
                <a:latin typeface="Arial" pitchFamily="18"/>
                <a:ea typeface="Gothic" pitchFamily="2"/>
                <a:cs typeface="Tahoma" pitchFamily="2"/>
              </a:rPr>
              <a:t>Strandperle</a:t>
            </a:r>
            <a:r>
              <a:rPr lang="en-US" sz="1600" dirty="0" smtClean="0">
                <a:latin typeface="Arial" pitchFamily="18"/>
                <a:ea typeface="Gothic" pitchFamily="2"/>
                <a:cs typeface="Tahoma" pitchFamily="2"/>
              </a:rPr>
              <a:t>)</a:t>
            </a:r>
            <a:endParaRPr lang="en-US" sz="1600" b="0" i="0" u="none" strike="noStrike" dirty="0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600" y="4078080"/>
            <a:ext cx="1828800" cy="45792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Ottensen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(e.g. Ottenser Hauptstrasse)</a:t>
            </a:r>
          </a:p>
        </p:txBody>
      </p:sp>
      <p:sp>
        <p:nvSpPr>
          <p:cNvPr id="10" name="Straight Connector 9"/>
          <p:cNvSpPr/>
          <p:nvPr/>
        </p:nvSpPr>
        <p:spPr>
          <a:xfrm flipV="1">
            <a:off x="2730240" y="6565320"/>
            <a:ext cx="501840" cy="349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 flipV="1">
            <a:off x="7263000" y="5799960"/>
            <a:ext cx="219240" cy="11865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3000" y="2430720"/>
            <a:ext cx="1792440" cy="48672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Schanzenviertel </a:t>
            </a:r>
            <a:r>
              <a:rPr lang="en-US" sz="1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(e.g. Schulterblatt)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7654319" y="2971800"/>
            <a:ext cx="118081" cy="9316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4572000" y="4572000"/>
            <a:ext cx="445680" cy="862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360" y="1591920"/>
            <a:ext cx="755639" cy="316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DESY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0400" y="4894560"/>
            <a:ext cx="1792440" cy="71244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Portuguese quarter</a:t>
            </a:r>
            <a:r>
              <a:rPr lang="en-US" sz="1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(e.g. Dietmar Koehlstrasse)</a:t>
            </a:r>
          </a:p>
        </p:txBody>
      </p:sp>
      <p:sp>
        <p:nvSpPr>
          <p:cNvPr id="17" name="Straight Connector 16"/>
          <p:cNvSpPr/>
          <p:nvPr/>
        </p:nvSpPr>
        <p:spPr>
          <a:xfrm flipH="1">
            <a:off x="8623800" y="5607000"/>
            <a:ext cx="527040" cy="7628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26</a:t>
            </a:fld>
            <a:endParaRPr lang="en-US" altLang="de-DE" sz="2000" dirty="0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Cool places, Dinner, Nightlife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434399" y="7185959"/>
            <a:ext cx="3195000" cy="129240"/>
          </a:xfrm>
        </p:spPr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0"/>
            <a:ext cx="10058400" cy="7543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4999" y="228600"/>
            <a:ext cx="10062001" cy="519779"/>
          </a:xfrm>
          <a:prstGeom prst="rect">
            <a:avLst/>
          </a:prstGeom>
          <a:solidFill>
            <a:srgbClr val="E6E64C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 </a:t>
            </a:r>
            <a:r>
              <a:rPr lang="en-US" sz="2400" b="0" i="0" u="none" strike="noStrike" dirty="0">
                <a:ln>
                  <a:noFill/>
                </a:ln>
                <a:latin typeface="Comic Sans MS" pitchFamily="66"/>
                <a:ea typeface="Gothic" pitchFamily="2"/>
                <a:cs typeface="Tahoma" pitchFamily="2"/>
              </a:rPr>
              <a:t> </a:t>
            </a:r>
            <a:r>
              <a:rPr lang="en-US" sz="2400" b="0" i="0" u="none" strike="noStrike" dirty="0">
                <a:ln>
                  <a:noFill/>
                </a:ln>
                <a:latin typeface="Arial" panose="020B0604020202020204" pitchFamily="34" charset="0"/>
                <a:ea typeface="Gothic" pitchFamily="2"/>
                <a:cs typeface="Arial" panose="020B0604020202020204" pitchFamily="34" charset="0"/>
              </a:rPr>
              <a:t>Sports: swimming pools in Hamburg: google  'Hamburg </a:t>
            </a:r>
            <a:r>
              <a:rPr lang="en-US" sz="2400" b="0" i="0" u="none" strike="noStrike" dirty="0" err="1">
                <a:ln>
                  <a:noFill/>
                </a:ln>
                <a:latin typeface="Arial" panose="020B0604020202020204" pitchFamily="34" charset="0"/>
                <a:ea typeface="Gothic" pitchFamily="2"/>
                <a:cs typeface="Arial" panose="020B0604020202020204" pitchFamily="34" charset="0"/>
              </a:rPr>
              <a:t>Schwimmbad</a:t>
            </a:r>
            <a:r>
              <a:rPr lang="en-US" sz="2400" b="0" i="0" u="none" strike="noStrike" dirty="0">
                <a:ln>
                  <a:noFill/>
                </a:ln>
                <a:latin typeface="Arial" panose="020B0604020202020204" pitchFamily="34" charset="0"/>
                <a:ea typeface="Gothic" pitchFamily="2"/>
                <a:cs typeface="Arial" panose="020B0604020202020204" pitchFamily="34" charset="0"/>
              </a:rPr>
              <a:t>'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27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434399" y="7185959"/>
            <a:ext cx="3195000" cy="129240"/>
          </a:xfrm>
        </p:spPr>
        <p:txBody>
          <a:bodyPr/>
          <a:lstStyle/>
          <a:p>
            <a:pPr lvl="0"/>
            <a:r>
              <a:rPr lang="en-US" smtClean="0"/>
              <a:t>DESY Summer Student Program 2013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18720" y="14571000"/>
            <a:ext cx="7027919" cy="259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Sports: Volleyball field in front of Hostel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Bycicles: cannot be rented at DESY :-(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One possibility is to rent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Germany,  Greece, Hungary, India, Iran,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Ireland, Israel, Italy, Mexico,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Netherland, Pakistan, Poland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Romania, Russia, Singapore, Slovakia, Spain, Sweden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Thailand, Turkey,Ukraine, UK,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1240" y="1559988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6320" y="15923160"/>
            <a:ext cx="4726800" cy="43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Some miscellaneous information: </a:t>
            </a: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43400" y="1828800"/>
            <a:ext cx="4677840" cy="444758"/>
          </a:xfrm>
          <a:prstGeom prst="rect">
            <a:avLst/>
          </a:prstGeom>
          <a:solidFill>
            <a:srgbClr val="E6E64C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latin typeface="Arial" panose="020B0604020202020204" pitchFamily="34" charset="0"/>
                <a:ea typeface="Gothic" pitchFamily="2"/>
                <a:cs typeface="Arial" panose="020B0604020202020204" pitchFamily="34" charset="0"/>
              </a:rPr>
              <a:t>   Beaches in Schleswig Holstein  </a:t>
            </a:r>
          </a:p>
        </p:txBody>
      </p:sp>
      <p:sp>
        <p:nvSpPr>
          <p:cNvPr id="7" name="Freeform 6"/>
          <p:cNvSpPr/>
          <p:nvPr/>
        </p:nvSpPr>
        <p:spPr>
          <a:xfrm>
            <a:off x="81000" y="529200"/>
            <a:ext cx="203400" cy="22860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F663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28600" y="4114800"/>
            <a:ext cx="228600" cy="36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064648" y="4643933"/>
            <a:ext cx="203400" cy="22860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F663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47519" y="3402360"/>
            <a:ext cx="203400" cy="22860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FF663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28</a:t>
            </a:fld>
            <a:endParaRPr lang="en-US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79038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457200"/>
            <a:ext cx="10058400" cy="457200"/>
          </a:xfrm>
          <a:prstGeom prst="rect">
            <a:avLst/>
          </a:prstGeom>
          <a:solidFill>
            <a:srgbClr val="E6E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                      One out of many possibilities for fitness: vafev.de       </a:t>
            </a:r>
            <a:r>
              <a:rPr lang="en-US" altLang="de-DE" dirty="0"/>
              <a:t> 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2743200" y="4570413"/>
            <a:ext cx="1371600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57200" y="3886200"/>
            <a:ext cx="2286000" cy="1169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/>
              <a:t>Sports field which can be booked, </a:t>
            </a:r>
          </a:p>
          <a:p>
            <a:r>
              <a:rPr lang="en-US" altLang="de-DE" sz="1200" b="1"/>
              <a:t>send an email with name phone number, date and time to sportplatz@desy.de</a:t>
            </a:r>
            <a:r>
              <a:rPr lang="en-US" altLang="de-DE" sz="1200"/>
              <a:t>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772400" y="1143000"/>
            <a:ext cx="1600200" cy="1114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/>
              <a:t>Volkspark: Recreational </a:t>
            </a:r>
          </a:p>
          <a:p>
            <a:r>
              <a:rPr lang="en-US" altLang="de-DE"/>
              <a:t>Area, jogging etc. 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486400" y="914400"/>
            <a:ext cx="914400" cy="274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741738" y="5915025"/>
            <a:ext cx="4800600" cy="601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/>
              <a:t>Jogging to/at the Elbe  (its 2-3 km to there and very beautiful to run along the Elbe river)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3921125" y="6516688"/>
            <a:ext cx="460375" cy="969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289675" y="3870325"/>
            <a:ext cx="1855788" cy="601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/>
              <a:t>Vafev has some swimming pool!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29</a:t>
            </a:fld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79710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971525"/>
            <a:ext cx="937260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3840" y="6589997"/>
            <a:ext cx="2766960" cy="430200"/>
          </a:xfrm>
          <a:prstGeom prst="rect">
            <a:avLst/>
          </a:prstGeom>
          <a:noFill/>
          <a:ln w="0">
            <a:solidFill>
              <a:srgbClr val="800000"/>
            </a:solidFill>
            <a:prstDash val="solid"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dirty="0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We are HERE 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7086600"/>
            <a:ext cx="228600" cy="42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3393000" y="5571557"/>
            <a:ext cx="2275559" cy="1033200"/>
          </a:xfrm>
          <a:prstGeom prst="line">
            <a:avLst/>
          </a:prstGeom>
          <a:noFill/>
          <a:ln w="54720">
            <a:solidFill>
              <a:srgbClr val="800000"/>
            </a:solidFill>
            <a:prstDash val="solid"/>
            <a:tailEnd type="arrow"/>
          </a:ln>
        </p:spPr>
        <p:txBody>
          <a:bodyPr vert="horz" lIns="117000" tIns="72000" rIns="117000" bIns="72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>
              <a:ln>
                <a:noFill/>
              </a:ln>
              <a:latin typeface="Arial" pitchFamily="18"/>
              <a:ea typeface="Gothic" pitchFamily="2"/>
              <a:cs typeface="Tahoma" pitchFamily="2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34800" y="710982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</a:t>
            </a:fld>
            <a:endParaRPr lang="en-US" altLang="de-DE" sz="20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DESY Site at Hamburg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5960" y="667345"/>
            <a:ext cx="86868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None/>
            </a:pPr>
            <a:endParaRPr lang="en-US" altLang="de-DE" sz="22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 dirty="0"/>
              <a:t> </a:t>
            </a:r>
            <a:r>
              <a:rPr lang="en-US" altLang="de-DE" sz="2400" dirty="0"/>
              <a:t>Bikes: </a:t>
            </a:r>
            <a:r>
              <a:rPr lang="en-US" altLang="de-DE" sz="2400" dirty="0" smtClean="0"/>
              <a:t>at DESY there is a </a:t>
            </a:r>
            <a:r>
              <a:rPr lang="en-US" altLang="de-DE" sz="2400" dirty="0" err="1" smtClean="0"/>
              <a:t>Stadtrad</a:t>
            </a:r>
            <a:r>
              <a:rPr lang="en-US" altLang="de-DE" sz="2400" dirty="0" smtClean="0"/>
              <a:t> station</a:t>
            </a:r>
            <a:endParaRPr lang="en-US" altLang="de-DE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Discover Hamburg with a boat – </a:t>
            </a:r>
            <a:r>
              <a:rPr lang="en-US" altLang="de-DE" sz="2400" dirty="0">
                <a:solidFill>
                  <a:srgbClr val="0000FF"/>
                </a:solidFill>
              </a:rPr>
              <a:t>take ferry line 62</a:t>
            </a:r>
            <a:r>
              <a:rPr lang="en-US" altLang="de-DE" sz="2400" dirty="0"/>
              <a:t>, </a:t>
            </a:r>
            <a:r>
              <a:rPr lang="en-US" altLang="de-DE" sz="2400" dirty="0" smtClean="0"/>
              <a:t>you can use</a:t>
            </a:r>
            <a:endParaRPr lang="en-US" altLang="de-DE" sz="2400" dirty="0"/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 smtClean="0"/>
              <a:t>  standard </a:t>
            </a:r>
            <a:r>
              <a:rPr lang="en-US" altLang="de-DE" sz="2400" dirty="0"/>
              <a:t>public transport </a:t>
            </a:r>
            <a:r>
              <a:rPr lang="en-US" altLang="de-DE" sz="2400" dirty="0" smtClean="0"/>
              <a:t>tickets</a:t>
            </a:r>
            <a:endParaRPr lang="en-US" altLang="de-DE" sz="2200" dirty="0"/>
          </a:p>
          <a:p>
            <a:pPr>
              <a:buSzPct val="45000"/>
              <a:buFont typeface="Wingdings" charset="2"/>
              <a:buNone/>
            </a:pPr>
            <a:endParaRPr lang="en-US" altLang="de-DE" sz="2200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408464" y="1060251"/>
            <a:ext cx="29289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dirty="0"/>
              <a:t> </a:t>
            </a:r>
            <a:r>
              <a:rPr lang="en-US" altLang="de-DE" dirty="0">
                <a:solidFill>
                  <a:srgbClr val="2300DC"/>
                </a:solidFill>
              </a:rPr>
              <a:t>http://stadtrad.hamburg.de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7" y="2339677"/>
            <a:ext cx="83804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9792" y="5001518"/>
            <a:ext cx="8291512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None/>
            </a:pPr>
            <a:endParaRPr lang="en-US" altLang="de-DE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Drinking water: in G</a:t>
            </a:r>
            <a:r>
              <a:rPr lang="en-US" altLang="de-DE" sz="2400" dirty="0" smtClean="0"/>
              <a:t>ermany </a:t>
            </a:r>
            <a:r>
              <a:rPr lang="en-US" altLang="de-DE" sz="2400" dirty="0"/>
              <a:t>you can drink the water from the </a:t>
            </a:r>
            <a:r>
              <a:rPr lang="en-US" altLang="de-DE" sz="2400" dirty="0" smtClean="0"/>
              <a:t>tab,</a:t>
            </a:r>
            <a:endParaRPr lang="en-US" altLang="de-DE" sz="2400" dirty="0"/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 smtClean="0"/>
              <a:t>  it </a:t>
            </a:r>
            <a:r>
              <a:rPr lang="en-US" altLang="de-DE" sz="2400" dirty="0"/>
              <a:t>has </a:t>
            </a:r>
            <a:r>
              <a:rPr lang="en-US" altLang="de-DE" sz="2400" dirty="0">
                <a:solidFill>
                  <a:srgbClr val="0000FF"/>
                </a:solidFill>
              </a:rPr>
              <a:t>highest </a:t>
            </a:r>
            <a:r>
              <a:rPr lang="en-US" altLang="de-DE" sz="2400" dirty="0" smtClean="0">
                <a:solidFill>
                  <a:srgbClr val="0000FF"/>
                </a:solidFill>
              </a:rPr>
              <a:t>purity, </a:t>
            </a:r>
            <a:r>
              <a:rPr lang="en-US" altLang="de-DE" sz="2400" dirty="0">
                <a:solidFill>
                  <a:srgbClr val="0000FF"/>
                </a:solidFill>
              </a:rPr>
              <a:t>better than mineral water, no need to boil </a:t>
            </a:r>
            <a:r>
              <a:rPr lang="en-US" altLang="de-DE" sz="2400" dirty="0" smtClean="0">
                <a:solidFill>
                  <a:srgbClr val="0000FF"/>
                </a:solidFill>
              </a:rPr>
              <a:t>it</a:t>
            </a:r>
            <a:endParaRPr lang="en-US" altLang="de-DE" sz="2400" dirty="0"/>
          </a:p>
          <a:p>
            <a:pPr>
              <a:buSzPct val="45000"/>
              <a:buFont typeface="Wingdings" charset="2"/>
              <a:buNone/>
            </a:pPr>
            <a:endParaRPr lang="en-US" altLang="de-DE" sz="2200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30</a:t>
            </a:fld>
            <a:endParaRPr lang="en-US" altLang="de-DE" sz="20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Dit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&amp; </a:t>
            </a:r>
            <a:r>
              <a:rPr sz="32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Dat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-1" y="642242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70072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7113"/>
            <a:ext cx="7723188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14400" y="5897563"/>
            <a:ext cx="8229600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The picture file is named “Typical_Hamburg_weather.jpg”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Weather can change quickly here, please check weather  </a:t>
            </a:r>
            <a:endParaRPr lang="en-US" altLang="de-DE" sz="2400" dirty="0" smtClean="0"/>
          </a:p>
          <a:p>
            <a:pPr>
              <a:buSzPct val="45000"/>
            </a:pPr>
            <a:r>
              <a:rPr lang="en-US" altLang="de-DE" sz="2400" dirty="0" smtClean="0"/>
              <a:t>  forecasts</a:t>
            </a:r>
            <a:r>
              <a:rPr lang="en-US" altLang="de-DE" sz="2400" dirty="0"/>
              <a:t>, e.g. search for “wetteronline.de Hamburg”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31</a:t>
            </a:fld>
            <a:endParaRPr lang="en-US" altLang="de-DE" sz="20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We have to talk about </a:t>
            </a:r>
            <a:r>
              <a:rPr lang="de-DE"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…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42242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53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5319375" y="14571663"/>
            <a:ext cx="7027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3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Sports: Volleyball field in front of Hostel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Bycicles: cannot be rented at DESY :-(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200"/>
              <a:t> One possibility is to rent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Germany,  Greece, Hungary, India, Iran,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Ireland, Israel, Italy, Mexico,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Netherland, Pakistan, Poland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Romania, Russia, Singapore, Slovakia, Spain, Sweden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200"/>
              <a:t> Thailand, Turkey,Ukraine, UK, USA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021763" y="15600363"/>
            <a:ext cx="47275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535988" y="15922625"/>
            <a:ext cx="4727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/>
              <a:t>Some miscellaneous information: </a:t>
            </a:r>
            <a:r>
              <a:rPr lang="en-US" altLang="de-DE"/>
              <a:t> 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97136"/>
            <a:ext cx="3332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187549"/>
            <a:ext cx="4246562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0" y="4211736"/>
            <a:ext cx="2743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 err="1"/>
              <a:t>Labskaus</a:t>
            </a:r>
            <a:endParaRPr lang="en-US" altLang="de-DE" sz="2400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015038" y="4175224"/>
            <a:ext cx="32004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Rote </a:t>
            </a:r>
            <a:r>
              <a:rPr lang="en-US" altLang="de-DE" sz="2400" dirty="0" err="1"/>
              <a:t>Gruetze</a:t>
            </a:r>
            <a:r>
              <a:rPr lang="en-US" altLang="de-DE" sz="2400" dirty="0"/>
              <a:t> </a:t>
            </a:r>
            <a:r>
              <a:rPr lang="en-US" altLang="de-DE" sz="2400" dirty="0" err="1"/>
              <a:t>mit</a:t>
            </a:r>
            <a:r>
              <a:rPr lang="en-US" altLang="de-DE" sz="2400" dirty="0"/>
              <a:t> </a:t>
            </a:r>
            <a:r>
              <a:rPr lang="en-US" altLang="de-DE" sz="2400" dirty="0" err="1"/>
              <a:t>Vanillesauce</a:t>
            </a:r>
            <a:endParaRPr lang="en-US" altLang="de-DE" sz="2400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32</a:t>
            </a:fld>
            <a:endParaRPr lang="en-US" altLang="de-DE" sz="20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Typical Hamburg Dishes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-1" y="642242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50367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596688" y="11452225"/>
            <a:ext cx="80025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 Registration (after this talk in the foyer of the Auditorium)</a:t>
            </a:r>
            <a:r>
              <a:rPr lang="en-US" altLang="de-DE" sz="2600"/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28800" y="713105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615738" y="11520488"/>
            <a:ext cx="5486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000"/>
              <a:t> International Office  (Steffi Killough et al)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000"/>
              <a:t> Administration (Annette Petterson,                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000"/>
              <a:t> Ieva Gylite-Robertson 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000"/>
              <a:t> General  (Andrea Schrader, Ute Micheelsen)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596688" y="11476038"/>
            <a:ext cx="8924925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~11h00 Meet your Supervisor at the marked meeting points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/>
              <a:t>    in the foyer, chat, visit your work place, have lunch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  14h00 Library introduction (here in auditorium)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  14h15 Safety instructions for B1-B6 students (here)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/>
              <a:t>       - They are essential -     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/>
              <a:t>   Lectures start Tomorrow 11h00 (here)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11752263" y="11017250"/>
            <a:ext cx="2514600" cy="1143000"/>
          </a:xfrm>
          <a:prstGeom prst="roundRect">
            <a:avLst>
              <a:gd name="adj" fmla="val 13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 anchorCtr="1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altLang="de-DE"/>
              <a:t>You will meet them all:</a:t>
            </a:r>
          </a:p>
          <a:p>
            <a:pPr algn="ctr"/>
            <a:r>
              <a:rPr lang="en-US" altLang="de-DE"/>
              <a:t>So visit first the person</a:t>
            </a:r>
          </a:p>
          <a:p>
            <a:pPr algn="ctr"/>
            <a:r>
              <a:rPr lang="en-US" altLang="de-DE"/>
              <a:t> with the shortest queue</a:t>
            </a:r>
          </a:p>
          <a:p>
            <a:pPr algn="ctr"/>
            <a:r>
              <a:rPr lang="en-US" altLang="de-DE"/>
              <a:t>of waiting students 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91851" y="4067869"/>
            <a:ext cx="8924925" cy="20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~</a:t>
            </a:r>
            <a:r>
              <a:rPr lang="en-US" altLang="de-DE" sz="2400" dirty="0" smtClean="0"/>
              <a:t>10h50 </a:t>
            </a:r>
            <a:r>
              <a:rPr lang="en-US" altLang="de-DE" sz="2400" dirty="0"/>
              <a:t>Meet your Supervisor </a:t>
            </a:r>
            <a:r>
              <a:rPr lang="en-US" altLang="de-DE" sz="2400" dirty="0" smtClean="0"/>
              <a:t>in </a:t>
            </a:r>
            <a:r>
              <a:rPr lang="en-US" altLang="de-DE" sz="2400" dirty="0"/>
              <a:t>the foyer, chat</a:t>
            </a:r>
            <a:r>
              <a:rPr lang="en-US" altLang="de-DE" sz="2400" dirty="0" smtClean="0"/>
              <a:t>, visit workplace</a:t>
            </a:r>
            <a:endParaRPr lang="en-US" altLang="de-DE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 14h00 Library introduction (here in auditorium)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 </a:t>
            </a:r>
            <a:r>
              <a:rPr lang="en-US" altLang="de-DE" sz="2400" dirty="0" smtClean="0"/>
              <a:t>14h30 </a:t>
            </a:r>
            <a:r>
              <a:rPr lang="en-US" altLang="de-DE" sz="2400" dirty="0"/>
              <a:t>Safety instructions for all B1-B6 students (here)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/>
              <a:t>       - </a:t>
            </a:r>
            <a:r>
              <a:rPr lang="en-US" altLang="de-DE" sz="2400" dirty="0" smtClean="0"/>
              <a:t>Sign attendance sheet during session</a:t>
            </a:r>
            <a:endParaRPr lang="en-US" altLang="de-DE" sz="2400" dirty="0" smtClean="0">
              <a:solidFill>
                <a:schemeClr val="tx1"/>
              </a:solidFill>
            </a:endParaRPr>
          </a:p>
          <a:p>
            <a:pPr>
              <a:buSzPct val="45000"/>
              <a:buFont typeface="Wingdings" charset="2"/>
              <a:buNone/>
            </a:pPr>
            <a:endParaRPr lang="en-US" altLang="de-DE" dirty="0">
              <a:solidFill>
                <a:srgbClr val="2323DC"/>
              </a:solidFill>
            </a:endParaRPr>
          </a:p>
          <a:p>
            <a:pPr>
              <a:buSzPct val="45000"/>
              <a:buFont typeface="Wingdings" charset="2"/>
              <a:buNone/>
            </a:pPr>
            <a:endParaRPr lang="en-US" altLang="de-DE" dirty="0" smtClean="0">
              <a:solidFill>
                <a:srgbClr val="2323DC"/>
              </a:solidFill>
            </a:endParaRPr>
          </a:p>
          <a:p>
            <a:pPr>
              <a:buSzPct val="45000"/>
              <a:buFont typeface="Wingdings" charset="2"/>
              <a:buNone/>
            </a:pPr>
            <a:endParaRPr lang="en-US" altLang="de-DE" dirty="0" smtClean="0">
              <a:solidFill>
                <a:srgbClr val="2323DC"/>
              </a:solidFill>
            </a:endParaRPr>
          </a:p>
          <a:p>
            <a:pPr>
              <a:buSzPct val="45000"/>
              <a:buFont typeface="Wingdings" charset="2"/>
              <a:buNone/>
            </a:pPr>
            <a:endParaRPr lang="en-US" altLang="de-DE" dirty="0">
              <a:solidFill>
                <a:srgbClr val="2323DC"/>
              </a:solidFill>
            </a:endParaRP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6696496" y="1828604"/>
            <a:ext cx="3240360" cy="1312168"/>
          </a:xfrm>
          <a:prstGeom prst="roundRect">
            <a:avLst>
              <a:gd name="adj" fmla="val 9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000" b="1" dirty="0" smtClean="0"/>
              <a:t>Tip: visit </a:t>
            </a:r>
            <a:r>
              <a:rPr lang="en-US" altLang="de-DE" sz="2000" b="1" dirty="0"/>
              <a:t>first the person</a:t>
            </a:r>
          </a:p>
          <a:p>
            <a:r>
              <a:rPr lang="en-US" altLang="de-DE" sz="2000" b="1" dirty="0"/>
              <a:t> with the shortest queue</a:t>
            </a:r>
          </a:p>
          <a:p>
            <a:pPr algn="ctr"/>
            <a:r>
              <a:rPr lang="en-US" altLang="de-DE" sz="2000" b="1" dirty="0"/>
              <a:t>of waiting students  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32119" y="6053984"/>
            <a:ext cx="9144000" cy="490809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b="1" dirty="0"/>
              <a:t>Do not forget to join the </a:t>
            </a:r>
            <a:r>
              <a:rPr lang="en-US" altLang="de-DE" b="1" dirty="0" smtClean="0"/>
              <a:t>Welcome Party </a:t>
            </a:r>
            <a:r>
              <a:rPr lang="en-US" altLang="de-DE" b="1" dirty="0" smtClean="0"/>
              <a:t>18h </a:t>
            </a:r>
            <a:r>
              <a:rPr lang="en-US" altLang="de-DE" b="1" dirty="0"/>
              <a:t>in the DESY Canteen extension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33</a:t>
            </a:fld>
            <a:endParaRPr lang="en-US" altLang="de-DE" sz="2000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Next </a:t>
            </a:r>
            <a:r>
              <a:rPr sz="3200" dirty="0">
                <a:solidFill>
                  <a:srgbClr val="2323DC"/>
                </a:solidFill>
                <a:latin typeface="Tahoma" pitchFamily="34"/>
                <a:cs typeface="Tahoma" pitchFamily="2"/>
              </a:rPr>
              <a:t>s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teps today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-1" y="642242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776" y="651549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in Foyer: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check-in (if you have not yet done it) and get your welcome bag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Department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 office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non-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citizen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Reimbursement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Today: ask questions 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days/weeks: hand in filled form + receipts (at bld. 7/401)</a:t>
            </a:r>
            <a:endParaRPr lang="de-D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14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68" y="0"/>
            <a:ext cx="5342051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776" y="1187549"/>
            <a:ext cx="38426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your bags:</a:t>
            </a:r>
          </a:p>
          <a:p>
            <a:endParaRPr lang="en-US" dirty="0"/>
          </a:p>
          <a:p>
            <a:r>
              <a:rPr lang="en-US" dirty="0" smtClean="0"/>
              <a:t>Voucher for a T-shirt and a </a:t>
            </a:r>
            <a:r>
              <a:rPr lang="en-US" dirty="0" err="1" smtClean="0"/>
              <a:t>Thermo</a:t>
            </a:r>
            <a:r>
              <a:rPr lang="en-US" dirty="0" smtClean="0"/>
              <a:t> cup</a:t>
            </a:r>
          </a:p>
          <a:p>
            <a:endParaRPr lang="en-US" dirty="0"/>
          </a:p>
          <a:p>
            <a:r>
              <a:rPr lang="en-US" dirty="0" smtClean="0"/>
              <a:t>Pick up at PR</a:t>
            </a:r>
          </a:p>
          <a:p>
            <a:endParaRPr lang="en-US" dirty="0"/>
          </a:p>
          <a:p>
            <a:r>
              <a:rPr lang="en-US" dirty="0" smtClean="0"/>
              <a:t>Only for </a:t>
            </a:r>
            <a:r>
              <a:rPr lang="en-US" dirty="0" err="1" smtClean="0"/>
              <a:t>Summies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799" y="914400"/>
            <a:ext cx="82296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4</a:t>
            </a:fld>
            <a:endParaRPr lang="en-US" altLang="de-DE" sz="20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DESY and XFEL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raight Connector 10"/>
          <p:cNvSpPr/>
          <p:nvPr/>
        </p:nvSpPr>
        <p:spPr>
          <a:xfrm>
            <a:off x="9968760" y="14546160"/>
            <a:ext cx="2436120" cy="855360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13" name="Straight Connector 12"/>
          <p:cNvSpPr/>
          <p:nvPr/>
        </p:nvSpPr>
        <p:spPr>
          <a:xfrm>
            <a:off x="9578880" y="15334560"/>
            <a:ext cx="1941480" cy="1001159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>
                <a:ln>
                  <a:noFill/>
                </a:ln>
                <a:latin typeface="Arial" pitchFamily="18"/>
                <a:ea typeface="Gothic" pitchFamily="2"/>
                <a:cs typeface="Tahoma" pitchFamily="2"/>
              </a:rPr>
              <a:t>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5</a:t>
            </a:fld>
            <a:endParaRPr lang="en-US" altLang="de-DE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537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6</a:t>
            </a:fld>
            <a:endParaRPr lang="en-US" altLang="de-DE" sz="2000" dirty="0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43768" y="1371600"/>
            <a:ext cx="93075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Olaf Behnke, </a:t>
            </a:r>
            <a:r>
              <a:rPr lang="en-US" alt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Doris Eckstein,  </a:t>
            </a:r>
            <a:r>
              <a:rPr lang="en-US" altLang="de-DE" sz="2400" b="1" dirty="0" smtClean="0">
                <a:solidFill>
                  <a:srgbClr val="2323DC"/>
                </a:solidFill>
              </a:rPr>
              <a:t>Andrea Schrader</a:t>
            </a:r>
            <a:r>
              <a:rPr lang="en-US" altLang="de-DE" sz="2400" b="1" dirty="0" smtClean="0"/>
              <a:t>  </a:t>
            </a:r>
            <a:r>
              <a:rPr lang="en-US" altLang="de-DE" sz="2400" b="1" dirty="0">
                <a:cs typeface="Arial" charset="0"/>
              </a:rPr>
              <a:t>← HEP (</a:t>
            </a:r>
            <a:r>
              <a:rPr lang="en-US" altLang="de-DE" sz="2400" b="1" dirty="0" smtClean="0">
                <a:cs typeface="Arial" charset="0"/>
              </a:rPr>
              <a:t>B)</a:t>
            </a:r>
            <a:endParaRPr lang="en-US" altLang="de-DE" sz="2400" b="1" dirty="0">
              <a:cs typeface="Arial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28800" y="845820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3768" y="2106613"/>
            <a:ext cx="93583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>
                <a:solidFill>
                  <a:srgbClr val="7DA647"/>
                </a:solidFill>
              </a:rPr>
              <a:t>  </a:t>
            </a:r>
            <a:r>
              <a:rPr lang="en-US" altLang="de-DE" sz="2400" dirty="0" smtClean="0">
                <a:solidFill>
                  <a:srgbClr val="7DA647"/>
                </a:solidFill>
              </a:rPr>
              <a:t>                       </a:t>
            </a:r>
            <a:r>
              <a:rPr lang="en-US" altLang="de-DE" sz="2400" b="1" dirty="0" smtClean="0">
                <a:solidFill>
                  <a:srgbClr val="7DA647"/>
                </a:solidFill>
              </a:rPr>
              <a:t>Rainer </a:t>
            </a:r>
            <a:r>
              <a:rPr lang="en-US" altLang="de-DE" sz="2400" b="1" dirty="0" err="1">
                <a:solidFill>
                  <a:srgbClr val="7DA647"/>
                </a:solidFill>
              </a:rPr>
              <a:t>Gehrke</a:t>
            </a:r>
            <a:r>
              <a:rPr lang="en-US" altLang="de-DE" sz="2400" b="1" dirty="0"/>
              <a:t>,</a:t>
            </a:r>
            <a:r>
              <a:rPr lang="en-US" altLang="de-DE" sz="2400" b="1" dirty="0">
                <a:solidFill>
                  <a:srgbClr val="2323DC"/>
                </a:solidFill>
              </a:rPr>
              <a:t> </a:t>
            </a:r>
            <a:r>
              <a:rPr lang="en-US" altLang="de-DE" sz="2400" b="1" dirty="0" smtClean="0">
                <a:solidFill>
                  <a:srgbClr val="2323DC"/>
                </a:solidFill>
              </a:rPr>
              <a:t> Ute </a:t>
            </a:r>
            <a:r>
              <a:rPr lang="en-US" altLang="de-DE" sz="2400" b="1" dirty="0" err="1">
                <a:solidFill>
                  <a:srgbClr val="2323DC"/>
                </a:solidFill>
              </a:rPr>
              <a:t>Micheelsen</a:t>
            </a:r>
            <a:r>
              <a:rPr lang="en-US" altLang="de-DE" sz="2400" b="1" dirty="0">
                <a:solidFill>
                  <a:srgbClr val="000080"/>
                </a:solidFill>
              </a:rPr>
              <a:t>   </a:t>
            </a:r>
            <a:r>
              <a:rPr lang="en-US" altLang="de-DE" sz="2400" b="1" dirty="0" smtClean="0">
                <a:solidFill>
                  <a:srgbClr val="000080"/>
                </a:solidFill>
              </a:rPr>
              <a:t> </a:t>
            </a:r>
            <a:r>
              <a:rPr lang="en-US" altLang="de-DE" sz="2400" b="1" dirty="0">
                <a:cs typeface="Arial" charset="0"/>
              </a:rPr>
              <a:t>← Photon </a:t>
            </a:r>
            <a:r>
              <a:rPr lang="en-US" altLang="de-DE" sz="2400" b="1" dirty="0" smtClean="0">
                <a:cs typeface="Arial" charset="0"/>
              </a:rPr>
              <a:t>Sci. </a:t>
            </a:r>
            <a:r>
              <a:rPr lang="en-US" altLang="de-DE" sz="2400" b="1" dirty="0">
                <a:cs typeface="Arial" charset="0"/>
              </a:rPr>
              <a:t>(A)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71800" y="3429000"/>
            <a:ext cx="4016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>
                <a:solidFill>
                  <a:srgbClr val="0047FF"/>
                </a:solidFill>
              </a:rPr>
              <a:t>summie-org@desy.de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828800" y="2998788"/>
            <a:ext cx="6667896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r>
              <a:rPr lang="en-US" altLang="de-DE" sz="2400" dirty="0"/>
              <a:t>For all communications with us, please write to 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err="1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Organisers</a:t>
            </a: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 (core team) 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0282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49288" y="996950"/>
            <a:ext cx="91884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</a:t>
            </a:r>
            <a:r>
              <a:rPr lang="en-US" altLang="de-DE" sz="2400" b="1" dirty="0"/>
              <a:t>Program A:</a:t>
            </a:r>
            <a:r>
              <a:rPr lang="en-US" altLang="de-DE" sz="2400" dirty="0"/>
              <a:t>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>
                <a:solidFill>
                  <a:srgbClr val="0000FF"/>
                </a:solidFill>
              </a:rPr>
              <a:t>  </a:t>
            </a:r>
            <a:r>
              <a:rPr lang="en-US" altLang="de-DE" sz="2400" dirty="0" smtClean="0">
                <a:solidFill>
                  <a:srgbClr val="0000FF"/>
                </a:solidFill>
              </a:rPr>
              <a:t> Experiments </a:t>
            </a:r>
            <a:r>
              <a:rPr lang="en-US" altLang="de-DE" sz="2400" dirty="0">
                <a:solidFill>
                  <a:srgbClr val="0000FF"/>
                </a:solidFill>
              </a:rPr>
              <a:t>with Synchrotron Radiation </a:t>
            </a:r>
            <a:r>
              <a:rPr lang="en-US" altLang="de-DE" sz="2400" b="1" dirty="0">
                <a:solidFill>
                  <a:srgbClr val="0000FF"/>
                </a:solidFill>
              </a:rPr>
              <a:t>(Photon science)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engage in fundamental and applied research in physics, biology,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/>
              <a:t>    </a:t>
            </a:r>
            <a:r>
              <a:rPr lang="en-US" altLang="de-DE" sz="2400" dirty="0" smtClean="0"/>
              <a:t>  </a:t>
            </a:r>
            <a:r>
              <a:rPr lang="en-US" altLang="de-DE" sz="2400" dirty="0"/>
              <a:t>chemistry, crystallography, material and geological science. 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Some few students will work in the European XFEL project.</a:t>
            </a:r>
            <a:r>
              <a:rPr lang="en-US" altLang="de-DE" sz="2600" dirty="0"/>
              <a:t>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28800" y="845820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3357563"/>
            <a:ext cx="9045575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</a:t>
            </a:r>
            <a:r>
              <a:rPr lang="en-US" altLang="de-DE" sz="2400" b="1" dirty="0"/>
              <a:t>Program B:</a:t>
            </a:r>
            <a:r>
              <a:rPr lang="en-US" altLang="de-DE" sz="2400" dirty="0"/>
              <a:t>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 smtClean="0"/>
              <a:t>   </a:t>
            </a:r>
            <a:r>
              <a:rPr lang="en-US" altLang="de-DE" sz="2400" dirty="0">
                <a:solidFill>
                  <a:srgbClr val="0000FF"/>
                </a:solidFill>
              </a:rPr>
              <a:t>Research in Elementary Particle Physics </a:t>
            </a:r>
            <a:r>
              <a:rPr lang="en-US" altLang="de-DE" sz="2400" b="1" dirty="0">
                <a:solidFill>
                  <a:srgbClr val="0000FF"/>
                </a:solidFill>
              </a:rPr>
              <a:t>(High energy Physics)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experiments ATLAS, CMS, FLC (international</a:t>
            </a:r>
          </a:p>
          <a:p>
            <a:pPr lvl="1">
              <a:buSzPct val="45000"/>
              <a:buFont typeface="Wingdings" charset="2"/>
              <a:buNone/>
            </a:pPr>
            <a:r>
              <a:rPr lang="en-US" altLang="de-DE" sz="2400" dirty="0" smtClean="0"/>
              <a:t>    </a:t>
            </a:r>
            <a:r>
              <a:rPr lang="en-US" altLang="de-DE" sz="2400" dirty="0"/>
              <a:t>linear </a:t>
            </a:r>
            <a:r>
              <a:rPr lang="en-US" altLang="de-DE" sz="2400" dirty="0" err="1"/>
              <a:t>e+e</a:t>
            </a:r>
            <a:r>
              <a:rPr lang="en-US" altLang="de-DE" sz="2400" dirty="0"/>
              <a:t>- collider) , Belle II,  ALPS II at DESY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Accelerator: </a:t>
            </a:r>
            <a:r>
              <a:rPr lang="en-US" altLang="de-DE" sz="2400" dirty="0" err="1"/>
              <a:t>e+e</a:t>
            </a:r>
            <a:r>
              <a:rPr lang="en-US" altLang="de-DE" sz="2400" dirty="0"/>
              <a:t>- linear collider , plasma wake field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Theory: Collider phenomenology (QCD, Higgs, etc.)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Scientific computing: grid, cloud, ..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7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Your Research Projects at DESY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27256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5800" y="925513"/>
            <a:ext cx="8966200" cy="19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b="1" dirty="0"/>
              <a:t>  </a:t>
            </a:r>
            <a:r>
              <a:rPr lang="en-US" altLang="de-DE" sz="2400" dirty="0"/>
              <a:t>You will be picked up later by your supervisor(s)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Your supervisor </a:t>
            </a:r>
            <a:r>
              <a:rPr lang="en-US" altLang="de-DE" sz="2400" b="1" dirty="0">
                <a:solidFill>
                  <a:srgbClr val="FF0000"/>
                </a:solidFill>
              </a:rPr>
              <a:t>is your most important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contact </a:t>
            </a:r>
            <a:r>
              <a:rPr lang="en-US" altLang="de-DE" sz="2400" b="1" dirty="0">
                <a:solidFill>
                  <a:srgbClr val="FF0000"/>
                </a:solidFill>
              </a:rPr>
              <a:t>person at </a:t>
            </a:r>
            <a:endParaRPr lang="en-US" altLang="de-DE" sz="2400" b="1" dirty="0" smtClean="0">
              <a:solidFill>
                <a:srgbClr val="FF0000"/>
              </a:solidFill>
            </a:endParaRPr>
          </a:p>
          <a:p>
            <a:pPr>
              <a:buSzPct val="45000"/>
            </a:pPr>
            <a:r>
              <a:rPr lang="en-US" altLang="de-DE" sz="2400" b="1" dirty="0">
                <a:solidFill>
                  <a:srgbClr val="FF0000"/>
                </a:solidFill>
              </a:rPr>
              <a:t> </a:t>
            </a:r>
            <a:r>
              <a:rPr lang="en-US" altLang="de-DE" sz="2400" b="1" dirty="0" smtClean="0">
                <a:solidFill>
                  <a:srgbClr val="FF0000"/>
                </a:solidFill>
              </a:rPr>
              <a:t>   DESY</a:t>
            </a:r>
            <a:r>
              <a:rPr lang="en-US" altLang="de-DE" sz="2400" dirty="0" smtClean="0">
                <a:solidFill>
                  <a:srgbClr val="FF0000"/>
                </a:solidFill>
              </a:rPr>
              <a:t> </a:t>
            </a:r>
            <a:r>
              <a:rPr lang="en-US" altLang="de-DE" sz="2400" dirty="0">
                <a:solidFill>
                  <a:srgbClr val="FF0000"/>
                </a:solidFill>
              </a:rPr>
              <a:t>(you can ask her/him almost </a:t>
            </a:r>
            <a:r>
              <a:rPr lang="en-US" altLang="de-DE" sz="2400" dirty="0" smtClean="0">
                <a:solidFill>
                  <a:srgbClr val="FF0000"/>
                </a:solidFill>
              </a:rPr>
              <a:t>anything)</a:t>
            </a:r>
            <a:endParaRPr lang="en-US" altLang="de-DE" sz="2400" dirty="0">
              <a:solidFill>
                <a:srgbClr val="FF0000"/>
              </a:solidFill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</a:t>
            </a:r>
            <a:r>
              <a:rPr lang="en-US" altLang="de-DE" sz="2400" dirty="0" smtClean="0"/>
              <a:t> In </a:t>
            </a:r>
            <a:r>
              <a:rPr lang="en-US" altLang="de-DE" sz="2400" dirty="0"/>
              <a:t>case of questions related to your work ask your supervisors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/>
              <a:t> </a:t>
            </a:r>
            <a:r>
              <a:rPr lang="en-US" altLang="de-DE" sz="2400" dirty="0" smtClean="0"/>
              <a:t>   </a:t>
            </a:r>
            <a:r>
              <a:rPr lang="en-US" altLang="de-DE" sz="2400" dirty="0"/>
              <a:t>or the </a:t>
            </a:r>
            <a:r>
              <a:rPr lang="en-US" altLang="de-DE" sz="2400" dirty="0">
                <a:solidFill>
                  <a:srgbClr val="0000FF"/>
                </a:solidFill>
              </a:rPr>
              <a:t>group secretaries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845820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9371" y="3851845"/>
            <a:ext cx="913525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b="1" dirty="0"/>
              <a:t>  </a:t>
            </a:r>
            <a:r>
              <a:rPr lang="en-US" altLang="de-DE" sz="2400" dirty="0"/>
              <a:t>You will be </a:t>
            </a:r>
            <a:r>
              <a:rPr lang="en-US" altLang="de-DE" sz="2400" dirty="0">
                <a:solidFill>
                  <a:srgbClr val="0000FF"/>
                </a:solidFill>
              </a:rPr>
              <a:t>fully integrated into your research team </a:t>
            </a:r>
            <a:r>
              <a:rPr lang="en-US" altLang="de-DE" sz="2400" dirty="0"/>
              <a:t>and </a:t>
            </a:r>
            <a:r>
              <a:rPr lang="en-US" altLang="de-DE" sz="2400" dirty="0" smtClean="0"/>
              <a:t>work </a:t>
            </a:r>
            <a:r>
              <a:rPr lang="en-US" altLang="de-DE" sz="2400" dirty="0"/>
              <a:t>like </a:t>
            </a:r>
            <a:endParaRPr lang="en-US" altLang="de-DE" sz="2400" dirty="0" smtClean="0"/>
          </a:p>
          <a:p>
            <a:pPr>
              <a:buSzPct val="45000"/>
            </a:pPr>
            <a:r>
              <a:rPr lang="en-US" altLang="de-DE" sz="2400" dirty="0"/>
              <a:t> </a:t>
            </a:r>
            <a:r>
              <a:rPr lang="en-US" altLang="de-DE" sz="2400" dirty="0" smtClean="0"/>
              <a:t>   a </a:t>
            </a:r>
            <a:r>
              <a:rPr lang="en-US" altLang="de-DE" sz="2400" dirty="0"/>
              <a:t>“normal” DESY researcher, 39h per week </a:t>
            </a:r>
            <a:r>
              <a:rPr lang="en-US" altLang="de-DE" sz="2400" dirty="0" smtClean="0"/>
              <a:t>(including lectures)</a:t>
            </a:r>
            <a:endParaRPr lang="en-US" altLang="de-DE" sz="2400" dirty="0"/>
          </a:p>
          <a:p>
            <a:pPr>
              <a:buSzPct val="45000"/>
            </a:pPr>
            <a:r>
              <a:rPr lang="en-US" altLang="de-DE" sz="2400" dirty="0"/>
              <a:t>   </a:t>
            </a:r>
            <a:r>
              <a:rPr lang="en-US" altLang="de-DE" sz="2400" dirty="0" smtClean="0"/>
              <a:t>                            </a:t>
            </a:r>
            <a:r>
              <a:rPr lang="en-US" altLang="de-DE" sz="2400" dirty="0" smtClean="0">
                <a:solidFill>
                  <a:srgbClr val="FF0000"/>
                </a:solidFill>
              </a:rPr>
              <a:t>not </a:t>
            </a:r>
            <a:r>
              <a:rPr lang="en-US" altLang="de-DE" sz="2400" dirty="0">
                <a:solidFill>
                  <a:srgbClr val="FF0000"/>
                </a:solidFill>
              </a:rPr>
              <a:t>shy, ask your supervisors or other members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  </a:t>
            </a:r>
            <a:r>
              <a:rPr lang="en-US" altLang="de-DE" sz="2400" dirty="0" smtClean="0">
                <a:solidFill>
                  <a:srgbClr val="FF0000"/>
                </a:solidFill>
              </a:rPr>
              <a:t>                             of </a:t>
            </a:r>
            <a:r>
              <a:rPr lang="en-US" altLang="de-DE" sz="2400" dirty="0">
                <a:solidFill>
                  <a:srgbClr val="FF0000"/>
                </a:solidFill>
              </a:rPr>
              <a:t>your team for help and advise, </a:t>
            </a:r>
            <a:endParaRPr lang="en-US" altLang="de-DE" sz="2400" dirty="0" smtClean="0">
              <a:solidFill>
                <a:srgbClr val="FF0000"/>
              </a:solidFill>
            </a:endParaRP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 smtClean="0">
                <a:solidFill>
                  <a:srgbClr val="FF0000"/>
                </a:solidFill>
              </a:rPr>
              <a:t>                              give </a:t>
            </a:r>
            <a:r>
              <a:rPr lang="en-US" altLang="de-DE" sz="2400" dirty="0">
                <a:solidFill>
                  <a:srgbClr val="FF0000"/>
                </a:solidFill>
              </a:rPr>
              <a:t>feedback, participate in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>
                <a:solidFill>
                  <a:srgbClr val="FF0000"/>
                </a:solidFill>
              </a:rPr>
              <a:t>  </a:t>
            </a:r>
            <a:r>
              <a:rPr lang="en-US" altLang="de-DE" sz="2400" dirty="0" smtClean="0">
                <a:solidFill>
                  <a:srgbClr val="FF0000"/>
                </a:solidFill>
              </a:rPr>
              <a:t>                             group </a:t>
            </a:r>
            <a:r>
              <a:rPr lang="en-US" altLang="de-DE" sz="2400" dirty="0">
                <a:solidFill>
                  <a:srgbClr val="FF0000"/>
                </a:solidFill>
              </a:rPr>
              <a:t>meetings and present your results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 At the end you will write/deliver </a:t>
            </a:r>
            <a:r>
              <a:rPr lang="en-US" altLang="de-DE" sz="2400" dirty="0">
                <a:solidFill>
                  <a:srgbClr val="0000FF"/>
                </a:solidFill>
              </a:rPr>
              <a:t>a ~10 pages write-up </a:t>
            </a:r>
            <a:r>
              <a:rPr lang="en-US" altLang="de-DE" sz="2400" dirty="0"/>
              <a:t>of your </a:t>
            </a:r>
          </a:p>
          <a:p>
            <a:pPr>
              <a:buSzPct val="45000"/>
              <a:buFont typeface="Wingdings" charset="2"/>
              <a:buNone/>
            </a:pPr>
            <a:r>
              <a:rPr lang="en-US" altLang="de-DE" sz="2400" dirty="0"/>
              <a:t> </a:t>
            </a:r>
            <a:r>
              <a:rPr lang="en-US" altLang="de-DE" sz="2400" dirty="0" smtClean="0"/>
              <a:t>  </a:t>
            </a:r>
            <a:r>
              <a:rPr lang="en-US" altLang="de-DE" sz="2400" dirty="0"/>
              <a:t>project work (with help by supervisors)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4759934"/>
            <a:ext cx="2232248" cy="992110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8</a:t>
            </a:fld>
            <a:endParaRPr lang="en-US" altLang="de-D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35856" y="395461"/>
            <a:ext cx="361509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Project work in local groups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856" y="3294705"/>
            <a:ext cx="561243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What you can expect and recommendations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86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925513"/>
            <a:ext cx="9278938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b="1" dirty="0"/>
              <a:t>  </a:t>
            </a:r>
            <a:r>
              <a:rPr lang="en-US" altLang="de-DE" sz="2400" dirty="0"/>
              <a:t>DESY has its own </a:t>
            </a:r>
            <a:r>
              <a:rPr lang="en-US" altLang="de-DE" sz="2400" b="1" dirty="0"/>
              <a:t>computing </a:t>
            </a:r>
            <a:r>
              <a:rPr lang="en-US" altLang="de-DE" sz="2400" b="1" dirty="0" err="1"/>
              <a:t>centre</a:t>
            </a:r>
            <a:r>
              <a:rPr lang="en-US" altLang="de-DE" sz="2400" dirty="0"/>
              <a:t> in bld. 2B (worth a visit</a:t>
            </a:r>
            <a:r>
              <a:rPr lang="en-US" altLang="de-DE" sz="2400" dirty="0" smtClean="0"/>
              <a:t>)</a:t>
            </a:r>
            <a:endParaRPr lang="en-US" altLang="de-DE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de-DE" sz="2400" dirty="0"/>
              <a:t> 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At the hostel </a:t>
            </a:r>
            <a:r>
              <a:rPr lang="en-US" altLang="de-DE" sz="2400" dirty="0" smtClean="0"/>
              <a:t>use following </a:t>
            </a:r>
            <a:r>
              <a:rPr lang="en-US" altLang="de-DE" sz="2400" b="1" dirty="0"/>
              <a:t>WLANs</a:t>
            </a:r>
            <a:r>
              <a:rPr lang="en-US" altLang="de-DE" sz="2400" dirty="0"/>
              <a:t>: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/>
              <a:t> DESY Guest Net (a bit slow, easy registration with web interface)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de-DE" sz="2400" dirty="0">
                <a:solidFill>
                  <a:srgbClr val="0000FF"/>
                </a:solidFill>
              </a:rPr>
              <a:t> </a:t>
            </a:r>
            <a:r>
              <a:rPr lang="en-US" altLang="de-DE" sz="2400" dirty="0" err="1">
                <a:solidFill>
                  <a:srgbClr val="0000FF"/>
                </a:solidFill>
              </a:rPr>
              <a:t>Eduroam</a:t>
            </a:r>
            <a:r>
              <a:rPr lang="en-US" altLang="de-DE" sz="2400" dirty="0">
                <a:solidFill>
                  <a:srgbClr val="0000FF"/>
                </a:solidFill>
              </a:rPr>
              <a:t> (have to register)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28800" y="8458200"/>
            <a:ext cx="1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372600" y="3195638"/>
            <a:ext cx="180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2915741"/>
            <a:ext cx="8867775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7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de-DE" sz="2400" b="1" dirty="0"/>
              <a:t>  Software: </a:t>
            </a:r>
            <a:r>
              <a:rPr lang="en-US" altLang="de-DE" sz="2400" dirty="0"/>
              <a:t>For M</a:t>
            </a:r>
            <a:r>
              <a:rPr lang="en-US" altLang="de-DE" sz="2400" dirty="0" smtClean="0"/>
              <a:t>athematica</a:t>
            </a:r>
            <a:r>
              <a:rPr lang="en-US" altLang="de-DE" sz="2400" dirty="0"/>
              <a:t>, </a:t>
            </a:r>
            <a:r>
              <a:rPr lang="en-US" altLang="de-DE" sz="2400" dirty="0" err="1"/>
              <a:t>M</a:t>
            </a:r>
            <a:r>
              <a:rPr lang="en-US" altLang="de-DE" sz="2400" dirty="0" err="1" smtClean="0"/>
              <a:t>atlab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and </a:t>
            </a:r>
            <a:r>
              <a:rPr lang="en-US" altLang="de-DE" sz="2400" dirty="0" smtClean="0"/>
              <a:t>Origin </a:t>
            </a:r>
            <a:r>
              <a:rPr lang="en-US" altLang="de-DE" sz="2400" dirty="0"/>
              <a:t>DESY </a:t>
            </a:r>
            <a:r>
              <a:rPr lang="en-US" altLang="de-DE" sz="2400" dirty="0" smtClean="0"/>
              <a:t>has  </a:t>
            </a:r>
          </a:p>
          <a:p>
            <a:pPr>
              <a:buSzPct val="45000"/>
            </a:pPr>
            <a:r>
              <a:rPr lang="en-US" altLang="de-DE" sz="2400" dirty="0" smtClean="0"/>
              <a:t>    only </a:t>
            </a:r>
            <a:r>
              <a:rPr lang="en-US" altLang="de-DE" sz="2400" dirty="0"/>
              <a:t>a limited number of licenses: 	</a:t>
            </a:r>
            <a:endParaRPr lang="en-US" altLang="de-DE" sz="2400" dirty="0" smtClean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Discuss any needs with your supervisor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de-DE" sz="2400" dirty="0" smtClean="0"/>
              <a:t>Run only </a:t>
            </a:r>
            <a:r>
              <a:rPr lang="en-US" altLang="de-DE" sz="2400" dirty="0"/>
              <a:t>one process at a time and </a:t>
            </a:r>
            <a:r>
              <a:rPr lang="en-US" altLang="de-DE" sz="2400" dirty="0" smtClean="0">
                <a:solidFill>
                  <a:srgbClr val="FF0000"/>
                </a:solidFill>
              </a:rPr>
              <a:t>finally close </a:t>
            </a:r>
            <a:r>
              <a:rPr lang="en-US" altLang="de-DE" sz="2400" dirty="0">
                <a:solidFill>
                  <a:srgbClr val="FF0000"/>
                </a:solidFill>
              </a:rPr>
              <a:t>the program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6624488" y="7120657"/>
            <a:ext cx="3195000" cy="439018"/>
          </a:xfrm>
        </p:spPr>
        <p:txBody>
          <a:bodyPr/>
          <a:lstStyle/>
          <a:p>
            <a:pPr algn="r"/>
            <a:fld id="{BE0517B6-6B17-42FB-9B05-FDE338BC3951}" type="slidenum">
              <a:rPr lang="en-US" altLang="de-DE" sz="2000"/>
              <a:pPr algn="r"/>
              <a:t>9</a:t>
            </a:fld>
            <a:endParaRPr lang="en-US" altLang="de-DE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71628"/>
            <a:ext cx="1008062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n-US" sz="4200" b="0" i="0" u="none" strike="noStrike" kern="1200">
                <a:ln>
                  <a:noFill/>
                </a:ln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sz="3200" dirty="0" smtClean="0">
                <a:solidFill>
                  <a:srgbClr val="2323DC"/>
                </a:solidFill>
                <a:latin typeface="Tahoma" pitchFamily="34"/>
                <a:cs typeface="Tahoma" pitchFamily="2"/>
              </a:rPr>
              <a:t>Computing infrastructure at DESY</a:t>
            </a:r>
            <a:endParaRPr sz="3200" dirty="0">
              <a:solidFill>
                <a:srgbClr val="2323DC"/>
              </a:solidFill>
              <a:latin typeface="Tahoma" pitchFamily="34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-1" y="611485"/>
            <a:ext cx="10080626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</a:ln>
        </p:spPr>
        <p:txBody>
          <a:bodyPr vert="horz" lIns="102959" tIns="60201" rIns="102959" bIns="60201" anchor="ctr" anchorCtr="1" compatLnSpc="0"/>
          <a:lstStyle/>
          <a:p>
            <a:pPr defTabSz="868822" fontAlgn="auto" hangingPunct="0">
              <a:spcBef>
                <a:spcPts val="0"/>
              </a:spcBef>
              <a:spcAft>
                <a:spcPts val="0"/>
              </a:spcAft>
            </a:pPr>
            <a:endParaRPr lang="en-US" sz="170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10822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2544</Words>
  <Application>Microsoft Macintosh PowerPoint</Application>
  <PresentationFormat>Custom</PresentationFormat>
  <Paragraphs>417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BlackChancery</vt:lpstr>
      <vt:lpstr>Calibri</vt:lpstr>
      <vt:lpstr>Comic Sans MS</vt:lpstr>
      <vt:lpstr>DejaVu LGC Sans</vt:lpstr>
      <vt:lpstr>Gothic</vt:lpstr>
      <vt:lpstr>msgothic</vt:lpstr>
      <vt:lpstr>StarSymbol</vt:lpstr>
      <vt:lpstr>Tahoma</vt:lpstr>
      <vt:lpstr>Times New Roman</vt:lpstr>
      <vt:lpstr>Wingdings</vt:lpstr>
      <vt:lpstr>Arial</vt:lpstr>
      <vt:lpstr>Default</vt:lpstr>
      <vt:lpstr>DESY Summer Student Program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DESY Summer Student Program 2013</dc:title>
  <dc:creator>Joachim Meyer</dc:creator>
  <cp:lastModifiedBy>Doris Eckstein</cp:lastModifiedBy>
  <cp:revision>154</cp:revision>
  <dcterms:created xsi:type="dcterms:W3CDTF">2007-04-25T14:37:48Z</dcterms:created>
  <dcterms:modified xsi:type="dcterms:W3CDTF">2018-07-17T09:01:16Z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