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5" r:id="rId2"/>
    <p:sldId id="257" r:id="rId3"/>
    <p:sldId id="268" r:id="rId4"/>
    <p:sldId id="258" r:id="rId5"/>
    <p:sldId id="259" r:id="rId6"/>
    <p:sldId id="266" r:id="rId7"/>
    <p:sldId id="267" r:id="rId8"/>
    <p:sldId id="260" r:id="rId9"/>
    <p:sldId id="261" r:id="rId10"/>
    <p:sldId id="262" r:id="rId11"/>
    <p:sldId id="263" r:id="rId12"/>
  </p:sldIdLst>
  <p:sldSz cx="9144000" cy="6858000" type="screen4x3"/>
  <p:notesSz cx="6858000" cy="9144000"/>
  <p:defaultTextStyle>
    <a:defPPr>
      <a:defRPr lang="de-DE"/>
    </a:defPPr>
    <a:lvl1pPr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1pPr>
    <a:lvl2pPr marL="4572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2pPr>
    <a:lvl3pPr marL="9144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3pPr>
    <a:lvl4pPr marL="13716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4pPr>
    <a:lvl5pPr marL="18288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5pPr>
    <a:lvl6pPr marL="2286000" algn="l" defTabSz="914400" rtl="0" eaLnBrk="1" latinLnBrk="0" hangingPunct="1">
      <a:defRPr sz="900" kern="1200">
        <a:solidFill>
          <a:schemeClr val="tx1"/>
        </a:solidFill>
        <a:latin typeface="Arial" charset="0"/>
        <a:ea typeface="ＭＳ Ｐゴシック" pitchFamily="112" charset="-128"/>
        <a:cs typeface="+mn-cs"/>
      </a:defRPr>
    </a:lvl6pPr>
    <a:lvl7pPr marL="2743200" algn="l" defTabSz="914400" rtl="0" eaLnBrk="1" latinLnBrk="0" hangingPunct="1">
      <a:defRPr sz="900" kern="1200">
        <a:solidFill>
          <a:schemeClr val="tx1"/>
        </a:solidFill>
        <a:latin typeface="Arial" charset="0"/>
        <a:ea typeface="ＭＳ Ｐゴシック" pitchFamily="112" charset="-128"/>
        <a:cs typeface="+mn-cs"/>
      </a:defRPr>
    </a:lvl7pPr>
    <a:lvl8pPr marL="3200400" algn="l" defTabSz="914400" rtl="0" eaLnBrk="1" latinLnBrk="0" hangingPunct="1">
      <a:defRPr sz="900" kern="1200">
        <a:solidFill>
          <a:schemeClr val="tx1"/>
        </a:solidFill>
        <a:latin typeface="Arial" charset="0"/>
        <a:ea typeface="ＭＳ Ｐゴシック" pitchFamily="112" charset="-128"/>
        <a:cs typeface="+mn-cs"/>
      </a:defRPr>
    </a:lvl8pPr>
    <a:lvl9pPr marL="3657600" algn="l" defTabSz="914400" rtl="0" eaLnBrk="1" latinLnBrk="0" hangingPunct="1">
      <a:defRPr sz="900" kern="1200">
        <a:solidFill>
          <a:schemeClr val="tx1"/>
        </a:solidFill>
        <a:latin typeface="Arial" charset="0"/>
        <a:ea typeface="ＭＳ Ｐゴシック" pitchFamily="11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0E0E0"/>
    <a:srgbClr val="FD930A"/>
    <a:srgbClr val="261748"/>
    <a:srgbClr val="251555"/>
    <a:srgbClr val="626262"/>
    <a:srgbClr val="100F2E"/>
    <a:srgbClr val="2314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59" autoAdjust="0"/>
    <p:restoredTop sz="83939" autoAdjust="0"/>
  </p:normalViewPr>
  <p:slideViewPr>
    <p:cSldViewPr snapToGrid="0" showGuides="1">
      <p:cViewPr>
        <p:scale>
          <a:sx n="100" d="100"/>
          <a:sy n="100" d="100"/>
        </p:scale>
        <p:origin x="-1944" y="-942"/>
      </p:cViewPr>
      <p:guideLst>
        <p:guide orient="horz" pos="3956"/>
        <p:guide orient="horz" pos="900"/>
        <p:guide orient="horz" pos="2446"/>
        <p:guide orient="horz" pos="4038"/>
        <p:guide pos="5277"/>
        <p:guide pos="1750"/>
        <p:guide pos="4023"/>
        <p:guide pos="5685"/>
        <p:guide pos="255"/>
        <p:guide pos="5318"/>
        <p:guide pos="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p:scale>
          <a:sx n="100" d="100"/>
          <a:sy n="100" d="100"/>
        </p:scale>
        <p:origin x="-3468" y="-72"/>
      </p:cViewPr>
      <p:guideLst>
        <p:guide orient="horz" pos="2880"/>
        <p:guide pos="215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8203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buClrTx/>
              <a:buFontTx/>
              <a:buNone/>
              <a:defRPr sz="1200"/>
            </a:lvl1pPr>
          </a:lstStyle>
          <a:p>
            <a:endParaRPr lang="de-DE"/>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spcBef>
                <a:spcPct val="0"/>
              </a:spcBef>
              <a:buClrTx/>
              <a:buFontTx/>
              <a:buNone/>
              <a:defRPr sz="1200"/>
            </a:lvl1pPr>
          </a:lstStyle>
          <a:p>
            <a:endParaRPr lang="de-DE"/>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0" hangingPunct="0">
              <a:spcBef>
                <a:spcPct val="0"/>
              </a:spcBef>
              <a:buClrTx/>
              <a:buFontTx/>
              <a:buNone/>
              <a:defRPr sz="1200"/>
            </a:lvl1pPr>
          </a:lstStyle>
          <a:p>
            <a:endParaRPr lang="de-DE"/>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0" hangingPunct="0">
              <a:spcBef>
                <a:spcPct val="0"/>
              </a:spcBef>
              <a:buClrTx/>
              <a:buFontTx/>
              <a:buNone/>
              <a:defRPr sz="1200"/>
            </a:lvl1pPr>
          </a:lstStyle>
          <a:p>
            <a:fld id="{70F96095-A911-4B8A-9974-6A40BAAD5501}" type="slidenum">
              <a:rPr lang="de-DE"/>
              <a:pPr/>
              <a:t>‹#›</a:t>
            </a:fld>
            <a:endParaRPr lang="de-DE"/>
          </a:p>
        </p:txBody>
      </p:sp>
    </p:spTree>
    <p:extLst>
      <p:ext uri="{BB962C8B-B14F-4D97-AF65-F5344CB8AC3E}">
        <p14:creationId xmlns:p14="http://schemas.microsoft.com/office/powerpoint/2010/main" val="282193116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12"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12"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12"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12"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1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322" name="Rectangle 82"/>
          <p:cNvSpPr>
            <a:spLocks noChangeArrowheads="1"/>
          </p:cNvSpPr>
          <p:nvPr userDrawn="1"/>
        </p:nvSpPr>
        <p:spPr bwMode="auto">
          <a:xfrm>
            <a:off x="8442325" y="114300"/>
            <a:ext cx="576264" cy="907200"/>
          </a:xfrm>
          <a:prstGeom prst="rect">
            <a:avLst/>
          </a:prstGeom>
          <a:solidFill>
            <a:schemeClr val="tx1"/>
          </a:solidFill>
          <a:ln w="9525">
            <a:solidFill>
              <a:srgbClr val="261748"/>
            </a:solidFill>
            <a:miter lim="800000"/>
            <a:headEnd/>
            <a:tailEnd/>
          </a:ln>
        </p:spPr>
        <p:txBody>
          <a:bodyPr wrap="none" anchor="ctr"/>
          <a:lstStyle/>
          <a:p>
            <a:endParaRPr lang="en-GB" noProof="0"/>
          </a:p>
        </p:txBody>
      </p:sp>
      <p:sp>
        <p:nvSpPr>
          <p:cNvPr id="10313" name="Line 73"/>
          <p:cNvSpPr>
            <a:spLocks noChangeShapeType="1"/>
          </p:cNvSpPr>
          <p:nvPr userDrawn="1"/>
        </p:nvSpPr>
        <p:spPr bwMode="auto">
          <a:xfrm>
            <a:off x="115888" y="6477000"/>
            <a:ext cx="8904287" cy="0"/>
          </a:xfrm>
          <a:prstGeom prst="line">
            <a:avLst/>
          </a:prstGeom>
          <a:noFill/>
          <a:ln w="127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pic>
        <p:nvPicPr>
          <p:cNvPr id="10323" name="Picture 83" descr="logo-XFE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extLst>
            <a:ext uri="{909E8E84-426E-40DD-AFC4-6F175D3DCCD1}">
              <a14:hiddenFill xmlns:a14="http://schemas.microsoft.com/office/drawing/2010/main">
                <a:solidFill>
                  <a:srgbClr val="FFFFFF"/>
                </a:solidFill>
              </a14:hiddenFill>
            </a:ext>
          </a:extLst>
        </p:spPr>
      </p:pic>
      <p:sp>
        <p:nvSpPr>
          <p:cNvPr id="10324" name="Rectangle 84"/>
          <p:cNvSpPr>
            <a:spLocks noGrp="1" noChangeArrowheads="1"/>
          </p:cNvSpPr>
          <p:nvPr>
            <p:ph type="subTitle" sz="quarter" idx="1"/>
          </p:nvPr>
        </p:nvSpPr>
        <p:spPr>
          <a:xfrm>
            <a:off x="404607" y="3411538"/>
            <a:ext cx="8325262" cy="2868612"/>
          </a:xfrm>
          <a:extLst>
            <a:ext uri="{91240B29-F687-4F45-9708-019B960494DF}">
              <a14:hiddenLine xmlns:a14="http://schemas.microsoft.com/office/drawing/2010/main" w="28575">
                <a:solidFill>
                  <a:srgbClr val="FF66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0" indent="0" algn="ctr">
              <a:buFont typeface="Wingdings" pitchFamily="2" charset="2"/>
              <a:buNone/>
              <a:defRPr sz="3200">
                <a:solidFill>
                  <a:schemeClr val="tx1"/>
                </a:solidFill>
              </a:defRPr>
            </a:lvl1pPr>
          </a:lstStyle>
          <a:p>
            <a:pPr lvl="0"/>
            <a:endParaRPr lang="en-GB" noProof="0" dirty="0" smtClean="0"/>
          </a:p>
        </p:txBody>
      </p:sp>
      <p:sp>
        <p:nvSpPr>
          <p:cNvPr id="10325" name="Line 85"/>
          <p:cNvSpPr>
            <a:spLocks noChangeShapeType="1"/>
          </p:cNvSpPr>
          <p:nvPr userDrawn="1"/>
        </p:nvSpPr>
        <p:spPr bwMode="auto">
          <a:xfrm>
            <a:off x="115888" y="6477000"/>
            <a:ext cx="89042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sp>
        <p:nvSpPr>
          <p:cNvPr id="10326" name="Rectangle 86"/>
          <p:cNvSpPr>
            <a:spLocks noGrp="1" noChangeArrowheads="1"/>
          </p:cNvSpPr>
          <p:nvPr>
            <p:ph type="ctrTitle" sz="quarter"/>
          </p:nvPr>
        </p:nvSpPr>
        <p:spPr>
          <a:xfrm>
            <a:off x="404813" y="1314450"/>
            <a:ext cx="8331200" cy="1844675"/>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lgn="ctr">
              <a:defRPr sz="5500" b="0">
                <a:solidFill>
                  <a:schemeClr val="tx1"/>
                </a:solidFill>
              </a:defRPr>
            </a:lvl1pPr>
          </a:lstStyle>
          <a:p>
            <a:pPr lvl="0"/>
            <a:endParaRPr lang="en-GB" noProof="0" dirty="0" smtClean="0"/>
          </a:p>
        </p:txBody>
      </p:sp>
      <p:pic>
        <p:nvPicPr>
          <p:cNvPr id="10327" name="Picture 87" descr="Undulator_final_nurh#50DE97_links4-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95375" y="114300"/>
            <a:ext cx="7281863" cy="914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en-GB" noProof="0"/>
          </a:p>
        </p:txBody>
      </p:sp>
      <p:sp>
        <p:nvSpPr>
          <p:cNvPr id="3" name="Inhaltsplatzhalt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Tree>
    <p:extLst>
      <p:ext uri="{BB962C8B-B14F-4D97-AF65-F5344CB8AC3E}">
        <p14:creationId xmlns:p14="http://schemas.microsoft.com/office/powerpoint/2010/main" val="1903253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en-GB" noProof="0"/>
          </a:p>
        </p:txBody>
      </p:sp>
    </p:spTree>
    <p:extLst>
      <p:ext uri="{BB962C8B-B14F-4D97-AF65-F5344CB8AC3E}">
        <p14:creationId xmlns:p14="http://schemas.microsoft.com/office/powerpoint/2010/main" val="2123911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No 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73266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 name="Picture 134" descr="Undulator_final_nurh#50DE97_recht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42325" y="114300"/>
            <a:ext cx="582613" cy="917575"/>
          </a:xfrm>
          <a:prstGeom prst="rect">
            <a:avLst/>
          </a:prstGeom>
          <a:noFill/>
          <a:extLst>
            <a:ext uri="{909E8E84-426E-40DD-AFC4-6F175D3DCCD1}">
              <a14:hiddenFill xmlns:a14="http://schemas.microsoft.com/office/drawing/2010/main">
                <a:solidFill>
                  <a:srgbClr val="FFFFFF"/>
                </a:solidFill>
              </a14:hiddenFill>
            </a:ext>
          </a:extLst>
        </p:spPr>
      </p:pic>
      <p:sp>
        <p:nvSpPr>
          <p:cNvPr id="1146" name="Rectangle 122"/>
          <p:cNvSpPr>
            <a:spLocks noChangeArrowheads="1"/>
          </p:cNvSpPr>
          <p:nvPr/>
        </p:nvSpPr>
        <p:spPr bwMode="auto">
          <a:xfrm>
            <a:off x="1093788" y="114300"/>
            <a:ext cx="7283450" cy="915988"/>
          </a:xfrm>
          <a:prstGeom prst="rect">
            <a:avLst/>
          </a:prstGeom>
          <a:solidFill>
            <a:schemeClr val="tx1"/>
          </a:solidFill>
          <a:ln>
            <a:noFill/>
          </a:ln>
        </p:spPr>
        <p:txBody>
          <a:bodyPr wrap="none" anchor="ctr"/>
          <a:lstStyle/>
          <a:p>
            <a:pPr algn="ctr" eaLnBrk="0" hangingPunct="0">
              <a:spcBef>
                <a:spcPct val="0"/>
              </a:spcBef>
              <a:buClrTx/>
              <a:buFontTx/>
              <a:buNone/>
            </a:pPr>
            <a:endParaRPr lang="en-GB" sz="2400" noProof="0"/>
          </a:p>
        </p:txBody>
      </p:sp>
      <p:sp>
        <p:nvSpPr>
          <p:cNvPr id="1154" name="Rectangle 130"/>
          <p:cNvSpPr>
            <a:spLocks noGrp="1" noChangeArrowheads="1"/>
          </p:cNvSpPr>
          <p:nvPr>
            <p:ph type="title"/>
          </p:nvPr>
        </p:nvSpPr>
        <p:spPr bwMode="auto">
          <a:xfrm>
            <a:off x="1093788" y="307975"/>
            <a:ext cx="7283450" cy="71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72000" tIns="45720" rIns="91440" bIns="0" numCol="1" anchor="b" anchorCtr="0" compatLnSpc="1">
            <a:prstTxWarp prst="textNoShape">
              <a:avLst/>
            </a:prstTxWarp>
          </a:bodyPr>
          <a:lstStyle/>
          <a:p>
            <a:pPr lvl="0"/>
            <a:r>
              <a:rPr lang="en-GB" noProof="0" smtClean="0"/>
              <a:t>Slide title: Don’t edit here!</a:t>
            </a:r>
          </a:p>
        </p:txBody>
      </p:sp>
      <p:sp>
        <p:nvSpPr>
          <p:cNvPr id="1144" name="Line 120"/>
          <p:cNvSpPr>
            <a:spLocks noChangeShapeType="1"/>
          </p:cNvSpPr>
          <p:nvPr/>
        </p:nvSpPr>
        <p:spPr bwMode="auto">
          <a:xfrm>
            <a:off x="115888" y="6477000"/>
            <a:ext cx="89042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sp>
        <p:nvSpPr>
          <p:cNvPr id="1147" name="Text Box 123"/>
          <p:cNvSpPr txBox="1">
            <a:spLocks noChangeArrowheads="1"/>
          </p:cNvSpPr>
          <p:nvPr/>
        </p:nvSpPr>
        <p:spPr bwMode="auto">
          <a:xfrm>
            <a:off x="1093788" y="114300"/>
            <a:ext cx="6629400" cy="193675"/>
          </a:xfrm>
          <a:prstGeom prst="rect">
            <a:avLst/>
          </a:prstGeom>
          <a:noFill/>
          <a:ln>
            <a:noFill/>
          </a:ln>
          <a:extLst>
            <a:ext uri="{909E8E84-426E-40DD-AFC4-6F175D3DCCD1}">
              <a14:hiddenFill xmlns:a14="http://schemas.microsoft.com/office/drawing/2010/main">
                <a:solidFill>
                  <a:srgbClr val="251555"/>
                </a:solidFill>
              </a14:hiddenFill>
            </a:ext>
            <a:ext uri="{91240B29-F687-4F45-9708-019B960494DF}">
              <a14:hiddenLine xmlns:a14="http://schemas.microsoft.com/office/drawing/2010/main" w="9525">
                <a:solidFill>
                  <a:schemeClr val="tx1"/>
                </a:solidFill>
                <a:miter lim="800000"/>
                <a:headEnd/>
                <a:tailEnd/>
              </a14:hiddenLine>
            </a:ext>
          </a:extLst>
        </p:spPr>
        <p:txBody>
          <a:bodyPr lIns="79200" tIns="0" rIns="46800" bIns="0" anchor="b"/>
          <a:lstStyle/>
          <a:p>
            <a:pPr eaLnBrk="0" hangingPunct="0">
              <a:lnSpc>
                <a:spcPct val="110000"/>
              </a:lnSpc>
              <a:spcBef>
                <a:spcPct val="50000"/>
              </a:spcBef>
              <a:buClrTx/>
              <a:buFontTx/>
              <a:buNone/>
            </a:pPr>
            <a:r>
              <a:rPr lang="en-US" sz="1000" noProof="0" dirty="0" smtClean="0">
                <a:solidFill>
                  <a:schemeClr val="bg1"/>
                </a:solidFill>
              </a:rPr>
              <a:t>Operations meeting</a:t>
            </a:r>
            <a:endParaRPr lang="en-GB" sz="1000" noProof="0" dirty="0">
              <a:solidFill>
                <a:schemeClr val="bg1"/>
              </a:solidFill>
            </a:endParaRPr>
          </a:p>
        </p:txBody>
      </p:sp>
      <p:pic>
        <p:nvPicPr>
          <p:cNvPr id="1151" name="Picture 127" descr="logo-XFEL_rgb"/>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extLst>
            <a:ext uri="{909E8E84-426E-40DD-AFC4-6F175D3DCCD1}">
              <a14:hiddenFill xmlns:a14="http://schemas.microsoft.com/office/drawing/2010/main">
                <a:solidFill>
                  <a:srgbClr val="FFFFFF"/>
                </a:solidFill>
              </a14:hiddenFill>
            </a:ext>
          </a:extLst>
        </p:spPr>
      </p:pic>
      <p:sp>
        <p:nvSpPr>
          <p:cNvPr id="1156" name="Rectangle 132"/>
          <p:cNvSpPr>
            <a:spLocks noGrp="1" noChangeAspect="1" noChangeArrowheads="1"/>
          </p:cNvSpPr>
          <p:nvPr>
            <p:ph type="body" idx="1"/>
          </p:nvPr>
        </p:nvSpPr>
        <p:spPr bwMode="auto">
          <a:xfrm>
            <a:off x="404813" y="1347788"/>
            <a:ext cx="7972425" cy="4932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GB" noProof="0" smtClean="0"/>
              <a:t>text format – don’t edit!</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7" name="Rechteck 16"/>
          <p:cNvSpPr/>
          <p:nvPr/>
        </p:nvSpPr>
        <p:spPr bwMode="auto">
          <a:xfrm>
            <a:off x="8448938" y="784800"/>
            <a:ext cx="576000" cy="247075"/>
          </a:xfrm>
          <a:prstGeom prst="rect">
            <a:avLst/>
          </a:prstGeom>
          <a:noFill/>
          <a:ln>
            <a:noFill/>
          </a:ln>
        </p:spPr>
        <p:txBody>
          <a:bodyPr vert="horz" wrap="square" lIns="54000" tIns="45720" rIns="54000" bIns="18000" numCol="1" anchor="b" anchorCtr="0" compatLnSpc="1">
            <a:prstTxWarp prst="textNoShape">
              <a:avLst/>
            </a:prstTxWarp>
          </a:bodyPr>
          <a:lstStyle/>
          <a:p>
            <a:pPr lvl="0" algn="ctr" eaLnBrk="0" hangingPunct="0">
              <a:spcBef>
                <a:spcPct val="0"/>
              </a:spcBef>
              <a:buClrTx/>
              <a:buFontTx/>
              <a:buNone/>
            </a:pPr>
            <a:fld id="{7BD41925-BADA-44CD-9D29-92AC82CF061D}" type="slidenum">
              <a:rPr lang="en-GB" sz="1000" b="1" noProof="0" smtClean="0">
                <a:solidFill>
                  <a:schemeClr val="bg1"/>
                </a:solidFill>
                <a:ea typeface="Geneva" pitchFamily="1" charset="-128"/>
              </a:rPr>
              <a:t>‹#›</a:t>
            </a:fld>
            <a:endParaRPr lang="en-GB" sz="1000" b="1" noProof="0" smtClean="0">
              <a:solidFill>
                <a:schemeClr val="bg1"/>
              </a:solidFill>
              <a:ea typeface="Geneva" pitchFamily="1" charset="-128"/>
            </a:endParaRPr>
          </a:p>
        </p:txBody>
      </p:sp>
      <p:sp>
        <p:nvSpPr>
          <p:cNvPr id="3" name="Textfeld 2"/>
          <p:cNvSpPr txBox="1"/>
          <p:nvPr/>
        </p:nvSpPr>
        <p:spPr>
          <a:xfrm>
            <a:off x="117475" y="6477000"/>
            <a:ext cx="8902700" cy="295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defPPr>
              <a:defRPr lang="de-DE"/>
            </a:defPPr>
            <a:lvl1pPr eaLnBrk="0" hangingPunct="0">
              <a:lnSpc>
                <a:spcPct val="110000"/>
              </a:lnSpc>
              <a:spcBef>
                <a:spcPct val="0"/>
              </a:spcBef>
              <a:buClrTx/>
              <a:buFontTx/>
              <a:buNone/>
              <a:defRPr sz="800">
                <a:solidFill>
                  <a:srgbClr val="000000"/>
                </a:solidFill>
              </a:defRPr>
            </a:lvl1pPr>
          </a:lstStyle>
          <a:p>
            <a:pPr lvl="0"/>
            <a:endParaRPr lang="en-GB" noProof="0"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dt="0"/>
  <p:txStyles>
    <p:title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bg1"/>
          </a:solidFill>
          <a:latin typeface="Arial" charset="0"/>
          <a:ea typeface="ＭＳ Ｐゴシック" pitchFamily="112" charset="-128"/>
        </a:defRPr>
      </a:lvl2pPr>
      <a:lvl3pPr algn="l" rtl="0" eaLnBrk="1" fontAlgn="base" hangingPunct="1">
        <a:spcBef>
          <a:spcPct val="0"/>
        </a:spcBef>
        <a:spcAft>
          <a:spcPct val="0"/>
        </a:spcAft>
        <a:defRPr sz="2400" b="1">
          <a:solidFill>
            <a:schemeClr val="bg1"/>
          </a:solidFill>
          <a:latin typeface="Arial" charset="0"/>
          <a:ea typeface="ＭＳ Ｐゴシック" pitchFamily="112" charset="-128"/>
        </a:defRPr>
      </a:lvl3pPr>
      <a:lvl4pPr algn="l" rtl="0" eaLnBrk="1" fontAlgn="base" hangingPunct="1">
        <a:spcBef>
          <a:spcPct val="0"/>
        </a:spcBef>
        <a:spcAft>
          <a:spcPct val="0"/>
        </a:spcAft>
        <a:defRPr sz="2400" b="1">
          <a:solidFill>
            <a:schemeClr val="bg1"/>
          </a:solidFill>
          <a:latin typeface="Arial" charset="0"/>
          <a:ea typeface="ＭＳ Ｐゴシック" pitchFamily="112" charset="-128"/>
        </a:defRPr>
      </a:lvl4pPr>
      <a:lvl5pPr algn="l" rtl="0" eaLnBrk="1" fontAlgn="base" hangingPunct="1">
        <a:spcBef>
          <a:spcPct val="0"/>
        </a:spcBef>
        <a:spcAft>
          <a:spcPct val="0"/>
        </a:spcAft>
        <a:defRPr sz="2400" b="1">
          <a:solidFill>
            <a:schemeClr val="bg1"/>
          </a:solidFill>
          <a:latin typeface="Arial" charset="0"/>
          <a:ea typeface="ＭＳ Ｐゴシック" pitchFamily="112" charset="-128"/>
        </a:defRPr>
      </a:lvl5pPr>
      <a:lvl6pPr marL="457200" algn="l" rtl="0" eaLnBrk="1" fontAlgn="base" hangingPunct="1">
        <a:spcBef>
          <a:spcPct val="0"/>
        </a:spcBef>
        <a:spcAft>
          <a:spcPct val="0"/>
        </a:spcAft>
        <a:defRPr sz="2400" b="1">
          <a:solidFill>
            <a:schemeClr val="bg1"/>
          </a:solidFill>
          <a:latin typeface="Arial" charset="0"/>
          <a:ea typeface="ＭＳ Ｐゴシック" pitchFamily="112" charset="-128"/>
        </a:defRPr>
      </a:lvl6pPr>
      <a:lvl7pPr marL="914400" algn="l" rtl="0" eaLnBrk="1" fontAlgn="base" hangingPunct="1">
        <a:spcBef>
          <a:spcPct val="0"/>
        </a:spcBef>
        <a:spcAft>
          <a:spcPct val="0"/>
        </a:spcAft>
        <a:defRPr sz="2400" b="1">
          <a:solidFill>
            <a:schemeClr val="bg1"/>
          </a:solidFill>
          <a:latin typeface="Arial" charset="0"/>
          <a:ea typeface="ＭＳ Ｐゴシック" pitchFamily="112" charset="-128"/>
        </a:defRPr>
      </a:lvl7pPr>
      <a:lvl8pPr marL="1371600" algn="l" rtl="0" eaLnBrk="1" fontAlgn="base" hangingPunct="1">
        <a:spcBef>
          <a:spcPct val="0"/>
        </a:spcBef>
        <a:spcAft>
          <a:spcPct val="0"/>
        </a:spcAft>
        <a:defRPr sz="2400" b="1">
          <a:solidFill>
            <a:schemeClr val="bg1"/>
          </a:solidFill>
          <a:latin typeface="Arial" charset="0"/>
          <a:ea typeface="ＭＳ Ｐゴシック" pitchFamily="112" charset="-128"/>
        </a:defRPr>
      </a:lvl8pPr>
      <a:lvl9pPr marL="1828800" algn="l" rtl="0" eaLnBrk="1" fontAlgn="base" hangingPunct="1">
        <a:spcBef>
          <a:spcPct val="0"/>
        </a:spcBef>
        <a:spcAft>
          <a:spcPct val="0"/>
        </a:spcAft>
        <a:defRPr sz="2400" b="1">
          <a:solidFill>
            <a:schemeClr val="bg1"/>
          </a:solidFill>
          <a:latin typeface="Arial" charset="0"/>
          <a:ea typeface="ＭＳ Ｐゴシック" pitchFamily="112" charset="-128"/>
        </a:defRPr>
      </a:lvl9pPr>
    </p:titleStyle>
    <p:body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Photon Run </a:t>
            </a:r>
            <a:r>
              <a:rPr lang="de-DE" dirty="0" err="1" smtClean="0"/>
              <a:t>Coordinator</a:t>
            </a:r>
            <a:endParaRPr lang="de-DE" dirty="0"/>
          </a:p>
        </p:txBody>
      </p:sp>
      <p:sp>
        <p:nvSpPr>
          <p:cNvPr id="3" name="Inhaltsplatzhalter 2"/>
          <p:cNvSpPr>
            <a:spLocks noGrp="1"/>
          </p:cNvSpPr>
          <p:nvPr>
            <p:ph idx="1"/>
          </p:nvPr>
        </p:nvSpPr>
        <p:spPr>
          <a:xfrm>
            <a:off x="133350" y="1119188"/>
            <a:ext cx="8886825" cy="4932362"/>
          </a:xfrm>
        </p:spPr>
        <p:txBody>
          <a:bodyPr/>
          <a:lstStyle/>
          <a:p>
            <a:endParaRPr lang="de-DE" sz="1600" dirty="0"/>
          </a:p>
        </p:txBody>
      </p:sp>
    </p:spTree>
    <p:extLst>
      <p:ext uri="{BB962C8B-B14F-4D97-AF65-F5344CB8AC3E}">
        <p14:creationId xmlns:p14="http://schemas.microsoft.com/office/powerpoint/2010/main" val="4128801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Advanced</a:t>
            </a:r>
            <a:r>
              <a:rPr lang="de-DE" dirty="0" smtClean="0"/>
              <a:t> Electronics</a:t>
            </a:r>
            <a:endParaRPr lang="de-DE" dirty="0"/>
          </a:p>
        </p:txBody>
      </p:sp>
      <p:sp>
        <p:nvSpPr>
          <p:cNvPr id="3" name="Inhaltsplatzhalter 2"/>
          <p:cNvSpPr>
            <a:spLocks noGrp="1"/>
          </p:cNvSpPr>
          <p:nvPr>
            <p:ph idx="1"/>
          </p:nvPr>
        </p:nvSpPr>
        <p:spPr>
          <a:xfrm>
            <a:off x="404813" y="1104900"/>
            <a:ext cx="8482012" cy="5175250"/>
          </a:xfrm>
        </p:spPr>
        <p:txBody>
          <a:bodyPr/>
          <a:lstStyle/>
          <a:p>
            <a:endParaRPr lang="en-US" dirty="0"/>
          </a:p>
        </p:txBody>
      </p:sp>
    </p:spTree>
    <p:extLst>
      <p:ext uri="{BB962C8B-B14F-4D97-AF65-F5344CB8AC3E}">
        <p14:creationId xmlns:p14="http://schemas.microsoft.com/office/powerpoint/2010/main" val="919782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ITDM</a:t>
            </a:r>
            <a:endParaRPr lang="de-DE" dirty="0"/>
          </a:p>
        </p:txBody>
      </p:sp>
      <p:sp>
        <p:nvSpPr>
          <p:cNvPr id="4" name="Content Placeholder 3"/>
          <p:cNvSpPr>
            <a:spLocks noGrp="1"/>
          </p:cNvSpPr>
          <p:nvPr>
            <p:ph idx="1"/>
          </p:nvPr>
        </p:nvSpPr>
        <p:spPr>
          <a:xfrm>
            <a:off x="114300" y="1071563"/>
            <a:ext cx="8810625" cy="4932362"/>
          </a:xfrm>
        </p:spPr>
        <p:txBody>
          <a:bodyPr/>
          <a:lstStyle/>
          <a:p>
            <a:pPr marL="0" indent="0">
              <a:buNone/>
            </a:pPr>
            <a:endParaRPr lang="en-US" dirty="0" smtClean="0"/>
          </a:p>
          <a:p>
            <a:endParaRPr lang="en-US" dirty="0"/>
          </a:p>
        </p:txBody>
      </p:sp>
      <p:sp>
        <p:nvSpPr>
          <p:cNvPr id="5" name="Content Placeholder 3"/>
          <p:cNvSpPr txBox="1">
            <a:spLocks/>
          </p:cNvSpPr>
          <p:nvPr/>
        </p:nvSpPr>
        <p:spPr bwMode="auto">
          <a:xfrm>
            <a:off x="404813" y="1347788"/>
            <a:ext cx="7972425" cy="4932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a:lstStyle>
          <a:p>
            <a:endParaRPr lang="en-US" kern="0" dirty="0"/>
          </a:p>
        </p:txBody>
      </p:sp>
    </p:spTree>
    <p:extLst>
      <p:ext uri="{BB962C8B-B14F-4D97-AF65-F5344CB8AC3E}">
        <p14:creationId xmlns:p14="http://schemas.microsoft.com/office/powerpoint/2010/main" val="3976215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SPB/SFX</a:t>
            </a:r>
          </a:p>
        </p:txBody>
      </p:sp>
      <p:sp>
        <p:nvSpPr>
          <p:cNvPr id="4" name="Content Placeholder 3"/>
          <p:cNvSpPr>
            <a:spLocks noGrp="1"/>
          </p:cNvSpPr>
          <p:nvPr>
            <p:ph idx="1"/>
          </p:nvPr>
        </p:nvSpPr>
        <p:spPr>
          <a:xfrm>
            <a:off x="404813" y="1244600"/>
            <a:ext cx="8586787" cy="5035550"/>
          </a:xfrm>
        </p:spPr>
        <p:txBody>
          <a:bodyPr/>
          <a:lstStyle/>
          <a:p>
            <a:r>
              <a:rPr lang="en-US" sz="2000" dirty="0"/>
              <a:t>- Last user experiment from run 1 was very successful, lots of data &gt;1/2 petabyte , discussions on data handling now required</a:t>
            </a:r>
          </a:p>
          <a:p>
            <a:r>
              <a:rPr lang="en-US" sz="2000" dirty="0"/>
              <a:t>- Firmware update of the AGIPD apparently successful for up to ~170 frames / train, more verification testing required Fri 22nd and next week</a:t>
            </a:r>
          </a:p>
          <a:p>
            <a:r>
              <a:rPr lang="en-US" sz="2000" dirty="0"/>
              <a:t> </a:t>
            </a:r>
          </a:p>
          <a:p>
            <a:r>
              <a:rPr lang="en-US" sz="2000" dirty="0"/>
              <a:t>- Interlock firmware update was mostly ok from the instrument side, power loss as expected, now back in action</a:t>
            </a:r>
          </a:p>
          <a:p>
            <a:r>
              <a:rPr lang="en-US" sz="2000" dirty="0"/>
              <a:t>- Firmware update on 20th/21st was unannounced (XFEL found out only by chance), little idea from DESY MPS group on the implications of their work, also updates failed leaving system in ill-defined state</a:t>
            </a:r>
          </a:p>
          <a:p>
            <a:r>
              <a:rPr lang="en-US" sz="2000" dirty="0"/>
              <a:t>- Some documentation of what the interlock system does — and does not — do should be generated, need to put procedure in place for any manipulations of the system with a well defined minimum notice period &amp; consent</a:t>
            </a:r>
          </a:p>
          <a:p>
            <a:pPr marL="0" indent="0">
              <a:buNone/>
            </a:pPr>
            <a:endParaRPr lang="en-US" sz="2000" dirty="0"/>
          </a:p>
        </p:txBody>
      </p:sp>
    </p:spTree>
    <p:extLst>
      <p:ext uri="{BB962C8B-B14F-4D97-AF65-F5344CB8AC3E}">
        <p14:creationId xmlns:p14="http://schemas.microsoft.com/office/powerpoint/2010/main" val="381490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SPB/SFX</a:t>
            </a:r>
          </a:p>
        </p:txBody>
      </p:sp>
      <p:sp>
        <p:nvSpPr>
          <p:cNvPr id="4" name="Content Placeholder 3"/>
          <p:cNvSpPr>
            <a:spLocks noGrp="1"/>
          </p:cNvSpPr>
          <p:nvPr>
            <p:ph idx="1"/>
          </p:nvPr>
        </p:nvSpPr>
        <p:spPr>
          <a:xfrm>
            <a:off x="404813" y="1244600"/>
            <a:ext cx="8586787" cy="5035550"/>
          </a:xfrm>
        </p:spPr>
        <p:txBody>
          <a:bodyPr/>
          <a:lstStyle/>
          <a:p>
            <a:r>
              <a:rPr lang="en-US" sz="2000" smtClean="0"/>
              <a:t>- </a:t>
            </a:r>
            <a:r>
              <a:rPr lang="en-US" sz="2000" dirty="0"/>
              <a:t>Interlock systems pre TÜV walkthrough test Friday 22nd, power off events (i.e. emergency button presses) are not acceptable and has to be made clear to Wolfgang Clement et al</a:t>
            </a:r>
          </a:p>
          <a:p>
            <a:r>
              <a:rPr lang="en-US" sz="2000" dirty="0"/>
              <a:t>- Installations (new rad monitors etc.) supposed to be made by D3 this week have not occurred</a:t>
            </a:r>
          </a:p>
          <a:p>
            <a:r>
              <a:rPr lang="en-US" sz="2000" dirty="0"/>
              <a:t>- Temporary power solution for vacuum critical hardware implemented for power works next week, please take care of the flying cables…</a:t>
            </a:r>
          </a:p>
          <a:p>
            <a:r>
              <a:rPr lang="en-US" sz="2000" dirty="0"/>
              <a:t>- Updates of PLCs etc. possible as part of shutdown (or afterward)</a:t>
            </a:r>
          </a:p>
          <a:p>
            <a:r>
              <a:rPr lang="en-US" sz="2000" dirty="0"/>
              <a:t> </a:t>
            </a:r>
          </a:p>
          <a:p>
            <a:r>
              <a:rPr lang="en-US" sz="2000" dirty="0"/>
              <a:t>- Tunnel installations next week (attenuator filters)</a:t>
            </a:r>
          </a:p>
          <a:p>
            <a:r>
              <a:rPr lang="en-US" sz="2000" dirty="0"/>
              <a:t>- Mirror installations start week after next, very restricted hutch access to D09, strict cleanroom code</a:t>
            </a:r>
          </a:p>
          <a:p>
            <a:r>
              <a:rPr lang="en-US" sz="2000" dirty="0"/>
              <a:t>- TÜV tests 3rd July, power off again...</a:t>
            </a:r>
          </a:p>
          <a:p>
            <a:pPr marL="0" indent="0">
              <a:buNone/>
            </a:pPr>
            <a:endParaRPr lang="en-US" sz="2000" dirty="0"/>
          </a:p>
        </p:txBody>
      </p:sp>
    </p:spTree>
    <p:extLst>
      <p:ext uri="{BB962C8B-B14F-4D97-AF65-F5344CB8AC3E}">
        <p14:creationId xmlns:p14="http://schemas.microsoft.com/office/powerpoint/2010/main" val="2615152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FXE</a:t>
            </a:r>
            <a:endParaRPr lang="de-DE" dirty="0"/>
          </a:p>
        </p:txBody>
      </p:sp>
      <p:sp>
        <p:nvSpPr>
          <p:cNvPr id="3" name="Inhaltsplatzhalter 2"/>
          <p:cNvSpPr>
            <a:spLocks noGrp="1"/>
          </p:cNvSpPr>
          <p:nvPr>
            <p:ph idx="1"/>
          </p:nvPr>
        </p:nvSpPr>
        <p:spPr/>
        <p:txBody>
          <a:bodyPr/>
          <a:lstStyle/>
          <a:p>
            <a:endParaRPr lang="de-DE" dirty="0"/>
          </a:p>
        </p:txBody>
      </p:sp>
    </p:spTree>
    <p:extLst>
      <p:ext uri="{BB962C8B-B14F-4D97-AF65-F5344CB8AC3E}">
        <p14:creationId xmlns:p14="http://schemas.microsoft.com/office/powerpoint/2010/main" val="4097214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Laser</a:t>
            </a:r>
            <a:endParaRPr lang="de-DE" dirty="0"/>
          </a:p>
        </p:txBody>
      </p:sp>
      <p:sp>
        <p:nvSpPr>
          <p:cNvPr id="4" name="Content Placeholder 3"/>
          <p:cNvSpPr>
            <a:spLocks noGrp="1"/>
          </p:cNvSpPr>
          <p:nvPr>
            <p:ph idx="1"/>
          </p:nvPr>
        </p:nvSpPr>
        <p:spPr>
          <a:xfrm>
            <a:off x="347663" y="1062038"/>
            <a:ext cx="8482012" cy="4932362"/>
          </a:xfrm>
        </p:spPr>
        <p:txBody>
          <a:bodyPr/>
          <a:lstStyle/>
          <a:p>
            <a:pPr marL="0" indent="0">
              <a:buNone/>
            </a:pPr>
            <a:r>
              <a:rPr lang="en-US" sz="1800" dirty="0"/>
              <a:t>SASE 1:</a:t>
            </a:r>
          </a:p>
          <a:p>
            <a:r>
              <a:rPr lang="en-US" sz="1800" dirty="0" smtClean="0"/>
              <a:t>Review </a:t>
            </a:r>
            <a:r>
              <a:rPr lang="en-US" sz="1800" dirty="0"/>
              <a:t>PP-laser operation in May / June user operation:    GENERALLY POSITIVE</a:t>
            </a:r>
            <a:r>
              <a:rPr lang="en-US" sz="1800" dirty="0" smtClean="0"/>
              <a:t>!</a:t>
            </a:r>
            <a:r>
              <a:rPr lang="en-US" sz="1800" dirty="0"/>
              <a:t> </a:t>
            </a:r>
          </a:p>
          <a:p>
            <a:r>
              <a:rPr lang="en-US" sz="1800" dirty="0"/>
              <a:t>- PP-laser itself was stable for the whole period of 6 weeks. </a:t>
            </a:r>
          </a:p>
          <a:p>
            <a:r>
              <a:rPr lang="en-US" sz="1800" dirty="0"/>
              <a:t>- Shift changes were performed routinely, requested pulse patterns/parameters delivered, overlap finding accomplished. </a:t>
            </a:r>
          </a:p>
          <a:p>
            <a:r>
              <a:rPr lang="en-US" sz="1800" dirty="0"/>
              <a:t>- </a:t>
            </a:r>
            <a:r>
              <a:rPr lang="en-US" sz="1800" dirty="0" err="1"/>
              <a:t>Karabo</a:t>
            </a:r>
            <a:r>
              <a:rPr lang="en-US" sz="1800" dirty="0"/>
              <a:t> was stable. Enhanced data-logger works, but still needs a bit more testing as it randomly stops logging with PLC devices</a:t>
            </a:r>
            <a:r>
              <a:rPr lang="en-US" sz="1800" dirty="0" smtClean="0"/>
              <a:t>.</a:t>
            </a:r>
            <a:endParaRPr lang="en-US" sz="1800" dirty="0"/>
          </a:p>
          <a:p>
            <a:r>
              <a:rPr lang="en-US" sz="1800" dirty="0"/>
              <a:t>- Power glitch led to hard shut down.  Recovery (incl. sync and last </a:t>
            </a:r>
            <a:r>
              <a:rPr lang="en-US" sz="1800" dirty="0" err="1"/>
              <a:t>thermalization</a:t>
            </a:r>
            <a:r>
              <a:rPr lang="en-US" sz="1800" dirty="0"/>
              <a:t>) took about 2 days (partially because of low </a:t>
            </a:r>
            <a:r>
              <a:rPr lang="en-US" sz="1800" dirty="0" err="1"/>
              <a:t>prio</a:t>
            </a:r>
            <a:r>
              <a:rPr lang="en-US" sz="1800" dirty="0"/>
              <a:t> given to LAS by CAS and ITDM).  This can be taken as an indication for future such events. No damage to the laser incurred. </a:t>
            </a:r>
          </a:p>
          <a:p>
            <a:r>
              <a:rPr lang="en-US" sz="1800" dirty="0"/>
              <a:t>- Shutter problem:    caused trouble at FXE. "ad hoc" procedures and exchange of shutter enabled operation.   Shutter problem is elusive and still under investigation, we are performing further tests. No further reports of errors during last run. </a:t>
            </a:r>
          </a:p>
          <a:p>
            <a:endParaRPr lang="en-US" sz="1800" dirty="0"/>
          </a:p>
          <a:p>
            <a:endParaRPr lang="en-US" sz="1800" dirty="0"/>
          </a:p>
        </p:txBody>
      </p:sp>
    </p:spTree>
    <p:extLst>
      <p:ext uri="{BB962C8B-B14F-4D97-AF65-F5344CB8AC3E}">
        <p14:creationId xmlns:p14="http://schemas.microsoft.com/office/powerpoint/2010/main" val="4160433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Vacuum</a:t>
            </a:r>
            <a:endParaRPr lang="de-DE" dirty="0"/>
          </a:p>
        </p:txBody>
      </p:sp>
      <p:sp>
        <p:nvSpPr>
          <p:cNvPr id="4" name="Content Placeholder 3"/>
          <p:cNvSpPr>
            <a:spLocks noGrp="1"/>
          </p:cNvSpPr>
          <p:nvPr>
            <p:ph idx="1"/>
          </p:nvPr>
        </p:nvSpPr>
        <p:spPr/>
        <p:txBody>
          <a:bodyPr/>
          <a:lstStyle/>
          <a:p>
            <a:r>
              <a:rPr lang="en-US" dirty="0"/>
              <a:t>- SASE1/3: everything up and running, </a:t>
            </a:r>
          </a:p>
          <a:p>
            <a:endParaRPr lang="en-US" dirty="0"/>
          </a:p>
        </p:txBody>
      </p:sp>
    </p:spTree>
    <p:extLst>
      <p:ext uri="{BB962C8B-B14F-4D97-AF65-F5344CB8AC3E}">
        <p14:creationId xmlns:p14="http://schemas.microsoft.com/office/powerpoint/2010/main" val="2839671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Photon </a:t>
            </a:r>
            <a:r>
              <a:rPr lang="de-DE" dirty="0" err="1" smtClean="0"/>
              <a:t>Diagnostics</a:t>
            </a:r>
            <a:endParaRPr lang="de-DE" dirty="0"/>
          </a:p>
        </p:txBody>
      </p:sp>
      <p:sp>
        <p:nvSpPr>
          <p:cNvPr id="4" name="Content Placeholder 3"/>
          <p:cNvSpPr>
            <a:spLocks noGrp="1"/>
          </p:cNvSpPr>
          <p:nvPr>
            <p:ph idx="1"/>
          </p:nvPr>
        </p:nvSpPr>
        <p:spPr/>
        <p:txBody>
          <a:bodyPr/>
          <a:lstStyle/>
          <a:p>
            <a:pPr marL="0" indent="0">
              <a:buNone/>
            </a:pPr>
            <a:r>
              <a:rPr lang="de-DE" sz="1800" dirty="0"/>
              <a:t/>
            </a:r>
            <a:br>
              <a:rPr lang="de-DE" sz="1800" dirty="0"/>
            </a:br>
            <a:endParaRPr lang="en-US" sz="1200" dirty="0"/>
          </a:p>
        </p:txBody>
      </p:sp>
      <p:sp>
        <p:nvSpPr>
          <p:cNvPr id="5" name="Inhaltsplatzhalter 2"/>
          <p:cNvSpPr txBox="1">
            <a:spLocks/>
          </p:cNvSpPr>
          <p:nvPr/>
        </p:nvSpPr>
        <p:spPr bwMode="auto">
          <a:xfrm>
            <a:off x="404813" y="1231900"/>
            <a:ext cx="8478837" cy="5048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a:lstStyle>
          <a:p>
            <a:r>
              <a:rPr lang="en-US" sz="2000" dirty="0"/>
              <a:t>- problem of SA3_KMONO with ADC input solved (SMA connector on ADC board</a:t>
            </a:r>
            <a:r>
              <a:rPr lang="en-US" sz="2000" dirty="0" smtClean="0"/>
              <a:t>)</a:t>
            </a:r>
          </a:p>
          <a:p>
            <a:endParaRPr lang="en-US" sz="2000" kern="0" dirty="0"/>
          </a:p>
          <a:p>
            <a:r>
              <a:rPr lang="en-US" sz="2000" dirty="0"/>
              <a:t>XTD10 </a:t>
            </a:r>
            <a:r>
              <a:rPr lang="en-US" sz="2000" dirty="0" smtClean="0"/>
              <a:t>XGM:</a:t>
            </a:r>
          </a:p>
          <a:p>
            <a:pPr lvl="1"/>
            <a:r>
              <a:rPr lang="en-US" sz="2000" dirty="0" smtClean="0"/>
              <a:t>One </a:t>
            </a:r>
            <a:r>
              <a:rPr lang="en-US" sz="2000" dirty="0"/>
              <a:t>digitizer has a </a:t>
            </a:r>
            <a:r>
              <a:rPr lang="en-US" sz="2000" dirty="0" err="1"/>
              <a:t>zick-zack</a:t>
            </a:r>
            <a:r>
              <a:rPr lang="en-US" sz="2000" dirty="0"/>
              <a:t> </a:t>
            </a:r>
            <a:r>
              <a:rPr lang="en-US" sz="2000" dirty="0" smtClean="0"/>
              <a:t>signal and </a:t>
            </a:r>
            <a:r>
              <a:rPr lang="en-US" sz="2000" dirty="0"/>
              <a:t>has to be send for check up to SP Devices</a:t>
            </a:r>
          </a:p>
          <a:p>
            <a:endParaRPr lang="en-US" sz="2000" kern="0" dirty="0"/>
          </a:p>
        </p:txBody>
      </p:sp>
    </p:spTree>
    <p:extLst>
      <p:ext uri="{BB962C8B-B14F-4D97-AF65-F5344CB8AC3E}">
        <p14:creationId xmlns:p14="http://schemas.microsoft.com/office/powerpoint/2010/main" val="2283130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CAS</a:t>
            </a:r>
            <a:endParaRPr lang="de-DE" dirty="0"/>
          </a:p>
        </p:txBody>
      </p:sp>
      <p:sp>
        <p:nvSpPr>
          <p:cNvPr id="3" name="Inhaltsplatzhalter 2"/>
          <p:cNvSpPr>
            <a:spLocks noGrp="1"/>
          </p:cNvSpPr>
          <p:nvPr>
            <p:ph idx="1"/>
          </p:nvPr>
        </p:nvSpPr>
        <p:spPr/>
        <p:txBody>
          <a:bodyPr/>
          <a:lstStyle/>
          <a:p>
            <a:endParaRPr lang="de-DE" dirty="0"/>
          </a:p>
        </p:txBody>
      </p:sp>
    </p:spTree>
    <p:extLst>
      <p:ext uri="{BB962C8B-B14F-4D97-AF65-F5344CB8AC3E}">
        <p14:creationId xmlns:p14="http://schemas.microsoft.com/office/powerpoint/2010/main" val="1563928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Detectors</a:t>
            </a:r>
            <a:endParaRPr lang="de-DE" dirty="0"/>
          </a:p>
        </p:txBody>
      </p:sp>
      <p:sp>
        <p:nvSpPr>
          <p:cNvPr id="3" name="Content Placeholder 2"/>
          <p:cNvSpPr>
            <a:spLocks noGrp="1"/>
          </p:cNvSpPr>
          <p:nvPr>
            <p:ph idx="1"/>
          </p:nvPr>
        </p:nvSpPr>
        <p:spPr/>
        <p:txBody>
          <a:bodyPr/>
          <a:lstStyle/>
          <a:p>
            <a:r>
              <a:rPr lang="en-US" sz="2000" b="1" spc="-1" dirty="0">
                <a:solidFill>
                  <a:srgbClr val="000000"/>
                </a:solidFill>
                <a:uFill>
                  <a:solidFill>
                    <a:srgbClr val="FFFFFF"/>
                  </a:solidFill>
                </a:uFill>
              </a:rPr>
              <a:t>1</a:t>
            </a:r>
            <a:r>
              <a:rPr lang="en-US" sz="2000" b="1" spc="-1" baseline="30000" dirty="0">
                <a:solidFill>
                  <a:srgbClr val="000000"/>
                </a:solidFill>
                <a:uFill>
                  <a:solidFill>
                    <a:srgbClr val="FFFFFF"/>
                  </a:solidFill>
                </a:uFill>
              </a:rPr>
              <a:t>st</a:t>
            </a:r>
            <a:r>
              <a:rPr lang="en-US" sz="2000" b="1" spc="-1" dirty="0">
                <a:solidFill>
                  <a:srgbClr val="000000"/>
                </a:solidFill>
                <a:uFill>
                  <a:solidFill>
                    <a:srgbClr val="FFFFFF"/>
                  </a:solidFill>
                </a:uFill>
              </a:rPr>
              <a:t> AGIPD SPB</a:t>
            </a:r>
            <a:endParaRPr lang="en-GB" sz="2000" dirty="0"/>
          </a:p>
          <a:p>
            <a:pPr lvl="1"/>
            <a:r>
              <a:rPr lang="en-US" sz="2000" spc="-1" dirty="0">
                <a:solidFill>
                  <a:srgbClr val="000000"/>
                </a:solidFill>
                <a:uFill>
                  <a:solidFill>
                    <a:srgbClr val="FFFFFF"/>
                  </a:solidFill>
                </a:uFill>
              </a:rPr>
              <a:t>13. – 17.06 User Operation (p2038)AGIPD operation was stable for most of the time (except Saturday)</a:t>
            </a:r>
          </a:p>
          <a:p>
            <a:pPr lvl="2"/>
            <a:r>
              <a:rPr lang="en-US" sz="2000" spc="-1" dirty="0">
                <a:solidFill>
                  <a:srgbClr val="000000"/>
                </a:solidFill>
                <a:uFill>
                  <a:solidFill>
                    <a:srgbClr val="FFFFFF"/>
                  </a:solidFill>
                </a:uFill>
              </a:rPr>
              <a:t>data collected for 59 X-ray pulses @ 1.1 </a:t>
            </a:r>
            <a:r>
              <a:rPr lang="en-US" sz="2000" spc="-1" dirty="0" err="1">
                <a:solidFill>
                  <a:srgbClr val="000000"/>
                </a:solidFill>
                <a:uFill>
                  <a:solidFill>
                    <a:srgbClr val="FFFFFF"/>
                  </a:solidFill>
                </a:uFill>
              </a:rPr>
              <a:t>Mhz</a:t>
            </a:r>
            <a:r>
              <a:rPr lang="en-US" sz="2000" spc="-1" dirty="0">
                <a:solidFill>
                  <a:srgbClr val="000000"/>
                </a:solidFill>
                <a:uFill>
                  <a:solidFill>
                    <a:srgbClr val="FFFFFF"/>
                  </a:solidFill>
                </a:uFill>
              </a:rPr>
              <a:t> with AGIPD internal VETO (188TB)</a:t>
            </a:r>
          </a:p>
          <a:p>
            <a:pPr lvl="1"/>
            <a:r>
              <a:rPr lang="en-US" sz="2000" spc="-1" dirty="0">
                <a:solidFill>
                  <a:srgbClr val="000000"/>
                </a:solidFill>
                <a:uFill>
                  <a:solidFill>
                    <a:srgbClr val="FFFFFF"/>
                  </a:solidFill>
                </a:uFill>
              </a:rPr>
              <a:t>20.06: Test of the new firmware to increase number of images per train</a:t>
            </a:r>
          </a:p>
          <a:p>
            <a:pPr lvl="2"/>
            <a:r>
              <a:rPr lang="en-US" sz="2000" spc="-1" dirty="0">
                <a:solidFill>
                  <a:srgbClr val="000000"/>
                </a:solidFill>
                <a:uFill>
                  <a:solidFill>
                    <a:srgbClr val="FFFFFF"/>
                  </a:solidFill>
                </a:uFill>
              </a:rPr>
              <a:t>first tests were successful </a:t>
            </a:r>
            <a:r>
              <a:rPr lang="en-US" sz="2000" spc="-1" dirty="0">
                <a:solidFill>
                  <a:srgbClr val="000000"/>
                </a:solidFill>
                <a:uFill>
                  <a:solidFill>
                    <a:srgbClr val="FFFFFF"/>
                  </a:solidFill>
                </a:uFill>
                <a:sym typeface="Wingdings" panose="05000000000000000000" pitchFamily="2" charset="2"/>
              </a:rPr>
              <a:t> 176 images per train can be recorded, no issue with DAQ was observed</a:t>
            </a:r>
          </a:p>
          <a:p>
            <a:pPr lvl="2"/>
            <a:r>
              <a:rPr lang="en-US" sz="2000" spc="-1" dirty="0">
                <a:solidFill>
                  <a:srgbClr val="000000"/>
                </a:solidFill>
                <a:uFill>
                  <a:solidFill>
                    <a:srgbClr val="FFFFFF"/>
                  </a:solidFill>
                </a:uFill>
                <a:sym typeface="Wingdings" panose="05000000000000000000" pitchFamily="2" charset="2"/>
              </a:rPr>
              <a:t>Continue the tests on Friday and CW27</a:t>
            </a:r>
          </a:p>
          <a:p>
            <a:endParaRPr lang="en-US" dirty="0"/>
          </a:p>
        </p:txBody>
      </p:sp>
    </p:spTree>
    <p:extLst>
      <p:ext uri="{BB962C8B-B14F-4D97-AF65-F5344CB8AC3E}">
        <p14:creationId xmlns:p14="http://schemas.microsoft.com/office/powerpoint/2010/main" val="745008029"/>
      </p:ext>
    </p:extLst>
  </p:cSld>
  <p:clrMapOvr>
    <a:masterClrMapping/>
  </p:clrMapOvr>
</p:sld>
</file>

<file path=ppt/theme/theme1.xml><?xml version="1.0" encoding="utf-8"?>
<a:theme xmlns:a="http://schemas.openxmlformats.org/drawingml/2006/main" name="template-european-xfel-gmbh_presentation">
  <a:themeElements>
    <a:clrScheme name="XFEL">
      <a:dk1>
        <a:srgbClr val="261748"/>
      </a:dk1>
      <a:lt1>
        <a:srgbClr val="FFFFFF"/>
      </a:lt1>
      <a:dk2>
        <a:srgbClr val="000000"/>
      </a:dk2>
      <a:lt2>
        <a:srgbClr val="E0E0E0"/>
      </a:lt2>
      <a:accent1>
        <a:srgbClr val="261748"/>
      </a:accent1>
      <a:accent2>
        <a:srgbClr val="FD930A"/>
      </a:accent2>
      <a:accent3>
        <a:srgbClr val="000000"/>
      </a:accent3>
      <a:accent4>
        <a:srgbClr val="626262"/>
      </a:accent4>
      <a:accent5>
        <a:srgbClr val="ACABB1"/>
      </a:accent5>
      <a:accent6>
        <a:srgbClr val="E0E0E0"/>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accent3"/>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
            <a:schemeClr val="accent2"/>
          </a:buClr>
          <a:buSzPct val="80000"/>
          <a:buFont typeface="Wingdings" pitchFamily="2" charset="2"/>
          <a:buChar char="n"/>
          <a:tabLst/>
          <a:defRPr kumimoji="0" sz="2000" b="0" i="0" u="none" strike="noStrike" cap="none" normalizeH="0" baseline="0" smtClean="0">
            <a:ln>
              <a:noFill/>
            </a:ln>
            <a:solidFill>
              <a:schemeClr val="accent3"/>
            </a:solidFill>
            <a:effectLst/>
            <a:latin typeface="Arial" charset="0"/>
            <a:ea typeface="ＭＳ Ｐゴシック" pitchFamily="112" charset="-128"/>
          </a:defRPr>
        </a:defPPr>
      </a:lstStyle>
    </a:spDef>
    <a:lnDef>
      <a:spPr bwMode="auto">
        <a:noFill/>
        <a:ln w="12700"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a:lstStyle/>
    </a:lnDef>
    <a:txDef>
      <a:spPr>
        <a:noFill/>
      </a:spPr>
      <a:bodyPr wrap="none" rtlCol="0">
        <a:spAutoFit/>
      </a:bodyPr>
      <a:lstStyle>
        <a:defPPr marL="268288" indent="-268288">
          <a:spcBef>
            <a:spcPts val="600"/>
          </a:spcBef>
          <a:buClr>
            <a:schemeClr val="accent2"/>
          </a:buClr>
          <a:buSzPct val="80000"/>
          <a:defRPr sz="2000" smtClean="0">
            <a:solidFill>
              <a:schemeClr val="accent3"/>
            </a:solidFill>
          </a:defRPr>
        </a:defPPr>
      </a:lstStyle>
    </a:txDef>
  </a:objectDefaults>
  <a:extraClrSchemeLst>
    <a:extraClrScheme>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template-european-xfel-gmbh_presentation_test03</Template>
  <TotalTime>0</TotalTime>
  <Words>294</Words>
  <Application>Microsoft Office PowerPoint</Application>
  <PresentationFormat>On-screen Show (4:3)</PresentationFormat>
  <Paragraphs>44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template-european-xfel-gmbh_presentation</vt:lpstr>
      <vt:lpstr>Photon Run Coordinator</vt:lpstr>
      <vt:lpstr>SPB/SFX</vt:lpstr>
      <vt:lpstr>SPB/SFX</vt:lpstr>
      <vt:lpstr>FXE</vt:lpstr>
      <vt:lpstr>Laser</vt:lpstr>
      <vt:lpstr>Vacuum</vt:lpstr>
      <vt:lpstr>Photon Diagnostics</vt:lpstr>
      <vt:lpstr>CAS</vt:lpstr>
      <vt:lpstr>Detectors</vt:lpstr>
      <vt:lpstr>Advanced Electronics</vt:lpstr>
      <vt:lpstr>ITDM</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Poppe, Frank</dc:creator>
  <cp:lastModifiedBy>Adriano Violante</cp:lastModifiedBy>
  <cp:revision>475</cp:revision>
  <cp:lastPrinted>2008-09-01T15:04:16Z</cp:lastPrinted>
  <dcterms:created xsi:type="dcterms:W3CDTF">2012-08-22T09:26:39Z</dcterms:created>
  <dcterms:modified xsi:type="dcterms:W3CDTF">2018-06-22T06:08:27Z</dcterms:modified>
</cp:coreProperties>
</file>