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4" r:id="rId2"/>
    <p:sldId id="265" r:id="rId3"/>
    <p:sldId id="270" r:id="rId4"/>
    <p:sldId id="271" r:id="rId5"/>
    <p:sldId id="266" r:id="rId6"/>
    <p:sldId id="267" r:id="rId7"/>
    <p:sldId id="268" r:id="rId8"/>
    <p:sldId id="269" r:id="rId9"/>
    <p:sldId id="258" r:id="rId10"/>
    <p:sldId id="259" r:id="rId11"/>
    <p:sldId id="260" r:id="rId12"/>
    <p:sldId id="261" r:id="rId13"/>
    <p:sldId id="272" r:id="rId14"/>
    <p:sldId id="262" r:id="rId15"/>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1944" y="-942"/>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Readiness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xfel.eu/share/page/site/scsInstallationProgress/dashboar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xfel.eu/share/page/site/sqsInstallationProgress/dashboar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xfel.eu/share/page/site/midInstallationProgress/dashboar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xfel.eu/share/page/site/hedInstallationProgress/dashboar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SCS -1</a:t>
            </a:r>
            <a:endParaRPr lang="de-DE" dirty="0"/>
          </a:p>
        </p:txBody>
      </p:sp>
      <p:sp>
        <p:nvSpPr>
          <p:cNvPr id="4" name="Content Placeholder 3"/>
          <p:cNvSpPr>
            <a:spLocks noGrp="1"/>
          </p:cNvSpPr>
          <p:nvPr>
            <p:ph idx="1"/>
          </p:nvPr>
        </p:nvSpPr>
        <p:spPr>
          <a:xfrm>
            <a:off x="166688" y="1071562"/>
            <a:ext cx="8824912" cy="5348287"/>
          </a:xfrm>
        </p:spPr>
        <p:txBody>
          <a:bodyPr/>
          <a:lstStyle/>
          <a:p>
            <a:r>
              <a:rPr lang="de-DE" sz="2000" dirty="0">
                <a:hlinkClick r:id="rId2"/>
              </a:rPr>
              <a:t>Progress </a:t>
            </a:r>
            <a:endParaRPr lang="de-DE" sz="2000" dirty="0" smtClean="0"/>
          </a:p>
          <a:p>
            <a:endParaRPr lang="de-DE" sz="1600" dirty="0"/>
          </a:p>
          <a:p>
            <a:endParaRPr lang="en-US" sz="1600" dirty="0"/>
          </a:p>
        </p:txBody>
      </p:sp>
    </p:spTree>
    <p:extLst>
      <p:ext uri="{BB962C8B-B14F-4D97-AF65-F5344CB8AC3E}">
        <p14:creationId xmlns:p14="http://schemas.microsoft.com/office/powerpoint/2010/main" val="3320269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4" name="Content Placeholder 3"/>
          <p:cNvSpPr>
            <a:spLocks noGrp="1"/>
          </p:cNvSpPr>
          <p:nvPr>
            <p:ph idx="1"/>
          </p:nvPr>
        </p:nvSpPr>
        <p:spPr>
          <a:xfrm>
            <a:off x="114301" y="1076325"/>
            <a:ext cx="8867774" cy="5213350"/>
          </a:xfrm>
        </p:spPr>
        <p:txBody>
          <a:bodyPr/>
          <a:lstStyle/>
          <a:p>
            <a:pPr marL="0" indent="0">
              <a:buNone/>
            </a:pPr>
            <a:endParaRPr lang="en-US" sz="2000" dirty="0"/>
          </a:p>
        </p:txBody>
      </p:sp>
    </p:spTree>
    <p:extLst>
      <p:ext uri="{BB962C8B-B14F-4D97-AF65-F5344CB8AC3E}">
        <p14:creationId xmlns:p14="http://schemas.microsoft.com/office/powerpoint/2010/main" val="394440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96320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Content Placeholder 2"/>
          <p:cNvSpPr>
            <a:spLocks noGrp="1"/>
          </p:cNvSpPr>
          <p:nvPr>
            <p:ph idx="1"/>
          </p:nvPr>
        </p:nvSpPr>
        <p:spPr/>
        <p:txBody>
          <a:bodyPr/>
          <a:lstStyle/>
          <a:p>
            <a:r>
              <a:rPr lang="en-US" sz="2000" b="1" spc="-1" dirty="0">
                <a:solidFill>
                  <a:srgbClr val="000000"/>
                </a:solidFill>
                <a:uFill>
                  <a:solidFill>
                    <a:srgbClr val="FFFFFF"/>
                  </a:solidFill>
                </a:uFill>
                <a:sym typeface="Wingdings" panose="05000000000000000000" pitchFamily="2" charset="2"/>
              </a:rPr>
              <a:t>2</a:t>
            </a:r>
            <a:r>
              <a:rPr lang="en-US" sz="2000" b="1" spc="-1" baseline="30000" dirty="0">
                <a:solidFill>
                  <a:srgbClr val="000000"/>
                </a:solidFill>
                <a:uFill>
                  <a:solidFill>
                    <a:srgbClr val="FFFFFF"/>
                  </a:solidFill>
                </a:uFill>
                <a:sym typeface="Wingdings" panose="05000000000000000000" pitchFamily="2" charset="2"/>
              </a:rPr>
              <a:t>nd</a:t>
            </a:r>
            <a:r>
              <a:rPr lang="en-US" sz="2000" b="1" spc="-1" dirty="0">
                <a:solidFill>
                  <a:srgbClr val="000000"/>
                </a:solidFill>
                <a:uFill>
                  <a:solidFill>
                    <a:srgbClr val="FFFFFF"/>
                  </a:solidFill>
                </a:uFill>
                <a:sym typeface="Wingdings" panose="05000000000000000000" pitchFamily="2" charset="2"/>
              </a:rPr>
              <a:t> AGIPD MID</a:t>
            </a:r>
          </a:p>
          <a:p>
            <a:pPr lvl="1"/>
            <a:r>
              <a:rPr lang="en-US" sz="2000" spc="-1" dirty="0">
                <a:solidFill>
                  <a:srgbClr val="000000"/>
                </a:solidFill>
                <a:uFill>
                  <a:solidFill>
                    <a:srgbClr val="FFFFFF"/>
                  </a:solidFill>
                </a:uFill>
              </a:rPr>
              <a:t>Status update of 1MPIx AGIPD for MID  was provided to MID </a:t>
            </a:r>
            <a:r>
              <a:rPr lang="en-US" sz="2000" spc="-1" dirty="0">
                <a:solidFill>
                  <a:srgbClr val="000000"/>
                </a:solidFill>
                <a:uFill>
                  <a:solidFill>
                    <a:srgbClr val="FFFFFF"/>
                  </a:solidFill>
                </a:uFill>
                <a:sym typeface="Wingdings" panose="05000000000000000000" pitchFamily="2" charset="2"/>
              </a:rPr>
              <a:t> the main remaining tasks before the detector can be transported to XFEL</a:t>
            </a:r>
          </a:p>
          <a:p>
            <a:pPr lvl="2"/>
            <a:r>
              <a:rPr lang="en-US" sz="2000" spc="-1" dirty="0">
                <a:solidFill>
                  <a:srgbClr val="000000"/>
                </a:solidFill>
                <a:uFill>
                  <a:solidFill>
                    <a:srgbClr val="FFFFFF"/>
                  </a:solidFill>
                </a:uFill>
                <a:sym typeface="Wingdings" panose="05000000000000000000" pitchFamily="2" charset="2"/>
              </a:rPr>
              <a:t>Produce, tested and characterized missing FEM modules to be installed in MID  ~ 1 month</a:t>
            </a:r>
          </a:p>
          <a:p>
            <a:pPr lvl="2"/>
            <a:r>
              <a:rPr lang="en-US" sz="2000" spc="-1" dirty="0">
                <a:solidFill>
                  <a:srgbClr val="000000"/>
                </a:solidFill>
                <a:uFill>
                  <a:solidFill>
                    <a:srgbClr val="FFFFFF"/>
                  </a:solidFill>
                </a:uFill>
                <a:sym typeface="Wingdings" panose="05000000000000000000" pitchFamily="2" charset="2"/>
              </a:rPr>
              <a:t>Complete motion system tests  this week</a:t>
            </a:r>
          </a:p>
          <a:p>
            <a:pPr lvl="1"/>
            <a:r>
              <a:rPr lang="en-US" sz="2000" spc="-1" dirty="0">
                <a:solidFill>
                  <a:srgbClr val="000000"/>
                </a:solidFill>
                <a:uFill>
                  <a:solidFill>
                    <a:srgbClr val="FFFFFF"/>
                  </a:solidFill>
                </a:uFill>
                <a:sym typeface="Wingdings" panose="05000000000000000000" pitchFamily="2" charset="2"/>
              </a:rPr>
              <a:t>Regular end-to-end test and installation meetings staring on Monday for this detector</a:t>
            </a:r>
          </a:p>
          <a:p>
            <a:pPr lvl="1"/>
            <a:r>
              <a:rPr lang="en-US" sz="2000" spc="-1" dirty="0">
                <a:solidFill>
                  <a:srgbClr val="000000"/>
                </a:solidFill>
                <a:uFill>
                  <a:solidFill>
                    <a:srgbClr val="FFFFFF"/>
                  </a:solidFill>
                </a:uFill>
              </a:rPr>
              <a:t>Motion system tests @ CFEL  in progress</a:t>
            </a:r>
          </a:p>
          <a:p>
            <a:pPr lvl="2"/>
            <a:r>
              <a:rPr lang="en-US" sz="2000" spc="-1" dirty="0">
                <a:solidFill>
                  <a:srgbClr val="000000"/>
                </a:solidFill>
                <a:uFill>
                  <a:solidFill>
                    <a:srgbClr val="FFFFFF"/>
                  </a:solidFill>
                </a:uFill>
              </a:rPr>
              <a:t>many of the hardware and firmware issues are already solved during the last two weeks</a:t>
            </a:r>
          </a:p>
          <a:p>
            <a:pPr lvl="2"/>
            <a:r>
              <a:rPr lang="en-US" sz="2000" spc="-1" dirty="0">
                <a:solidFill>
                  <a:srgbClr val="000000"/>
                </a:solidFill>
                <a:uFill>
                  <a:solidFill>
                    <a:srgbClr val="FFFFFF"/>
                  </a:solidFill>
                </a:uFill>
              </a:rPr>
              <a:t>Encoder for Q2M2 does not work </a:t>
            </a:r>
            <a:r>
              <a:rPr lang="en-US" sz="2000" spc="-1" dirty="0">
                <a:solidFill>
                  <a:srgbClr val="000000"/>
                </a:solidFill>
                <a:uFill>
                  <a:solidFill>
                    <a:srgbClr val="FFFFFF"/>
                  </a:solidFill>
                </a:uFill>
                <a:sym typeface="Wingdings" panose="05000000000000000000" pitchFamily="2" charset="2"/>
              </a:rPr>
              <a:t> to be fixed this week</a:t>
            </a:r>
          </a:p>
          <a:p>
            <a:pPr lvl="2"/>
            <a:r>
              <a:rPr lang="en-US" sz="2000" spc="-1" dirty="0">
                <a:solidFill>
                  <a:srgbClr val="000000"/>
                </a:solidFill>
                <a:uFill>
                  <a:solidFill>
                    <a:srgbClr val="FFFFFF"/>
                  </a:solidFill>
                </a:uFill>
              </a:rPr>
              <a:t>The goal is to complete the test this week</a:t>
            </a:r>
            <a:endParaRPr lang="en-US" sz="2000" b="1" spc="-1" dirty="0">
              <a:solidFill>
                <a:srgbClr val="000000"/>
              </a:solidFill>
              <a:uFill>
                <a:solidFill>
                  <a:srgbClr val="FFFFFF"/>
                </a:solidFill>
              </a:uFill>
            </a:endParaRPr>
          </a:p>
          <a:p>
            <a:endParaRPr lang="en-US" dirty="0"/>
          </a:p>
        </p:txBody>
      </p:sp>
    </p:spTree>
    <p:extLst>
      <p:ext uri="{BB962C8B-B14F-4D97-AF65-F5344CB8AC3E}">
        <p14:creationId xmlns:p14="http://schemas.microsoft.com/office/powerpoint/2010/main" val="27455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Content Placeholder 2"/>
          <p:cNvSpPr>
            <a:spLocks noGrp="1"/>
          </p:cNvSpPr>
          <p:nvPr>
            <p:ph idx="1"/>
          </p:nvPr>
        </p:nvSpPr>
        <p:spPr>
          <a:xfrm>
            <a:off x="233363" y="1071563"/>
            <a:ext cx="8910637" cy="4932362"/>
          </a:xfrm>
        </p:spPr>
        <p:txBody>
          <a:bodyPr/>
          <a:lstStyle/>
          <a:p>
            <a:r>
              <a:rPr lang="en-US" sz="1400" b="1" spc="-1" dirty="0" smtClean="0">
                <a:solidFill>
                  <a:srgbClr val="000000"/>
                </a:solidFill>
                <a:uFill>
                  <a:solidFill>
                    <a:srgbClr val="FFFFFF"/>
                  </a:solidFill>
                </a:uFill>
              </a:rPr>
              <a:t>DSSC</a:t>
            </a:r>
            <a:endParaRPr lang="en-US" sz="1400" b="1" spc="-1" dirty="0">
              <a:solidFill>
                <a:srgbClr val="000000"/>
              </a:solidFill>
              <a:uFill>
                <a:solidFill>
                  <a:srgbClr val="FFFFFF"/>
                </a:solidFill>
              </a:uFill>
            </a:endParaRPr>
          </a:p>
          <a:p>
            <a:pPr lvl="1"/>
            <a:r>
              <a:rPr lang="en-US" sz="1400" dirty="0"/>
              <a:t>Meeting at FEC on how to repair the leaky feedthrough flanges took place. Strategy agreed, need extra pieces which will be available in 1-2 weeks.</a:t>
            </a:r>
          </a:p>
          <a:p>
            <a:pPr lvl="1"/>
            <a:r>
              <a:rPr lang="en-US" sz="1400" dirty="0"/>
              <a:t>Meeting with CFEL for the mechanics and motion system, document in preparation summarizing the missing information/components needed by CFEL</a:t>
            </a:r>
          </a:p>
          <a:p>
            <a:pPr lvl="1"/>
            <a:r>
              <a:rPr lang="en-US" sz="1400" dirty="0"/>
              <a:t>DESY CFEL engineer will absent for one month: access to XFEL engineer granted if the laboratory is already open. Leak test to be performed in the next weeks.</a:t>
            </a:r>
          </a:p>
          <a:p>
            <a:pPr lvl="1"/>
            <a:r>
              <a:rPr lang="en-US" sz="1400" dirty="0"/>
              <a:t>Motion system problems still unsolved, any contribution from XFEL requires correct technical drawings to be provided by CFEL, but they are not available at the moment and it is not clear when they will be.</a:t>
            </a:r>
          </a:p>
          <a:p>
            <a:pPr lvl="1"/>
            <a:r>
              <a:rPr lang="en-US" sz="1400" dirty="0"/>
              <a:t>Meeting took place with SCS (J.T. Delitz), useful information gained on the alignment procedure.</a:t>
            </a:r>
          </a:p>
          <a:p>
            <a:pPr lvl="1"/>
            <a:r>
              <a:rPr lang="en-US" sz="1400" b="1" dirty="0"/>
              <a:t>PETRA III </a:t>
            </a:r>
            <a:r>
              <a:rPr lang="en-US" sz="1400" b="1" dirty="0" err="1"/>
              <a:t>beamtime</a:t>
            </a:r>
            <a:r>
              <a:rPr lang="en-US" sz="1400" b="1" dirty="0"/>
              <a:t> follow-up</a:t>
            </a:r>
          </a:p>
          <a:p>
            <a:pPr lvl="2"/>
            <a:r>
              <a:rPr lang="en-US" sz="1400" dirty="0"/>
              <a:t>FENICE dismounted from the beamline, to be transported back to HERA South on Wednesday June 20</a:t>
            </a:r>
          </a:p>
          <a:p>
            <a:pPr lvl="2"/>
            <a:r>
              <a:rPr lang="en-US" sz="1400" dirty="0"/>
              <a:t>Data PC connection available</a:t>
            </a:r>
          </a:p>
          <a:p>
            <a:pPr lvl="1"/>
            <a:r>
              <a:rPr lang="en-US" sz="1400" dirty="0"/>
              <a:t>PLC crates all arrived but for the vacuum system, cables still missing but shall arrive by end of June</a:t>
            </a:r>
          </a:p>
          <a:p>
            <a:r>
              <a:rPr lang="en-US" sz="1400" b="1" spc="-1" dirty="0" err="1">
                <a:solidFill>
                  <a:srgbClr val="000000"/>
                </a:solidFill>
                <a:uFill>
                  <a:solidFill>
                    <a:srgbClr val="FFFFFF"/>
                  </a:solidFill>
                </a:uFill>
              </a:rPr>
              <a:t>FastCCD</a:t>
            </a:r>
            <a:endParaRPr lang="en-US" sz="1400" b="1" spc="-1" dirty="0">
              <a:solidFill>
                <a:srgbClr val="000000"/>
              </a:solidFill>
              <a:uFill>
                <a:solidFill>
                  <a:srgbClr val="FFFFFF"/>
                </a:solidFill>
              </a:uFill>
            </a:endParaRPr>
          </a:p>
          <a:p>
            <a:pPr lvl="1"/>
            <a:r>
              <a:rPr lang="en-US" sz="1400" dirty="0"/>
              <a:t>Detector installed to </a:t>
            </a:r>
            <a:r>
              <a:rPr lang="en-US" sz="1400" dirty="0" err="1"/>
              <a:t>PulXar</a:t>
            </a:r>
            <a:r>
              <a:rPr lang="en-US" sz="1400" dirty="0"/>
              <a:t> and prepared for calibration data taking during forthcoming week</a:t>
            </a:r>
          </a:p>
          <a:p>
            <a:pPr lvl="1"/>
            <a:r>
              <a:rPr lang="en-US" sz="1400" dirty="0"/>
              <a:t>Control software tests are ongoing in parallel</a:t>
            </a:r>
          </a:p>
          <a:p>
            <a:endParaRPr lang="en-US" dirty="0"/>
          </a:p>
        </p:txBody>
      </p:sp>
    </p:spTree>
    <p:extLst>
      <p:ext uri="{BB962C8B-B14F-4D97-AF65-F5344CB8AC3E}">
        <p14:creationId xmlns:p14="http://schemas.microsoft.com/office/powerpoint/2010/main" val="266927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85100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SQS</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pPr marL="0" indent="0">
              <a:buNone/>
            </a:pPr>
            <a:r>
              <a:rPr lang="de-DE" dirty="0" smtClean="0">
                <a:hlinkClick r:id="rId2"/>
              </a:rPr>
              <a:t>Progress</a:t>
            </a:r>
          </a:p>
          <a:p>
            <a:r>
              <a:rPr lang="en-US" dirty="0"/>
              <a:t>- Vacuum test for KB tank is ongoing. </a:t>
            </a:r>
          </a:p>
          <a:p>
            <a:r>
              <a:rPr lang="en-US" dirty="0"/>
              <a:t>- Installation of </a:t>
            </a:r>
            <a:r>
              <a:rPr lang="en-US" dirty="0" err="1"/>
              <a:t>Diffential</a:t>
            </a:r>
            <a:r>
              <a:rPr lang="en-US" dirty="0"/>
              <a:t> Pumping Unit (DPU) including the </a:t>
            </a:r>
            <a:r>
              <a:rPr lang="en-US" dirty="0" err="1"/>
              <a:t>LaserInCoupling</a:t>
            </a:r>
            <a:r>
              <a:rPr lang="en-US" dirty="0"/>
              <a:t> (LIC)</a:t>
            </a:r>
          </a:p>
          <a:p>
            <a:r>
              <a:rPr lang="en-US" dirty="0"/>
              <a:t>- Loop 4 and 5 are under preparation</a:t>
            </a:r>
          </a:p>
          <a:p>
            <a:r>
              <a:rPr lang="en-US" dirty="0"/>
              <a:t>- </a:t>
            </a:r>
            <a:r>
              <a:rPr lang="en-US" dirty="0" err="1"/>
              <a:t>Forevacuum</a:t>
            </a:r>
            <a:r>
              <a:rPr lang="en-US" dirty="0"/>
              <a:t> systems installed (under the double floor)</a:t>
            </a:r>
          </a:p>
          <a:p>
            <a:r>
              <a:rPr lang="en-US" dirty="0"/>
              <a:t>- Control of vacuum systems in DIAG1 section installed</a:t>
            </a:r>
          </a:p>
          <a:p>
            <a:r>
              <a:rPr lang="en-US" dirty="0"/>
              <a:t>- Hutch preparation for Safety control and TÜV</a:t>
            </a:r>
          </a:p>
          <a:p>
            <a:r>
              <a:rPr lang="en-US" dirty="0"/>
              <a:t>- Test for </a:t>
            </a:r>
            <a:r>
              <a:rPr lang="en-US" dirty="0" err="1"/>
              <a:t>digitzers</a:t>
            </a:r>
            <a:r>
              <a:rPr lang="en-US" dirty="0"/>
              <a:t> started together with AE</a:t>
            </a:r>
          </a:p>
          <a:p>
            <a:pPr marL="0" indent="0">
              <a:buNone/>
            </a:pPr>
            <a:r>
              <a:rPr lang="de-DE" dirty="0" smtClean="0">
                <a:hlinkClick r:id="rId2"/>
              </a:rPr>
              <a:t> </a:t>
            </a:r>
            <a:endParaRPr lang="de-DE" dirty="0"/>
          </a:p>
          <a:p>
            <a:pPr marL="0" indent="0">
              <a:buNone/>
            </a:pPr>
            <a:r>
              <a:rPr lang="en-US" dirty="0" smtClean="0"/>
              <a:t> </a:t>
            </a:r>
          </a:p>
          <a:p>
            <a:pPr lvl="0"/>
            <a:endParaRPr lang="de-DE" dirty="0"/>
          </a:p>
        </p:txBody>
      </p:sp>
    </p:spTree>
    <p:extLst>
      <p:ext uri="{BB962C8B-B14F-4D97-AF65-F5344CB8AC3E}">
        <p14:creationId xmlns:p14="http://schemas.microsoft.com/office/powerpoint/2010/main" val="3670125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MID</a:t>
            </a:r>
            <a:endParaRPr lang="de-DE" dirty="0"/>
          </a:p>
        </p:txBody>
      </p:sp>
      <p:sp>
        <p:nvSpPr>
          <p:cNvPr id="3" name="Inhaltsplatzhalter 2"/>
          <p:cNvSpPr>
            <a:spLocks noGrp="1"/>
          </p:cNvSpPr>
          <p:nvPr>
            <p:ph idx="1"/>
          </p:nvPr>
        </p:nvSpPr>
        <p:spPr>
          <a:xfrm>
            <a:off x="404813" y="1117600"/>
            <a:ext cx="7972425" cy="5276850"/>
          </a:xfrm>
        </p:spPr>
        <p:txBody>
          <a:bodyPr>
            <a:normAutofit fontScale="92500" lnSpcReduction="10000"/>
          </a:bodyPr>
          <a:lstStyle/>
          <a:p>
            <a:r>
              <a:rPr lang="de-DE" dirty="0" smtClean="0">
                <a:hlinkClick r:id="rId2"/>
              </a:rPr>
              <a:t>Progress</a:t>
            </a:r>
          </a:p>
          <a:p>
            <a:pPr>
              <a:lnSpc>
                <a:spcPct val="112000"/>
              </a:lnSpc>
            </a:pPr>
            <a:endParaRPr lang="en-US" dirty="0"/>
          </a:p>
          <a:p>
            <a:pPr>
              <a:lnSpc>
                <a:spcPct val="112000"/>
              </a:lnSpc>
            </a:pPr>
            <a:r>
              <a:rPr lang="en-US" dirty="0"/>
              <a:t> Installation of beam pipes between tunnel and MID’s optics hutch</a:t>
            </a:r>
          </a:p>
          <a:p>
            <a:pPr>
              <a:lnSpc>
                <a:spcPct val="112000"/>
              </a:lnSpc>
            </a:pPr>
            <a:r>
              <a:rPr lang="en-US" dirty="0"/>
              <a:t> Installation of laser alignment system in optics hutch</a:t>
            </a:r>
          </a:p>
          <a:p>
            <a:pPr>
              <a:lnSpc>
                <a:spcPct val="112000"/>
              </a:lnSpc>
            </a:pPr>
            <a:r>
              <a:rPr lang="en-US" dirty="0"/>
              <a:t> Local tests of CRL-2 (XTD6) started</a:t>
            </a:r>
          </a:p>
          <a:p>
            <a:pPr>
              <a:lnSpc>
                <a:spcPct val="112000"/>
              </a:lnSpc>
            </a:pPr>
            <a:endParaRPr lang="en-US" dirty="0"/>
          </a:p>
          <a:p>
            <a:pPr marL="0" indent="0">
              <a:lnSpc>
                <a:spcPct val="112000"/>
              </a:lnSpc>
              <a:buNone/>
            </a:pPr>
            <a:r>
              <a:rPr lang="en-US" dirty="0"/>
              <a:t>Other:</a:t>
            </a:r>
          </a:p>
          <a:p>
            <a:pPr>
              <a:lnSpc>
                <a:spcPct val="112000"/>
              </a:lnSpc>
            </a:pPr>
            <a:endParaRPr lang="en-US" dirty="0"/>
          </a:p>
          <a:p>
            <a:pPr>
              <a:lnSpc>
                <a:spcPct val="112000"/>
              </a:lnSpc>
            </a:pPr>
            <a:r>
              <a:rPr lang="en-US" dirty="0"/>
              <a:t>Waiting for cabling to start in the optics hutch (July)…</a:t>
            </a:r>
          </a:p>
          <a:p>
            <a:pPr>
              <a:lnSpc>
                <a:spcPct val="112000"/>
              </a:lnSpc>
            </a:pPr>
            <a:r>
              <a:rPr lang="en-US" dirty="0"/>
              <a:t> Optics hutch installations on schedule </a:t>
            </a:r>
          </a:p>
          <a:p>
            <a:endParaRPr lang="de-DE" dirty="0"/>
          </a:p>
          <a:p>
            <a:pPr marL="0" indent="0">
              <a:buNone/>
            </a:pPr>
            <a:r>
              <a:rPr lang="en-US" dirty="0" smtClean="0"/>
              <a:t> </a:t>
            </a:r>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HED</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r>
              <a:rPr lang="en-US" dirty="0"/>
              <a:t>Some components in the optics hutch were coarsely aligned but MEA needs to come back again to finish</a:t>
            </a:r>
          </a:p>
          <a:p>
            <a:endParaRPr lang="en-US" dirty="0"/>
          </a:p>
          <a:p>
            <a:r>
              <a:rPr lang="en-US" dirty="0"/>
              <a:t>Amplitude 400TW laser was delivered and is currently installed in A.23 by team from Amplitude. </a:t>
            </a:r>
          </a:p>
          <a:p>
            <a:pPr marL="0" indent="0">
              <a:buNone/>
            </a:pPr>
            <a:r>
              <a:rPr lang="en-US" dirty="0"/>
              <a:t> </a:t>
            </a:r>
          </a:p>
          <a:p>
            <a:r>
              <a:rPr lang="en-US" dirty="0"/>
              <a:t>HED Beam transport tube was installed in MID optics. </a:t>
            </a:r>
          </a:p>
          <a:p>
            <a:pPr marL="0" indent="0">
              <a:buNone/>
            </a:pPr>
            <a:r>
              <a:rPr lang="de-DE" dirty="0" smtClean="0">
                <a:hlinkClick r:id="rId2"/>
              </a:rPr>
              <a:t> </a:t>
            </a:r>
            <a:endParaRPr lang="de-DE" dirty="0"/>
          </a:p>
          <a:p>
            <a:pPr marL="0" indent="0">
              <a:buNone/>
            </a:pPr>
            <a:r>
              <a:rPr lang="en-US" dirty="0" smtClean="0"/>
              <a:t>.</a:t>
            </a:r>
            <a:endParaRPr lang="en-US" dirty="0"/>
          </a:p>
          <a:p>
            <a:pPr lvl="0"/>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SASE2 XTD6 </a:t>
            </a:r>
            <a:endParaRPr lang="de-DE" dirty="0"/>
          </a:p>
        </p:txBody>
      </p:sp>
      <p:sp>
        <p:nvSpPr>
          <p:cNvPr id="3" name="Inhaltsplatzhalter 2"/>
          <p:cNvSpPr>
            <a:spLocks noGrp="1"/>
          </p:cNvSpPr>
          <p:nvPr>
            <p:ph idx="1"/>
          </p:nvPr>
        </p:nvSpPr>
        <p:spPr>
          <a:xfrm>
            <a:off x="404813" y="1347787"/>
            <a:ext cx="8377237" cy="4948237"/>
          </a:xfrm>
        </p:spPr>
        <p:txBody>
          <a:bodyPr/>
          <a:lstStyle/>
          <a:p>
            <a:endParaRPr lang="de-DE" dirty="0"/>
          </a:p>
        </p:txBody>
      </p:sp>
    </p:spTree>
    <p:extLst>
      <p:ext uri="{BB962C8B-B14F-4D97-AF65-F5344CB8AC3E}">
        <p14:creationId xmlns:p14="http://schemas.microsoft.com/office/powerpoint/2010/main" val="3590190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5" name="Rectangle 4"/>
          <p:cNvSpPr/>
          <p:nvPr/>
        </p:nvSpPr>
        <p:spPr>
          <a:xfrm>
            <a:off x="228600" y="1524837"/>
            <a:ext cx="8696323" cy="3724096"/>
          </a:xfrm>
          <a:prstGeom prst="rect">
            <a:avLst/>
          </a:prstGeom>
        </p:spPr>
        <p:txBody>
          <a:bodyPr wrap="square">
            <a:spAutoFit/>
          </a:bodyPr>
          <a:lstStyle/>
          <a:p>
            <a:pPr>
              <a:buNone/>
            </a:pPr>
            <a:r>
              <a:rPr lang="en-US" sz="2000" dirty="0"/>
              <a:t>SASE 3:  </a:t>
            </a:r>
          </a:p>
          <a:p>
            <a:pPr lvl="1"/>
            <a:r>
              <a:rPr lang="en-US" sz="2000" dirty="0"/>
              <a:t>- small remaining TGA tasks still to be finished in June.</a:t>
            </a:r>
          </a:p>
          <a:p>
            <a:pPr lvl="1"/>
            <a:r>
              <a:rPr lang="en-US" sz="2000" dirty="0"/>
              <a:t>- under table installation is progressing.</a:t>
            </a:r>
          </a:p>
          <a:p>
            <a:pPr lvl="1"/>
            <a:r>
              <a:rPr lang="en-US" sz="2000" dirty="0"/>
              <a:t>- status of laser safety installation is unclear.</a:t>
            </a:r>
          </a:p>
          <a:p>
            <a:pPr>
              <a:buNone/>
            </a:pPr>
            <a:r>
              <a:rPr lang="en-US" sz="2000" dirty="0"/>
              <a:t> </a:t>
            </a:r>
          </a:p>
          <a:p>
            <a:pPr>
              <a:buNone/>
            </a:pPr>
            <a:r>
              <a:rPr lang="en-US" sz="2000" dirty="0"/>
              <a:t> </a:t>
            </a:r>
          </a:p>
          <a:p>
            <a:pPr>
              <a:buNone/>
            </a:pPr>
            <a:r>
              <a:rPr lang="en-US" sz="2000" dirty="0"/>
              <a:t>SASE 2</a:t>
            </a:r>
            <a:r>
              <a:rPr lang="en-US" sz="2000" dirty="0" smtClean="0"/>
              <a:t>:</a:t>
            </a:r>
            <a:endParaRPr lang="en-US" sz="2000" dirty="0"/>
          </a:p>
          <a:p>
            <a:pPr marL="800100" lvl="1" indent="-342900"/>
            <a:r>
              <a:rPr lang="en-US" sz="2000" dirty="0" smtClean="0"/>
              <a:t>remaining </a:t>
            </a:r>
            <a:r>
              <a:rPr lang="en-US" sz="2000" dirty="0"/>
              <a:t>TGA tasks still to be </a:t>
            </a:r>
            <a:r>
              <a:rPr lang="en-US" sz="2000" dirty="0" smtClean="0"/>
              <a:t>finished.</a:t>
            </a:r>
          </a:p>
          <a:p>
            <a:pPr marL="800100" lvl="1" indent="-342900"/>
            <a:r>
              <a:rPr lang="en-US" sz="2000" dirty="0" smtClean="0"/>
              <a:t>under </a:t>
            </a:r>
            <a:r>
              <a:rPr lang="en-US" sz="2000" dirty="0"/>
              <a:t>table installation will start after SASE 3 is finished.</a:t>
            </a:r>
          </a:p>
          <a:p>
            <a:pPr>
              <a:buNone/>
            </a:pPr>
            <a:endParaRPr lang="en-US" sz="2000" dirty="0"/>
          </a:p>
        </p:txBody>
      </p:sp>
    </p:spTree>
    <p:extLst>
      <p:ext uri="{BB962C8B-B14F-4D97-AF65-F5344CB8AC3E}">
        <p14:creationId xmlns:p14="http://schemas.microsoft.com/office/powerpoint/2010/main" val="1688414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endParaRPr lang="en-US" dirty="0"/>
          </a:p>
          <a:p>
            <a:r>
              <a:rPr lang="en-US" dirty="0"/>
              <a:t>- M2 installation planned for next Monday</a:t>
            </a:r>
          </a:p>
          <a:p>
            <a:r>
              <a:rPr lang="en-US" dirty="0"/>
              <a:t>- MCP connection to beamline vacuum when M2 is finished</a:t>
            </a:r>
          </a:p>
          <a:p>
            <a:r>
              <a:rPr lang="en-US" dirty="0"/>
              <a:t>- MID branch is under vacuum, local tests are ongoing</a:t>
            </a:r>
          </a:p>
          <a:p>
            <a:r>
              <a:rPr lang="en-US" dirty="0"/>
              <a:t>- Transfer pipes tunnel - MID/HED are being build up</a:t>
            </a:r>
          </a:p>
          <a:p>
            <a:r>
              <a:rPr lang="en-US" dirty="0"/>
              <a:t>- XTD6 XGM differential pumping: local test next week</a:t>
            </a:r>
          </a:p>
          <a:p>
            <a:endParaRPr lang="en-US" dirty="0"/>
          </a:p>
        </p:txBody>
      </p:sp>
    </p:spTree>
    <p:extLst>
      <p:ext uri="{BB962C8B-B14F-4D97-AF65-F5344CB8AC3E}">
        <p14:creationId xmlns:p14="http://schemas.microsoft.com/office/powerpoint/2010/main" val="4044342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Optics</a:t>
            </a:r>
            <a:endParaRPr lang="de-DE"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42225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de-DE" dirty="0" smtClean="0"/>
              <a:t>Photon </a:t>
            </a:r>
            <a:r>
              <a:rPr lang="de-DE" dirty="0" err="1" smtClean="0"/>
              <a:t>Diagnostics</a:t>
            </a:r>
            <a:endParaRPr lang="de-DE" dirty="0"/>
          </a:p>
        </p:txBody>
      </p:sp>
      <p:sp>
        <p:nvSpPr>
          <p:cNvPr id="3" name="Inhaltsplatzhalter 2"/>
          <p:cNvSpPr>
            <a:spLocks noGrp="1"/>
          </p:cNvSpPr>
          <p:nvPr>
            <p:ph idx="1"/>
          </p:nvPr>
        </p:nvSpPr>
        <p:spPr>
          <a:xfrm>
            <a:off x="355600" y="1098550"/>
            <a:ext cx="8604249" cy="5384800"/>
          </a:xfrm>
        </p:spPr>
        <p:txBody>
          <a:bodyPr>
            <a:normAutofit/>
          </a:bodyPr>
          <a:lstStyle/>
          <a:p>
            <a:pPr marL="0" indent="0">
              <a:buNone/>
            </a:pPr>
            <a:endParaRPr lang="de-DE" sz="900" dirty="0"/>
          </a:p>
          <a:p>
            <a:pPr marL="0" indent="0">
              <a:buNone/>
            </a:pPr>
            <a:endParaRPr lang="de-DE" sz="1200" dirty="0"/>
          </a:p>
        </p:txBody>
      </p:sp>
      <p:sp>
        <p:nvSpPr>
          <p:cNvPr id="4" name="Content Placeholder 3"/>
          <p:cNvSpPr txBox="1">
            <a:spLocks/>
          </p:cNvSpPr>
          <p:nvPr/>
        </p:nvSpPr>
        <p:spPr bwMode="auto">
          <a:xfrm>
            <a:off x="404812" y="1052513"/>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pPr marL="0" indent="0">
              <a:buNone/>
            </a:pPr>
            <a:r>
              <a:rPr lang="en-US" sz="2200" dirty="0" smtClean="0"/>
              <a:t>XTD6 </a:t>
            </a:r>
            <a:r>
              <a:rPr lang="en-US" sz="2200" dirty="0"/>
              <a:t>XGM:</a:t>
            </a:r>
          </a:p>
          <a:p>
            <a:r>
              <a:rPr lang="en-US" sz="2200" dirty="0"/>
              <a:t>Local tests done with AE and scene in </a:t>
            </a:r>
            <a:r>
              <a:rPr lang="en-US" sz="2200" dirty="0" err="1"/>
              <a:t>Karabo</a:t>
            </a:r>
            <a:r>
              <a:rPr lang="en-US" sz="2200" dirty="0"/>
              <a:t> is done by CAS</a:t>
            </a:r>
          </a:p>
          <a:p>
            <a:r>
              <a:rPr lang="en-US" sz="2200" dirty="0"/>
              <a:t>Interlock conditions tested</a:t>
            </a:r>
          </a:p>
          <a:p>
            <a:r>
              <a:rPr lang="en-US" sz="2200" dirty="0"/>
              <a:t>Gas supply connected to XGM</a:t>
            </a:r>
          </a:p>
          <a:p>
            <a:r>
              <a:rPr lang="en-US" sz="2200" dirty="0" err="1"/>
              <a:t>Interloop</a:t>
            </a:r>
            <a:r>
              <a:rPr lang="en-US" sz="2200" dirty="0"/>
              <a:t> communication (XGM loop / vacuum loop) to be </a:t>
            </a:r>
            <a:r>
              <a:rPr lang="en-US" sz="2200" dirty="0" smtClean="0"/>
              <a:t>tested</a:t>
            </a:r>
            <a:endParaRPr lang="en-US" sz="2200" dirty="0"/>
          </a:p>
          <a:p>
            <a:r>
              <a:rPr lang="en-US" sz="2200" dirty="0"/>
              <a:t>HV and signal cabling is ongoing, thereafter tests in DOOCS</a:t>
            </a:r>
          </a:p>
          <a:p>
            <a:pPr marL="0" indent="0">
              <a:buNone/>
            </a:pPr>
            <a:r>
              <a:rPr lang="en-US" sz="2200" dirty="0" smtClean="0"/>
              <a:t>  </a:t>
            </a:r>
          </a:p>
          <a:p>
            <a:pPr marL="0" indent="0">
              <a:buNone/>
            </a:pPr>
            <a:r>
              <a:rPr lang="en-US" sz="2200" dirty="0" smtClean="0"/>
              <a:t>SA2_KMONO:</a:t>
            </a:r>
          </a:p>
          <a:p>
            <a:pPr marL="0" indent="0">
              <a:buNone/>
            </a:pPr>
            <a:r>
              <a:rPr lang="en-US" sz="2200" dirty="0" smtClean="0"/>
              <a:t>problem </a:t>
            </a:r>
            <a:r>
              <a:rPr lang="en-US" sz="2200" dirty="0"/>
              <a:t>with thermocouples solved (cabling)</a:t>
            </a:r>
          </a:p>
          <a:p>
            <a:pPr marL="0" indent="0">
              <a:buNone/>
            </a:pPr>
            <a:endParaRPr lang="en-US" sz="2200" dirty="0"/>
          </a:p>
          <a:p>
            <a:pPr marL="0" indent="0">
              <a:buNone/>
            </a:pPr>
            <a:r>
              <a:rPr lang="en-US" sz="2200" dirty="0" smtClean="0"/>
              <a:t>imagers </a:t>
            </a:r>
            <a:r>
              <a:rPr lang="en-US" sz="2200" dirty="0"/>
              <a:t>in XTD6: </a:t>
            </a:r>
            <a:endParaRPr lang="en-US" sz="2200" dirty="0" smtClean="0"/>
          </a:p>
          <a:p>
            <a:pPr marL="0" indent="0">
              <a:buNone/>
            </a:pPr>
            <a:r>
              <a:rPr lang="en-US" sz="2200" dirty="0" smtClean="0"/>
              <a:t>local </a:t>
            </a:r>
            <a:r>
              <a:rPr lang="en-US" sz="2200" dirty="0"/>
              <a:t>tests done including triggers and </a:t>
            </a:r>
            <a:r>
              <a:rPr lang="en-US" sz="2200" dirty="0" smtClean="0"/>
              <a:t>cameras</a:t>
            </a:r>
          </a:p>
          <a:p>
            <a:endParaRPr lang="en-US" sz="2200" dirty="0"/>
          </a:p>
        </p:txBody>
      </p:sp>
    </p:spTree>
    <p:extLst>
      <p:ext uri="{BB962C8B-B14F-4D97-AF65-F5344CB8AC3E}">
        <p14:creationId xmlns:p14="http://schemas.microsoft.com/office/powerpoint/2010/main" val="3953870429"/>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631</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template-european-xfel-gmbh_presentation</vt:lpstr>
      <vt:lpstr>SCS -1</vt:lpstr>
      <vt:lpstr>SQS</vt:lpstr>
      <vt:lpstr>MID</vt:lpstr>
      <vt:lpstr>HED</vt:lpstr>
      <vt:lpstr>SASE2 XTD6 </vt:lpstr>
      <vt:lpstr>Laser</vt:lpstr>
      <vt:lpstr>Vacuum</vt:lpstr>
      <vt:lpstr>Optics</vt:lpstr>
      <vt:lpstr>Photon Diagnostics</vt:lpstr>
      <vt:lpstr>Advanced Electronics</vt:lpstr>
      <vt:lpstr>ITDM</vt:lpstr>
      <vt:lpstr>Detectors</vt:lpstr>
      <vt:lpstr>Detectors</vt:lpstr>
      <vt:lpstr>CAS</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480</cp:revision>
  <cp:lastPrinted>2008-09-01T15:04:16Z</cp:lastPrinted>
  <dcterms:created xsi:type="dcterms:W3CDTF">2012-08-22T09:26:39Z</dcterms:created>
  <dcterms:modified xsi:type="dcterms:W3CDTF">2018-06-22T06:08:42Z</dcterms:modified>
</cp:coreProperties>
</file>