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7" r:id="rId4"/>
    <p:sldId id="259" r:id="rId5"/>
    <p:sldId id="262" r:id="rId6"/>
    <p:sldId id="263" r:id="rId7"/>
    <p:sldId id="264" r:id="rId8"/>
    <p:sldId id="267" r:id="rId9"/>
    <p:sldId id="266" r:id="rId10"/>
    <p:sldId id="268" r:id="rId11"/>
    <p:sldId id="270" r:id="rId12"/>
    <p:sldId id="265" r:id="rId13"/>
    <p:sldId id="271" r:id="rId14"/>
    <p:sldId id="27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F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48A0DD6-66B4-467F-AC43-49719CD49B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76EAD19-EB8D-41AD-BD75-70550FB083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2EAA-F730-48ED-807A-1D5C18B16AB3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3C422F-48BA-4DBE-A0C2-E19D7E2CB4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C5662F-730B-40EB-B95B-5F0DD584E7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D77D-9FD8-498B-9BB3-12E0823CD9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956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69E92-DF8A-4D40-951D-F7203D0654A4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7E69-3AFE-4CAD-8C77-F9351ABE0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908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A00298-099D-493A-9B7C-32DFDEC27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F9A53D-1DB9-4026-B1E5-A883B608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A0B8C-66EA-4E88-87DE-6DE42DA3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D24D1F-A102-4D78-A8A0-763F81E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1DC1EA-79CB-4D3A-A8B7-B2D3250A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46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E2369-7002-415E-80DF-488A50C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5CABA3-A367-4599-9D74-B70EDC73B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EEDDD7-53B1-4909-8FC6-57EC1F8D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EFED8E-50E8-471D-A8ED-6032CD2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230B15-3A9A-4C19-A757-9125E990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48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D6F27C7-BA56-41B9-8C11-0023366E5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066C46-A118-45CB-803F-27CF94BCF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29C454-85EE-4879-B102-8FFC4C8E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F9F7DD-3293-4C2A-8D34-E19EE674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120D8-5C8C-4235-B9B3-EFBD410A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0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61935-68E1-4232-9D66-7F81744ED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AE077-DD2F-458D-93B2-622F5EC4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09728-2188-4F92-B2D6-0BCE7E2B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ACD076-08A3-4F38-B38E-68C2FD6A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90A7F1-625E-42C2-B3E2-4A6C0F2D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1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2B36C-11AC-46BC-9B8F-CCC19BC9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7E5236-1C60-4E61-B2FA-C73B94AAD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E75F93-22A1-4B1D-9CFB-DC0A8487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694FE-9D39-4A94-AE09-C565C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33F31-9F9D-4956-A8B2-6E625195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88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19A87C-1270-4586-A4C9-04A40B81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7F0957-E0DB-4A72-BF15-D2C779F65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99A4B4-C4CD-452E-92FC-503F0F58D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7612F-3BB4-44D6-BD5E-6FDA34D3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709B2D-B292-4474-AE40-8A7DABF2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7F6938-D349-4CA8-B0A8-0F6ECE49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14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165AB-7234-42FB-889B-FD100E7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E8985B-8017-4DC1-A2A4-7522B32E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EBADA5-9198-47E2-B893-96B6B92A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0F17CC-4315-47D0-9214-1458E3C5D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6B4DC1-5B91-4AD0-9996-8ADEFA5DD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CEFF807-0C98-48F1-AFE5-4E76E826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21D9FB-C223-4B13-9C32-AE21CB2D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0E04C29-3A3F-4C98-9F98-BA755790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0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2F28F-BE04-4160-9DF7-0CBF453D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8B1E8F-2BB3-4606-A08B-8F888D32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5B8B64-85C8-4004-A17E-1379A6CA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CE29A33-736D-4B5A-82E0-E66B76DC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3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DDDC98-6D6D-468C-B24B-7E717F1A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DE58F3-EF33-4AF1-A375-60D4DEE0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A207E7-FEDE-4BB8-91D1-ABC9B5AF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2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C4E38-B24F-4CAD-A439-423FE07E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F70A8-E134-4A11-9163-F011A306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463032-F2A6-434C-B2FC-0779C2941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2462BD-4314-4FC8-B304-9710B970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095522-A18E-4A28-A54A-3EFA519D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1B0BD2-C6C5-4E39-A328-470B7D7B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84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F4A6BC-B442-458B-AF10-6000587A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F6E8F00-D894-41F5-9141-D26D8DF1B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810E49-480A-448C-91D5-D85994969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4454B4-1FC9-40B7-926F-3896A70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06/09/2018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86466B-37D4-4EC3-BD4E-FF1DBD65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4192CA-126F-4BEC-BCF6-4F3EBF9D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2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548BAB-F63D-42F4-A794-666681E3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C734DE-9094-41C9-9FAE-5E6F9C183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D21DD6-D362-4942-A98E-C4FBF08A8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06/09/2018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09B48D-6085-4EA8-AAD8-08F47E353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challenge of filtering photons in a cold environment.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278CB-3001-423F-BC10-1142C0F72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75BA2-1A02-439A-AE33-E7D037F0D8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29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15">
            <a:extLst>
              <a:ext uri="{FF2B5EF4-FFF2-40B4-BE49-F238E27FC236}">
                <a16:creationId xmlns:a16="http://schemas.microsoft.com/office/drawing/2014/main" id="{8AD96CDA-FF97-4018-8804-6AD6F92AF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>
            <a:fillRect/>
          </a:stretch>
        </p:blipFill>
        <p:spPr>
          <a:xfrm>
            <a:off x="604837" y="757436"/>
            <a:ext cx="8020417" cy="51004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AA764F-0D61-4656-B617-847789C5C026}"/>
              </a:ext>
            </a:extLst>
          </p:cNvPr>
          <p:cNvSpPr txBox="1"/>
          <p:nvPr/>
        </p:nvSpPr>
        <p:spPr>
          <a:xfrm>
            <a:off x="1555506" y="1024304"/>
            <a:ext cx="70082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it-IT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filtering</a:t>
            </a:r>
            <a:r>
              <a:rPr lang="it-IT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photons</a:t>
            </a:r>
            <a:r>
              <a:rPr lang="it-IT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it-IT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r>
              <a:rPr lang="it-IT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r>
              <a:rPr lang="it-IT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30271C-6C9A-4209-BA9A-8599F31BAF96}"/>
              </a:ext>
            </a:extLst>
          </p:cNvPr>
          <p:cNvSpPr txBox="1"/>
          <p:nvPr/>
        </p:nvSpPr>
        <p:spPr>
          <a:xfrm>
            <a:off x="1714499" y="4193931"/>
            <a:ext cx="545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ALPS group.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43CDAFA-D4AE-4DF1-890E-488B15B7AC87}"/>
              </a:ext>
            </a:extLst>
          </p:cNvPr>
          <p:cNvSpPr txBox="1"/>
          <p:nvPr/>
        </p:nvSpPr>
        <p:spPr>
          <a:xfrm>
            <a:off x="9012115" y="3794476"/>
            <a:ext cx="257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Elena Mazzeo</a:t>
            </a:r>
          </a:p>
          <a:p>
            <a:r>
              <a:rPr lang="it-IT" dirty="0" err="1"/>
              <a:t>Summer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session</a:t>
            </a:r>
          </a:p>
          <a:p>
            <a:r>
              <a:rPr lang="it-IT" dirty="0"/>
              <a:t>6-09-2018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BFA7A9-2449-4BC3-BD66-7F56CA5B00F1}"/>
              </a:ext>
            </a:extLst>
          </p:cNvPr>
          <p:cNvSpPr txBox="1"/>
          <p:nvPr/>
        </p:nvSpPr>
        <p:spPr>
          <a:xfrm>
            <a:off x="9012115" y="4921443"/>
            <a:ext cx="2680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Special </a:t>
            </a:r>
            <a:r>
              <a:rPr lang="it-IT" i="1" dirty="0" err="1"/>
              <a:t>thanks</a:t>
            </a:r>
            <a:r>
              <a:rPr lang="it-IT" i="1" dirty="0"/>
              <a:t> to </a:t>
            </a:r>
            <a:r>
              <a:rPr lang="it-IT" i="1" dirty="0" err="1"/>
              <a:t>Axel</a:t>
            </a:r>
            <a:r>
              <a:rPr lang="it-IT" i="1" dirty="0"/>
              <a:t> </a:t>
            </a:r>
            <a:r>
              <a:rPr lang="it-IT" i="1" dirty="0" err="1"/>
              <a:t>Lindner</a:t>
            </a:r>
            <a:r>
              <a:rPr lang="it-IT" i="1" dirty="0"/>
              <a:t> &amp; </a:t>
            </a:r>
            <a:r>
              <a:rPr lang="it-IT" i="1" dirty="0" err="1"/>
              <a:t>Friederike</a:t>
            </a:r>
            <a:r>
              <a:rPr lang="it-IT" i="1" dirty="0"/>
              <a:t> </a:t>
            </a:r>
            <a:r>
              <a:rPr lang="it-IT" i="1" dirty="0" err="1"/>
              <a:t>Januschek</a:t>
            </a:r>
            <a:endParaRPr lang="it-IT" i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31660E-4F2F-43B4-83D3-765588B26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23" y="642938"/>
            <a:ext cx="1497257" cy="1497257"/>
          </a:xfrm>
          <a:prstGeom prst="rect">
            <a:avLst/>
          </a:prstGeom>
          <a:solidFill>
            <a:srgbClr val="009FE0"/>
          </a:solidFill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E2FCFDD-529A-4C33-93B5-598E8C533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22" y="2306494"/>
            <a:ext cx="2575048" cy="12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5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105338"/>
            <a:ext cx="879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Tackling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losses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due to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cold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5F7011-41FF-4B4D-AF68-63F2AD543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1832648"/>
            <a:ext cx="4928819" cy="3387315"/>
          </a:xfrm>
          <a:prstGeom prst="rect">
            <a:avLst/>
          </a:prstGeom>
        </p:spPr>
      </p:pic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80E70AA-5033-4135-A018-EE8A7B9C1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685723"/>
              </p:ext>
            </p:extLst>
          </p:nvPr>
        </p:nvGraphicFramePr>
        <p:xfrm>
          <a:off x="1339852" y="5451231"/>
          <a:ext cx="2238618" cy="42501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48372">
                  <a:extLst>
                    <a:ext uri="{9D8B030D-6E8A-4147-A177-3AD203B41FA5}">
                      <a16:colId xmlns:a16="http://schemas.microsoft.com/office/drawing/2014/main" val="2667417296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302617390"/>
                    </a:ext>
                  </a:extLst>
                </a:gridCol>
              </a:tblGrid>
              <a:tr h="425017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Δ</a:t>
                      </a:r>
                      <a:r>
                        <a:rPr lang="it-IT" dirty="0"/>
                        <a:t>L/2 [</a:t>
                      </a:r>
                      <a:r>
                        <a:rPr lang="it-IT" dirty="0" err="1"/>
                        <a:t>um</a:t>
                      </a:r>
                      <a:r>
                        <a:rPr lang="it-IT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51.3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657733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B9133DEF-6E74-4A92-B721-867B08DFC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48149"/>
              </p:ext>
            </p:extLst>
          </p:nvPr>
        </p:nvGraphicFramePr>
        <p:xfrm>
          <a:off x="5355492" y="3328568"/>
          <a:ext cx="4254500" cy="25603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707054">
                  <a:extLst>
                    <a:ext uri="{9D8B030D-6E8A-4147-A177-3AD203B41FA5}">
                      <a16:colId xmlns:a16="http://schemas.microsoft.com/office/drawing/2014/main" val="1831840546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1417006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 err="1"/>
                        <a:t>Coupler’s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length</a:t>
                      </a:r>
                      <a:r>
                        <a:rPr lang="it-IT" dirty="0"/>
                        <a:t> at room temperature l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27.9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8396778"/>
                  </a:ext>
                </a:extLst>
              </a:tr>
              <a:tr h="305322">
                <a:tc>
                  <a:txBody>
                    <a:bodyPr/>
                    <a:lstStyle/>
                    <a:p>
                      <a:pPr algn="l"/>
                      <a:r>
                        <a:rPr lang="it-IT" dirty="0" err="1"/>
                        <a:t>Coefficient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thermal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expansion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titanium</a:t>
                      </a:r>
                      <a:r>
                        <a:rPr lang="it-IT" dirty="0"/>
                        <a:t> [K</a:t>
                      </a:r>
                      <a:r>
                        <a:rPr lang="it-IT" baseline="30000" dirty="0"/>
                        <a:t>-1</a:t>
                      </a:r>
                      <a:r>
                        <a:rPr lang="it-IT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it-IT" dirty="0"/>
                        <a:t>8.5 </a:t>
                      </a:r>
                      <a:r>
                        <a:rPr lang="it-I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∙ 10</a:t>
                      </a:r>
                      <a:r>
                        <a:rPr lang="it-IT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  <a:endParaRPr lang="it-IT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01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Temperature </a:t>
                      </a:r>
                      <a:r>
                        <a:rPr lang="it-IT" dirty="0" err="1"/>
                        <a:t>gradient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during</a:t>
                      </a:r>
                      <a:r>
                        <a:rPr lang="it-IT" dirty="0"/>
                        <a:t> cool down [K]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45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Thermal </a:t>
                      </a:r>
                      <a:r>
                        <a:rPr lang="it-IT" dirty="0" err="1"/>
                        <a:t>shrinkage</a:t>
                      </a:r>
                      <a:r>
                        <a:rPr lang="it-IT" dirty="0"/>
                        <a:t> of the </a:t>
                      </a:r>
                      <a:r>
                        <a:rPr lang="it-IT" dirty="0" err="1"/>
                        <a:t>coupler</a:t>
                      </a:r>
                      <a:r>
                        <a:rPr lang="it-IT" dirty="0"/>
                        <a:t> </a:t>
                      </a:r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it-I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 [</a:t>
                      </a:r>
                      <a:r>
                        <a:rPr lang="it-IT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</a:t>
                      </a:r>
                      <a:r>
                        <a:rPr lang="it-I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</a:t>
                      </a:r>
                      <a:r>
                        <a:rPr lang="it-IT" dirty="0"/>
                        <a:t>60.8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4729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70C51C1-B33F-4991-AD81-B050478F8371}"/>
                  </a:ext>
                </a:extLst>
              </p:cNvPr>
              <p:cNvSpPr txBox="1"/>
              <p:nvPr/>
            </p:nvSpPr>
            <p:spPr>
              <a:xfrm>
                <a:off x="5671037" y="1960686"/>
                <a:ext cx="19606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it-IT" sz="24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770C51C1-B33F-4991-AD81-B050478F8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037" y="1960686"/>
                <a:ext cx="1960686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65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597877" y="439616"/>
            <a:ext cx="8704383" cy="5556739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2435469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712" y="764583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2055110" y="1730173"/>
            <a:ext cx="227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00778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79DD0B8B-8903-4348-B808-AAE250A73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34" y="1402952"/>
            <a:ext cx="4805729" cy="276945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78311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on the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filter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bench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342091-A553-482B-AE83-DEC407113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45" y="1402953"/>
            <a:ext cx="3097209" cy="18702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DD8AA7-6327-498C-BED8-CD8DD105A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3" y="3881609"/>
            <a:ext cx="6258499" cy="221001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AD199B4-4E25-42A8-A624-529087D9D36B}"/>
              </a:ext>
            </a:extLst>
          </p:cNvPr>
          <p:cNvSpPr txBox="1"/>
          <p:nvPr/>
        </p:nvSpPr>
        <p:spPr>
          <a:xfrm>
            <a:off x="6652316" y="4248714"/>
            <a:ext cx="3540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observe</a:t>
            </a:r>
            <a:r>
              <a:rPr lang="it-IT" dirty="0"/>
              <a:t> anti-</a:t>
            </a:r>
            <a:r>
              <a:rPr lang="it-IT" dirty="0" err="1"/>
              <a:t>correlation</a:t>
            </a:r>
            <a:r>
              <a:rPr lang="it-IT" dirty="0"/>
              <a:t> (!) </a:t>
            </a:r>
            <a:r>
              <a:rPr lang="it-IT" dirty="0" err="1"/>
              <a:t>between</a:t>
            </a:r>
            <a:r>
              <a:rPr lang="it-IT" dirty="0"/>
              <a:t> the laser power and the </a:t>
            </a:r>
            <a:r>
              <a:rPr lang="it-IT" dirty="0" err="1"/>
              <a:t>injected</a:t>
            </a:r>
            <a:r>
              <a:rPr lang="it-IT" dirty="0"/>
              <a:t> power.</a:t>
            </a:r>
          </a:p>
          <a:p>
            <a:pPr>
              <a:buClr>
                <a:srgbClr val="FF9933"/>
              </a:buClr>
            </a:pPr>
            <a:endParaRPr lang="it-IT" dirty="0"/>
          </a:p>
          <a:p>
            <a:pPr marL="285750" indent="-285750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reason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laser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testing</a:t>
            </a:r>
            <a:r>
              <a:rPr lang="it-IT" dirty="0"/>
              <a:t> the </a:t>
            </a:r>
            <a:r>
              <a:rPr lang="it-IT" dirty="0" err="1"/>
              <a:t>filter</a:t>
            </a:r>
            <a:r>
              <a:rPr lang="it-IT" dirty="0"/>
              <a:t> </a:t>
            </a:r>
            <a:r>
              <a:rPr lang="it-IT" dirty="0" err="1"/>
              <a:t>wasn’t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a 1064 nm laser.</a:t>
            </a:r>
          </a:p>
        </p:txBody>
      </p:sp>
    </p:spTree>
    <p:extLst>
      <p:ext uri="{BB962C8B-B14F-4D97-AF65-F5344CB8AC3E}">
        <p14:creationId xmlns:p14="http://schemas.microsoft.com/office/powerpoint/2010/main" val="157340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78311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optical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fibers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mating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sleeves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AFB355F-5CBB-4C3A-B690-683DF5369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6" y="3191607"/>
            <a:ext cx="4506869" cy="274240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DB50CE8-6D8F-4964-BC31-81FF09952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20" y="1730861"/>
            <a:ext cx="6300441" cy="328161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D4E096-118C-44A4-A2FE-AD062029B62C}"/>
              </a:ext>
            </a:extLst>
          </p:cNvPr>
          <p:cNvSpPr txBox="1"/>
          <p:nvPr/>
        </p:nvSpPr>
        <p:spPr>
          <a:xfrm>
            <a:off x="547976" y="1730861"/>
            <a:ext cx="478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Tests</a:t>
            </a:r>
            <a:r>
              <a:rPr lang="it-IT" dirty="0"/>
              <a:t> on the </a:t>
            </a:r>
            <a:r>
              <a:rPr lang="it-IT" dirty="0" err="1"/>
              <a:t>transmittance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set-up show a 11% drop </a:t>
            </a:r>
            <a:r>
              <a:rPr lang="it-IT" dirty="0" err="1"/>
              <a:t>during</a:t>
            </a:r>
            <a:r>
              <a:rPr lang="it-IT" dirty="0"/>
              <a:t> the cool down.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warm</a:t>
            </a:r>
            <a:r>
              <a:rPr lang="it-IT" dirty="0"/>
              <a:t> up, the </a:t>
            </a:r>
            <a:r>
              <a:rPr lang="it-IT" dirty="0" err="1"/>
              <a:t>transmittance</a:t>
            </a:r>
            <a:r>
              <a:rPr lang="it-IT" dirty="0"/>
              <a:t> </a:t>
            </a:r>
            <a:r>
              <a:rPr lang="it-IT" dirty="0" err="1"/>
              <a:t>returns</a:t>
            </a:r>
            <a:r>
              <a:rPr lang="it-IT" dirty="0"/>
              <a:t> to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38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78311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Tests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on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optical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fibers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mating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sleeves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AFB355F-5CBB-4C3A-B690-683DF5369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" y="3411064"/>
            <a:ext cx="4506869" cy="274240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AD4E096-118C-44A4-A2FE-AD062029B62C}"/>
              </a:ext>
            </a:extLst>
          </p:cNvPr>
          <p:cNvSpPr txBox="1"/>
          <p:nvPr/>
        </p:nvSpPr>
        <p:spPr>
          <a:xfrm>
            <a:off x="547975" y="1730861"/>
            <a:ext cx="5017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Tests</a:t>
            </a:r>
            <a:r>
              <a:rPr lang="it-IT" dirty="0"/>
              <a:t> on the </a:t>
            </a:r>
            <a:r>
              <a:rPr lang="it-IT" dirty="0" err="1"/>
              <a:t>transmittance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slightly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set-up  show a 9% rise and a </a:t>
            </a:r>
            <a:r>
              <a:rPr lang="it-IT" dirty="0" err="1"/>
              <a:t>sudden</a:t>
            </a:r>
            <a:r>
              <a:rPr lang="it-IT" dirty="0"/>
              <a:t> </a:t>
            </a:r>
            <a:r>
              <a:rPr lang="it-IT" dirty="0" err="1"/>
              <a:t>jump</a:t>
            </a:r>
            <a:r>
              <a:rPr lang="it-IT" dirty="0"/>
              <a:t> (!) to the room temperature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cool down.</a:t>
            </a:r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dirty="0" err="1"/>
              <a:t>warm</a:t>
            </a:r>
            <a:r>
              <a:rPr lang="it-IT" dirty="0"/>
              <a:t> up, the </a:t>
            </a:r>
            <a:r>
              <a:rPr lang="it-IT" dirty="0" err="1"/>
              <a:t>transmittance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stable</a:t>
            </a:r>
            <a:r>
              <a:rPr lang="it-IT" dirty="0"/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B7DA754-E5AC-47F7-9594-B79F9EA9A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23" y="1555426"/>
            <a:ext cx="5853756" cy="34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425" y="5236864"/>
            <a:ext cx="1478575" cy="1484611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C36669-7C79-44C8-86E6-48D9D3E26BC5}"/>
              </a:ext>
            </a:extLst>
          </p:cNvPr>
          <p:cNvSpPr txBox="1"/>
          <p:nvPr/>
        </p:nvSpPr>
        <p:spPr>
          <a:xfrm>
            <a:off x="285749" y="1"/>
            <a:ext cx="879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light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87E1675-D6C4-4F84-BCC1-72C3AE83D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97" y="2228737"/>
            <a:ext cx="4237149" cy="298143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7DFDE8-DA2E-4831-9B9D-836A28B9DBFA}"/>
              </a:ext>
            </a:extLst>
          </p:cNvPr>
          <p:cNvSpPr txBox="1"/>
          <p:nvPr/>
        </p:nvSpPr>
        <p:spPr>
          <a:xfrm>
            <a:off x="5898172" y="3160666"/>
            <a:ext cx="4434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sz="2800" dirty="0"/>
              <a:t>A laser and </a:t>
            </a:r>
            <a:r>
              <a:rPr lang="it-IT" sz="2800" dirty="0" err="1"/>
              <a:t>two</a:t>
            </a:r>
            <a:r>
              <a:rPr lang="it-IT" sz="2800" dirty="0"/>
              <a:t> </a:t>
            </a:r>
            <a:r>
              <a:rPr lang="it-IT" sz="2800" dirty="0" err="1"/>
              <a:t>cavities</a:t>
            </a:r>
            <a:r>
              <a:rPr lang="it-IT" sz="2800" dirty="0"/>
              <a:t>.</a:t>
            </a:r>
          </a:p>
          <a:p>
            <a:pPr marL="285750" indent="-285750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sz="2800" dirty="0" err="1"/>
              <a:t>Two</a:t>
            </a:r>
            <a:r>
              <a:rPr lang="it-IT" sz="2800" dirty="0"/>
              <a:t> </a:t>
            </a:r>
            <a:r>
              <a:rPr lang="it-IT" sz="2800" dirty="0" err="1"/>
              <a:t>strings</a:t>
            </a:r>
            <a:r>
              <a:rPr lang="it-IT" sz="2800" dirty="0"/>
              <a:t> of </a:t>
            </a:r>
            <a:r>
              <a:rPr lang="it-IT" sz="2800" dirty="0" err="1"/>
              <a:t>magnets</a:t>
            </a:r>
            <a:r>
              <a:rPr lang="it-IT" sz="2800" dirty="0"/>
              <a:t>.</a:t>
            </a:r>
          </a:p>
          <a:p>
            <a:pPr marL="285750" indent="-285750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sz="2800" dirty="0"/>
              <a:t>A light-tight </a:t>
            </a:r>
            <a:r>
              <a:rPr lang="it-IT" sz="2800" dirty="0" err="1"/>
              <a:t>wall</a:t>
            </a:r>
            <a:r>
              <a:rPr lang="it-IT" sz="2800" dirty="0"/>
              <a:t>.</a:t>
            </a:r>
          </a:p>
          <a:p>
            <a:pPr marL="285750" indent="-285750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sz="2800" dirty="0"/>
              <a:t>A  single-</a:t>
            </a:r>
            <a:r>
              <a:rPr lang="it-IT" sz="2800" dirty="0" err="1"/>
              <a:t>photon</a:t>
            </a:r>
            <a:r>
              <a:rPr lang="it-IT" sz="2800" dirty="0"/>
              <a:t> detector.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E3D04CA-2BC8-4A34-8B8B-8E1758E80E1E}"/>
              </a:ext>
            </a:extLst>
          </p:cNvPr>
          <p:cNvSpPr txBox="1"/>
          <p:nvPr/>
        </p:nvSpPr>
        <p:spPr>
          <a:xfrm>
            <a:off x="5864468" y="2114001"/>
            <a:ext cx="362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FF9933"/>
                </a:solidFill>
              </a:rPr>
              <a:t>Ingredients</a:t>
            </a:r>
            <a:r>
              <a:rPr lang="it-IT" sz="4400" b="1" dirty="0">
                <a:solidFill>
                  <a:srgbClr val="FF9933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359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06/09/2018, </a:t>
            </a:r>
            <a:r>
              <a:rPr lang="it-IT" dirty="0" err="1">
                <a:solidFill>
                  <a:schemeClr val="tx1"/>
                </a:solidFill>
              </a:rPr>
              <a:t>Summer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Student</a:t>
            </a:r>
            <a:r>
              <a:rPr lang="it-IT" dirty="0">
                <a:solidFill>
                  <a:schemeClr val="tx1"/>
                </a:solidFill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challenge of filtering photons in a cold environment.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fld id="{1A875BA2-1A02-439A-AE33-E7D037F0D86D}" type="slidenum">
              <a:rPr lang="it-IT" sz="2000" b="1" smtClean="0">
                <a:solidFill>
                  <a:schemeClr val="tx1"/>
                </a:solidFill>
              </a:rPr>
              <a:t>3</a:t>
            </a:fld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53109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ALPS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II’s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A73E7E5-2792-4AC2-BE4D-ADEA58244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3" y="2715237"/>
            <a:ext cx="4907858" cy="142752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379FC1-4BE4-40C1-81CF-2D6FAE106182}"/>
              </a:ext>
            </a:extLst>
          </p:cNvPr>
          <p:cNvSpPr txBox="1"/>
          <p:nvPr/>
        </p:nvSpPr>
        <p:spPr>
          <a:xfrm>
            <a:off x="6096000" y="1851955"/>
            <a:ext cx="519332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dirty="0"/>
              <a:t>The </a:t>
            </a:r>
            <a:r>
              <a:rPr lang="it-IT" b="1" dirty="0"/>
              <a:t>production </a:t>
            </a:r>
            <a:r>
              <a:rPr lang="it-IT" b="1" dirty="0" err="1"/>
              <a:t>cavity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a 1064 nm light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injected</a:t>
            </a:r>
            <a:r>
              <a:rPr lang="it-IT" dirty="0"/>
              <a:t> and </a:t>
            </a:r>
            <a:r>
              <a:rPr lang="it-IT" dirty="0" err="1"/>
              <a:t>amplified</a:t>
            </a:r>
            <a:r>
              <a:rPr lang="it-IT" dirty="0"/>
              <a:t>. The first </a:t>
            </a:r>
            <a:r>
              <a:rPr lang="it-IT" dirty="0" err="1"/>
              <a:t>conversion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 to </a:t>
            </a:r>
            <a:r>
              <a:rPr lang="it-IT" dirty="0" err="1"/>
              <a:t>axion</a:t>
            </a:r>
            <a:r>
              <a:rPr lang="it-IT" dirty="0"/>
              <a:t> or </a:t>
            </a:r>
            <a:r>
              <a:rPr lang="it-IT" dirty="0" err="1"/>
              <a:t>axion-like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happens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</a:t>
            </a:r>
          </a:p>
          <a:p>
            <a:pPr algn="just">
              <a:buClr>
                <a:srgbClr val="FF8A15"/>
              </a:buClr>
            </a:pPr>
            <a:endParaRPr lang="it-IT" dirty="0"/>
          </a:p>
          <a:p>
            <a:pPr marL="285750" indent="-285750" algn="just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crossing</a:t>
            </a:r>
            <a:r>
              <a:rPr lang="it-IT" dirty="0"/>
              <a:t> the </a:t>
            </a:r>
            <a:r>
              <a:rPr lang="it-IT" dirty="0" err="1"/>
              <a:t>wall</a:t>
            </a:r>
            <a:r>
              <a:rPr lang="it-IT" dirty="0"/>
              <a:t>, the </a:t>
            </a:r>
            <a:r>
              <a:rPr lang="it-IT" dirty="0" err="1"/>
              <a:t>axions</a:t>
            </a:r>
            <a:r>
              <a:rPr lang="it-IT" dirty="0"/>
              <a:t> end up in the </a:t>
            </a:r>
            <a:r>
              <a:rPr lang="it-IT" b="1" dirty="0" err="1"/>
              <a:t>regeneration</a:t>
            </a:r>
            <a:r>
              <a:rPr lang="it-IT" b="1" dirty="0"/>
              <a:t> </a:t>
            </a:r>
            <a:r>
              <a:rPr lang="it-IT" b="1" dirty="0" err="1"/>
              <a:t>cavity</a:t>
            </a:r>
            <a:r>
              <a:rPr lang="it-IT" b="1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are turn back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photons</a:t>
            </a:r>
            <a:r>
              <a:rPr lang="it-IT" dirty="0"/>
              <a:t>.</a:t>
            </a:r>
          </a:p>
          <a:p>
            <a:pPr algn="just">
              <a:buClr>
                <a:srgbClr val="FF8A15"/>
              </a:buClr>
            </a:pPr>
            <a:endParaRPr lang="it-IT" dirty="0"/>
          </a:p>
          <a:p>
            <a:pPr marL="285750" indent="-285750" algn="just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enhance</a:t>
            </a:r>
            <a:r>
              <a:rPr lang="it-IT" dirty="0"/>
              <a:t> the </a:t>
            </a:r>
            <a:r>
              <a:rPr lang="it-IT" dirty="0" err="1"/>
              <a:t>conversion</a:t>
            </a:r>
            <a:r>
              <a:rPr lang="it-IT" dirty="0"/>
              <a:t> </a:t>
            </a:r>
            <a:r>
              <a:rPr lang="it-IT" dirty="0" err="1"/>
              <a:t>probability</a:t>
            </a:r>
            <a:r>
              <a:rPr lang="it-IT" dirty="0"/>
              <a:t> and to </a:t>
            </a:r>
            <a:r>
              <a:rPr lang="it-IT" dirty="0" err="1"/>
              <a:t>amplify</a:t>
            </a:r>
            <a:r>
              <a:rPr lang="it-IT" dirty="0"/>
              <a:t> the </a:t>
            </a:r>
            <a:r>
              <a:rPr lang="it-IT" dirty="0" err="1"/>
              <a:t>reconverted</a:t>
            </a:r>
            <a:r>
              <a:rPr lang="it-IT" dirty="0"/>
              <a:t> light, 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cavities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be </a:t>
            </a:r>
            <a:r>
              <a:rPr lang="it-IT" dirty="0" err="1"/>
              <a:t>locked</a:t>
            </a:r>
            <a:r>
              <a:rPr lang="it-IT" dirty="0"/>
              <a:t> to the </a:t>
            </a:r>
            <a:r>
              <a:rPr lang="it-IT" b="1" dirty="0" err="1"/>
              <a:t>exact</a:t>
            </a:r>
            <a:r>
              <a:rPr lang="it-IT" b="1" dirty="0"/>
              <a:t> </a:t>
            </a:r>
            <a:r>
              <a:rPr lang="it-IT" b="1" dirty="0" err="1"/>
              <a:t>same</a:t>
            </a:r>
            <a:r>
              <a:rPr lang="it-IT" b="1" dirty="0"/>
              <a:t> </a:t>
            </a:r>
            <a:r>
              <a:rPr lang="it-IT" b="1" dirty="0" err="1"/>
              <a:t>frequency</a:t>
            </a:r>
            <a:r>
              <a:rPr lang="it-IT" b="1" dirty="0"/>
              <a:t> and </a:t>
            </a:r>
            <a:r>
              <a:rPr lang="it-IT" b="1" dirty="0" err="1"/>
              <a:t>spatial</a:t>
            </a:r>
            <a:r>
              <a:rPr lang="it-IT" b="1" dirty="0"/>
              <a:t> mode</a:t>
            </a:r>
            <a:r>
              <a:rPr lang="it-IT" dirty="0"/>
              <a:t>.</a:t>
            </a:r>
          </a:p>
          <a:p>
            <a:pPr marL="285750" indent="-285750">
              <a:buClr>
                <a:srgbClr val="FF8A15"/>
              </a:buClr>
              <a:buFont typeface="Wingdings" panose="05000000000000000000" pitchFamily="2" charset="2"/>
              <a:buChar char="Ø"/>
            </a:pPr>
            <a:endParaRPr lang="it-IT" sz="2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2F94CCE-828C-4650-81EE-DA7D0EE01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184" y="5337559"/>
            <a:ext cx="1377815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8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ALPS </a:t>
            </a:r>
            <a:r>
              <a:rPr lang="it-IT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II’s</a:t>
            </a:r>
            <a:r>
              <a:rPr lang="it-IT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magnets</a:t>
            </a:r>
            <a:endParaRPr lang="it-IT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91E305-DB13-4202-A6ED-A9490FA67AC1}"/>
              </a:ext>
            </a:extLst>
          </p:cNvPr>
          <p:cNvSpPr txBox="1"/>
          <p:nvPr/>
        </p:nvSpPr>
        <p:spPr>
          <a:xfrm>
            <a:off x="641840" y="1951672"/>
            <a:ext cx="3736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8A15"/>
              </a:buClr>
            </a:pPr>
            <a:endParaRPr lang="it-IT" dirty="0"/>
          </a:p>
          <a:p>
            <a:pPr marL="285750" indent="-285750" algn="just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dirty="0"/>
              <a:t>To exploit the </a:t>
            </a:r>
            <a:r>
              <a:rPr lang="it-IT" b="1" dirty="0" err="1"/>
              <a:t>Primakoff</a:t>
            </a:r>
            <a:r>
              <a:rPr lang="it-IT" b="1" dirty="0"/>
              <a:t> </a:t>
            </a:r>
            <a:r>
              <a:rPr lang="it-IT" b="1" dirty="0" err="1"/>
              <a:t>effect</a:t>
            </a:r>
            <a:r>
              <a:rPr lang="it-IT" dirty="0"/>
              <a:t>,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strings</a:t>
            </a:r>
            <a:r>
              <a:rPr lang="it-IT" dirty="0"/>
              <a:t> of </a:t>
            </a:r>
            <a:r>
              <a:rPr lang="it-IT" dirty="0" err="1"/>
              <a:t>magnets</a:t>
            </a:r>
            <a:r>
              <a:rPr lang="it-IT" dirty="0"/>
              <a:t> surround the production and the </a:t>
            </a:r>
            <a:r>
              <a:rPr lang="it-IT" dirty="0" err="1"/>
              <a:t>regeneration</a:t>
            </a:r>
            <a:r>
              <a:rPr lang="it-IT" dirty="0"/>
              <a:t> </a:t>
            </a:r>
            <a:r>
              <a:rPr lang="it-IT" dirty="0" err="1"/>
              <a:t>cavities</a:t>
            </a:r>
            <a:r>
              <a:rPr lang="it-IT" dirty="0"/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A33DE0-6A88-413E-8D3A-0017230D1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2" y="4001910"/>
            <a:ext cx="3376246" cy="1611471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86A0A8F0-C751-4531-B243-674B71EDE190}"/>
              </a:ext>
            </a:extLst>
          </p:cNvPr>
          <p:cNvSpPr/>
          <p:nvPr/>
        </p:nvSpPr>
        <p:spPr>
          <a:xfrm>
            <a:off x="4932485" y="3429000"/>
            <a:ext cx="952500" cy="747346"/>
          </a:xfrm>
          <a:prstGeom prst="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9933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21DD76-5E26-47A2-B445-347E69BFD9AD}"/>
              </a:ext>
            </a:extLst>
          </p:cNvPr>
          <p:cNvSpPr txBox="1"/>
          <p:nvPr/>
        </p:nvSpPr>
        <p:spPr>
          <a:xfrm>
            <a:off x="6295292" y="1638456"/>
            <a:ext cx="5125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dirty="0"/>
              <a:t>ALPS </a:t>
            </a:r>
            <a:r>
              <a:rPr lang="it-IT" dirty="0" err="1"/>
              <a:t>Iic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employ</a:t>
            </a:r>
            <a:r>
              <a:rPr lang="it-IT" dirty="0"/>
              <a:t> 10+10 </a:t>
            </a:r>
            <a:r>
              <a:rPr lang="it-IT" b="1" dirty="0" err="1"/>
              <a:t>HERA’s</a:t>
            </a:r>
            <a:r>
              <a:rPr lang="it-IT" b="1" dirty="0"/>
              <a:t> </a:t>
            </a:r>
            <a:r>
              <a:rPr lang="it-IT" b="1" dirty="0" err="1"/>
              <a:t>dipole</a:t>
            </a:r>
            <a:r>
              <a:rPr lang="it-IT" b="1" dirty="0"/>
              <a:t> </a:t>
            </a:r>
            <a:r>
              <a:rPr lang="it-IT" b="1" dirty="0" err="1"/>
              <a:t>magnets</a:t>
            </a:r>
            <a:r>
              <a:rPr lang="it-IT" dirty="0"/>
              <a:t>.</a:t>
            </a:r>
          </a:p>
          <a:p>
            <a:pPr marL="285750" indent="-285750" algn="just">
              <a:buClr>
                <a:srgbClr val="FF8A15"/>
              </a:buClr>
              <a:buFont typeface="Wingdings" panose="05000000000000000000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magnets</a:t>
            </a:r>
            <a:r>
              <a:rPr lang="it-IT" dirty="0"/>
              <a:t> are in the </a:t>
            </a:r>
            <a:r>
              <a:rPr lang="it-IT" dirty="0" err="1"/>
              <a:t>process</a:t>
            </a:r>
            <a:r>
              <a:rPr lang="it-IT" dirty="0"/>
              <a:t> of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straightened</a:t>
            </a:r>
            <a:r>
              <a:rPr lang="it-IT" dirty="0"/>
              <a:t> (</a:t>
            </a:r>
            <a:r>
              <a:rPr lang="it-IT" b="1" dirty="0"/>
              <a:t>11 </a:t>
            </a:r>
            <a:r>
              <a:rPr lang="it-IT" b="1" dirty="0" err="1"/>
              <a:t>magnets</a:t>
            </a:r>
            <a:r>
              <a:rPr lang="it-IT" b="1" dirty="0"/>
              <a:t> </a:t>
            </a:r>
            <a:r>
              <a:rPr lang="it-IT" b="1" dirty="0" err="1"/>
              <a:t>successfully</a:t>
            </a:r>
            <a:r>
              <a:rPr lang="it-IT" b="1" dirty="0"/>
              <a:t> </a:t>
            </a:r>
            <a:r>
              <a:rPr lang="it-IT" b="1" dirty="0" err="1"/>
              <a:t>straightened</a:t>
            </a:r>
            <a:r>
              <a:rPr lang="it-IT" b="1" dirty="0"/>
              <a:t> out of 20!)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44E96F5-AF93-47BD-A437-252CAFC7A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462" y="3258898"/>
            <a:ext cx="2706859" cy="203014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F80AC6B-B289-4A35-BD97-30028B3A3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293" y="3218472"/>
            <a:ext cx="2280613" cy="30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7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53109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ALPS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II’s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single-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photon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detector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EF77F6-68AD-4C56-A4F7-65102D1F88CE}"/>
              </a:ext>
            </a:extLst>
          </p:cNvPr>
          <p:cNvSpPr txBox="1"/>
          <p:nvPr/>
        </p:nvSpPr>
        <p:spPr>
          <a:xfrm>
            <a:off x="567102" y="1705659"/>
            <a:ext cx="44620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/>
              <a:t>ALPS </a:t>
            </a:r>
            <a:r>
              <a:rPr lang="it-IT" dirty="0" err="1"/>
              <a:t>II’s</a:t>
            </a:r>
            <a:r>
              <a:rPr lang="it-IT" dirty="0"/>
              <a:t> detector of </a:t>
            </a:r>
            <a:r>
              <a:rPr lang="it-IT" dirty="0" err="1"/>
              <a:t>choice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tungsten</a:t>
            </a:r>
            <a:r>
              <a:rPr lang="it-IT" dirty="0"/>
              <a:t> </a:t>
            </a:r>
            <a:r>
              <a:rPr lang="it-IT" b="1" dirty="0" err="1"/>
              <a:t>transition-edge</a:t>
            </a:r>
            <a:r>
              <a:rPr lang="it-IT" b="1" dirty="0"/>
              <a:t> </a:t>
            </a:r>
            <a:r>
              <a:rPr lang="it-IT" b="1" dirty="0" err="1"/>
              <a:t>sensor</a:t>
            </a:r>
            <a:r>
              <a:rPr lang="it-IT" b="1" dirty="0"/>
              <a:t> (TES).</a:t>
            </a:r>
          </a:p>
          <a:p>
            <a:pPr algn="just">
              <a:buClr>
                <a:srgbClr val="FF9933"/>
              </a:buClr>
            </a:pPr>
            <a:endParaRPr lang="it-IT" b="1" dirty="0"/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When</a:t>
            </a:r>
            <a:r>
              <a:rPr lang="it-IT" dirty="0"/>
              <a:t> a </a:t>
            </a:r>
            <a:r>
              <a:rPr lang="it-IT" dirty="0" err="1"/>
              <a:t>photon</a:t>
            </a:r>
            <a:r>
              <a:rPr lang="it-IT" dirty="0"/>
              <a:t> hits the </a:t>
            </a:r>
            <a:r>
              <a:rPr lang="it-IT" dirty="0" err="1"/>
              <a:t>sensor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heats</a:t>
            </a:r>
            <a:r>
              <a:rPr lang="it-IT" dirty="0"/>
              <a:t> up a bit.</a:t>
            </a:r>
          </a:p>
          <a:p>
            <a:pPr algn="just">
              <a:buClr>
                <a:srgbClr val="FF9933"/>
              </a:buClr>
            </a:pPr>
            <a:endParaRPr lang="it-IT" dirty="0"/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Exploiting</a:t>
            </a:r>
            <a:r>
              <a:rPr lang="it-IT" dirty="0"/>
              <a:t> the strong </a:t>
            </a:r>
            <a:r>
              <a:rPr lang="it-IT" dirty="0" err="1"/>
              <a:t>resistance’s</a:t>
            </a:r>
            <a:r>
              <a:rPr lang="it-IT" dirty="0"/>
              <a:t> </a:t>
            </a:r>
            <a:r>
              <a:rPr lang="it-IT" dirty="0" err="1"/>
              <a:t>dependence</a:t>
            </a:r>
            <a:r>
              <a:rPr lang="it-IT" dirty="0"/>
              <a:t> from temperature in the </a:t>
            </a:r>
            <a:r>
              <a:rPr lang="it-IT" dirty="0" err="1"/>
              <a:t>transition</a:t>
            </a:r>
            <a:r>
              <a:rPr lang="it-IT" dirty="0"/>
              <a:t> </a:t>
            </a:r>
            <a:r>
              <a:rPr lang="it-IT" dirty="0" err="1"/>
              <a:t>edge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conducting</a:t>
            </a:r>
            <a:r>
              <a:rPr lang="it-IT" dirty="0"/>
              <a:t> and the </a:t>
            </a:r>
            <a:r>
              <a:rPr lang="it-IT" dirty="0" err="1"/>
              <a:t>superconducting</a:t>
            </a:r>
            <a:r>
              <a:rPr lang="it-IT" dirty="0"/>
              <a:t> </a:t>
            </a:r>
            <a:r>
              <a:rPr lang="it-IT" dirty="0" err="1"/>
              <a:t>phases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measure</a:t>
            </a:r>
            <a:r>
              <a:rPr lang="it-IT" dirty="0"/>
              <a:t> the </a:t>
            </a:r>
            <a:r>
              <a:rPr lang="it-IT" dirty="0" err="1"/>
              <a:t>change</a:t>
            </a:r>
            <a:r>
              <a:rPr lang="it-IT" dirty="0"/>
              <a:t> in temperature and </a:t>
            </a:r>
            <a:r>
              <a:rPr lang="it-IT" dirty="0" err="1"/>
              <a:t>thus</a:t>
            </a:r>
            <a:r>
              <a:rPr lang="it-IT" dirty="0"/>
              <a:t> the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deposited</a:t>
            </a:r>
            <a:r>
              <a:rPr lang="it-IT" dirty="0"/>
              <a:t> by the </a:t>
            </a:r>
            <a:r>
              <a:rPr lang="it-IT" dirty="0" err="1"/>
              <a:t>incoming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.</a:t>
            </a:r>
          </a:p>
          <a:p>
            <a:pPr algn="just">
              <a:buClr>
                <a:srgbClr val="FF9933"/>
              </a:buClr>
            </a:pPr>
            <a:endParaRPr lang="it-IT" dirty="0"/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read</a:t>
            </a:r>
            <a:r>
              <a:rPr lang="it-IT" dirty="0"/>
              <a:t>-out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carried</a:t>
            </a:r>
            <a:r>
              <a:rPr lang="it-IT" dirty="0"/>
              <a:t> out by the </a:t>
            </a:r>
            <a:r>
              <a:rPr lang="it-IT" b="1" dirty="0"/>
              <a:t>SQUID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321DFED-3076-4FC8-828C-5C2224F13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85" y="1478923"/>
            <a:ext cx="4307605" cy="43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53109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ALPS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II’s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single-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photon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detector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EF77F6-68AD-4C56-A4F7-65102D1F88CE}"/>
              </a:ext>
            </a:extLst>
          </p:cNvPr>
          <p:cNvSpPr txBox="1"/>
          <p:nvPr/>
        </p:nvSpPr>
        <p:spPr>
          <a:xfrm>
            <a:off x="567103" y="1799087"/>
            <a:ext cx="3398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Tungsten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becomes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superconducting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 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̴100 </a:t>
            </a: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mK</a:t>
            </a:r>
            <a:r>
              <a:rPr lang="it-IT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tabLst/>
              <a:defRPr/>
            </a:pPr>
            <a:endParaRPr lang="it-IT" noProof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TES </a:t>
            </a:r>
            <a:r>
              <a:rPr kumimoji="0" lang="it-IT" sz="18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sensor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point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conducting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superconducting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tabLst/>
              <a:defRPr/>
            </a:pPr>
            <a:endParaRPr lang="it-IT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extremely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enviroment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needed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</a:t>
            </a: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employ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it-IT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detector!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optical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brings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reconverted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photons</a:t>
            </a:r>
            <a:r>
              <a:rPr lang="it-IT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TES detector.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25AF188-348F-4B5D-91AB-DAE1B3527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1591359"/>
            <a:ext cx="3563439" cy="275662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1CE8C24-9775-448C-90AF-4252903AD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441" y="1705659"/>
            <a:ext cx="2273059" cy="40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1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78311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filter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thermal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photons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C152FDC-1FF7-4DAC-9E4C-465DA017C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6" y="4107403"/>
            <a:ext cx="4571311" cy="187282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2CE7DE-B194-4731-A7CE-741A3A524F53}"/>
              </a:ext>
            </a:extLst>
          </p:cNvPr>
          <p:cNvSpPr txBox="1"/>
          <p:nvPr/>
        </p:nvSpPr>
        <p:spPr>
          <a:xfrm>
            <a:off x="565066" y="1883298"/>
            <a:ext cx="4726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fiber</a:t>
            </a:r>
            <a:r>
              <a:rPr lang="it-IT" dirty="0"/>
              <a:t> </a:t>
            </a:r>
            <a:r>
              <a:rPr lang="it-IT" dirty="0" err="1"/>
              <a:t>coupled</a:t>
            </a:r>
            <a:r>
              <a:rPr lang="it-IT" dirty="0"/>
              <a:t> to the TES </a:t>
            </a:r>
            <a:r>
              <a:rPr lang="it-IT" dirty="0" err="1"/>
              <a:t>has</a:t>
            </a:r>
            <a:r>
              <a:rPr lang="it-IT" dirty="0"/>
              <a:t> one end  at room temperature.</a:t>
            </a:r>
          </a:p>
          <a:p>
            <a:pPr algn="just">
              <a:buClr>
                <a:srgbClr val="FF9933"/>
              </a:buClr>
            </a:pPr>
            <a:endParaRPr lang="it-IT" dirty="0"/>
          </a:p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b="1" dirty="0"/>
              <a:t>Black body </a:t>
            </a:r>
            <a:r>
              <a:rPr lang="it-IT" b="1" dirty="0" err="1"/>
              <a:t>photons</a:t>
            </a:r>
            <a:r>
              <a:rPr lang="it-IT" dirty="0"/>
              <a:t> </a:t>
            </a:r>
            <a:r>
              <a:rPr lang="it-IT" dirty="0" err="1"/>
              <a:t>emitted</a:t>
            </a:r>
            <a:r>
              <a:rPr lang="it-IT" dirty="0"/>
              <a:t> by the </a:t>
            </a:r>
            <a:r>
              <a:rPr lang="it-IT" dirty="0" err="1"/>
              <a:t>warm</a:t>
            </a:r>
            <a:r>
              <a:rPr lang="it-IT" dirty="0"/>
              <a:t> end of the </a:t>
            </a:r>
            <a:r>
              <a:rPr lang="it-IT" dirty="0" err="1"/>
              <a:t>fiber</a:t>
            </a:r>
            <a:r>
              <a:rPr lang="it-IT" dirty="0"/>
              <a:t> can cause </a:t>
            </a:r>
            <a:r>
              <a:rPr lang="it-IT" b="1" dirty="0"/>
              <a:t>pile-up</a:t>
            </a:r>
            <a:r>
              <a:rPr lang="it-IT" dirty="0"/>
              <a:t> in the TES </a:t>
            </a:r>
            <a:r>
              <a:rPr lang="it-IT" dirty="0" err="1"/>
              <a:t>sensor</a:t>
            </a:r>
            <a:r>
              <a:rPr lang="it-IT" dirty="0"/>
              <a:t> and </a:t>
            </a:r>
            <a:r>
              <a:rPr lang="it-IT" dirty="0" err="1"/>
              <a:t>mimic</a:t>
            </a:r>
            <a:r>
              <a:rPr lang="it-IT" dirty="0"/>
              <a:t> a 1064 nm </a:t>
            </a:r>
            <a:r>
              <a:rPr lang="it-IT" dirty="0" err="1"/>
              <a:t>photon</a:t>
            </a:r>
            <a:r>
              <a:rPr lang="it-IT" dirty="0"/>
              <a:t>.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D9524BD-ED72-4C80-958B-ACA76DB0C059}"/>
              </a:ext>
            </a:extLst>
          </p:cNvPr>
          <p:cNvSpPr/>
          <p:nvPr/>
        </p:nvSpPr>
        <p:spPr>
          <a:xfrm>
            <a:off x="5723220" y="3480775"/>
            <a:ext cx="952500" cy="747346"/>
          </a:xfrm>
          <a:prstGeom prst="right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9933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ECFB08-2F15-4CB9-B4C2-7FA05B76209F}"/>
              </a:ext>
            </a:extLst>
          </p:cNvPr>
          <p:cNvSpPr txBox="1"/>
          <p:nvPr/>
        </p:nvSpPr>
        <p:spPr>
          <a:xfrm>
            <a:off x="6900703" y="1849043"/>
            <a:ext cx="472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/>
              <a:t>A </a:t>
            </a:r>
            <a:r>
              <a:rPr lang="it-IT" b="1" dirty="0" err="1"/>
              <a:t>filter</a:t>
            </a:r>
            <a:r>
              <a:rPr lang="it-IT" dirty="0"/>
              <a:t> for </a:t>
            </a:r>
            <a:r>
              <a:rPr lang="it-IT" dirty="0" err="1"/>
              <a:t>black</a:t>
            </a:r>
            <a:r>
              <a:rPr lang="it-IT" dirty="0"/>
              <a:t> body </a:t>
            </a:r>
            <a:r>
              <a:rPr lang="it-IT" dirty="0" err="1"/>
              <a:t>photons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!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8FB216A-BAF8-4021-BAA7-2666A2939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63" y="2570091"/>
            <a:ext cx="2698649" cy="35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4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378311"/>
            <a:ext cx="879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filter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bench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set-up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342091-A553-482B-AE83-DEC40711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6" y="2072903"/>
            <a:ext cx="4573356" cy="27616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0FBD595-86BA-4D1C-91DD-CAE724C1A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40" y="2072903"/>
            <a:ext cx="4278940" cy="28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36AED7F-3F7A-4147-832A-E76A312E0BE3}"/>
              </a:ext>
            </a:extLst>
          </p:cNvPr>
          <p:cNvSpPr/>
          <p:nvPr/>
        </p:nvSpPr>
        <p:spPr>
          <a:xfrm>
            <a:off x="0" y="0"/>
            <a:ext cx="12192000" cy="1352550"/>
          </a:xfrm>
          <a:prstGeom prst="rect">
            <a:avLst/>
          </a:prstGeom>
          <a:solidFill>
            <a:srgbClr val="009F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1CCD58-F16C-4A82-8387-4CDC0894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9" y="0"/>
            <a:ext cx="2705101" cy="135255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D537CC-87CB-49C6-ADF2-48E9F1FA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26" y="5340386"/>
            <a:ext cx="1375474" cy="1381089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D188759-2227-4999-B854-F480D750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46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06/09/2018,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session.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A4B645-3C7C-49C4-B2FC-BF916033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0875" y="635634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challenge of filtering photons in a cold environment.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F38D07-F4EB-4B57-92BF-B36C73F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3699" y="635634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75BA2-1A02-439A-AE33-E7D037F0D86D}" type="slidenum"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D0384-68F9-4731-9F50-C3BA79C7854E}"/>
              </a:ext>
            </a:extLst>
          </p:cNvPr>
          <p:cNvSpPr txBox="1"/>
          <p:nvPr/>
        </p:nvSpPr>
        <p:spPr>
          <a:xfrm>
            <a:off x="347662" y="105338"/>
            <a:ext cx="879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Tackling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losses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due to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cold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environment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AD199B4-4E25-42A8-A624-529087D9D36B}"/>
              </a:ext>
            </a:extLst>
          </p:cNvPr>
          <p:cNvSpPr txBox="1"/>
          <p:nvPr/>
        </p:nvSpPr>
        <p:spPr>
          <a:xfrm>
            <a:off x="381000" y="1881554"/>
            <a:ext cx="45983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Previous</a:t>
            </a:r>
            <a:r>
              <a:rPr lang="it-IT" dirty="0"/>
              <a:t> </a:t>
            </a:r>
            <a:r>
              <a:rPr lang="it-IT" dirty="0" err="1"/>
              <a:t>tests</a:t>
            </a:r>
            <a:r>
              <a:rPr lang="it-IT" dirty="0"/>
              <a:t> on the </a:t>
            </a:r>
            <a:r>
              <a:rPr lang="it-IT" dirty="0" err="1"/>
              <a:t>filter</a:t>
            </a:r>
            <a:r>
              <a:rPr lang="it-IT" dirty="0"/>
              <a:t> </a:t>
            </a:r>
            <a:r>
              <a:rPr lang="it-IT" dirty="0" err="1"/>
              <a:t>bench</a:t>
            </a:r>
            <a:r>
              <a:rPr lang="it-IT" dirty="0"/>
              <a:t> in </a:t>
            </a:r>
            <a:r>
              <a:rPr lang="it-IT" dirty="0" err="1"/>
              <a:t>absence</a:t>
            </a:r>
            <a:r>
              <a:rPr lang="it-IT" dirty="0"/>
              <a:t> of the </a:t>
            </a:r>
            <a:r>
              <a:rPr lang="it-IT" dirty="0" err="1"/>
              <a:t>filter</a:t>
            </a:r>
            <a:r>
              <a:rPr lang="it-IT" dirty="0"/>
              <a:t> (</a:t>
            </a:r>
            <a:r>
              <a:rPr lang="it-IT" dirty="0" err="1"/>
              <a:t>only</a:t>
            </a:r>
            <a:r>
              <a:rPr lang="it-IT" dirty="0"/>
              <a:t> the </a:t>
            </a:r>
            <a:r>
              <a:rPr lang="it-IT" dirty="0" err="1"/>
              <a:t>couplers</a:t>
            </a:r>
            <a:r>
              <a:rPr lang="it-IT" dirty="0"/>
              <a:t> are </a:t>
            </a:r>
            <a:r>
              <a:rPr lang="it-IT" dirty="0" err="1"/>
              <a:t>present</a:t>
            </a:r>
            <a:r>
              <a:rPr lang="it-IT" dirty="0"/>
              <a:t>) show a drop in </a:t>
            </a:r>
            <a:r>
              <a:rPr lang="it-IT" dirty="0" err="1"/>
              <a:t>transmittance</a:t>
            </a:r>
            <a:r>
              <a:rPr lang="it-IT" dirty="0"/>
              <a:t> from 0.9 to 0.679 </a:t>
            </a:r>
            <a:r>
              <a:rPr lang="it-IT" dirty="0" err="1"/>
              <a:t>during</a:t>
            </a:r>
            <a:r>
              <a:rPr lang="it-IT" dirty="0"/>
              <a:t> a cool down.</a:t>
            </a:r>
          </a:p>
          <a:p>
            <a:pPr>
              <a:buClr>
                <a:srgbClr val="FF9933"/>
              </a:buClr>
            </a:pPr>
            <a:endParaRPr lang="it-IT" dirty="0"/>
          </a:p>
          <a:p>
            <a:pPr marL="285750" indent="-285750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 err="1"/>
              <a:t>This</a:t>
            </a:r>
            <a:r>
              <a:rPr lang="it-IT" dirty="0"/>
              <a:t> drop </a:t>
            </a:r>
            <a:r>
              <a:rPr lang="it-IT" dirty="0" err="1"/>
              <a:t>could</a:t>
            </a:r>
            <a:r>
              <a:rPr lang="it-IT" dirty="0"/>
              <a:t> be due to the </a:t>
            </a:r>
            <a:r>
              <a:rPr lang="it-IT" dirty="0" err="1"/>
              <a:t>titanium</a:t>
            </a:r>
            <a:r>
              <a:rPr lang="it-IT" dirty="0"/>
              <a:t> </a:t>
            </a:r>
            <a:r>
              <a:rPr lang="it-IT" dirty="0" err="1"/>
              <a:t>couplers</a:t>
            </a:r>
            <a:r>
              <a:rPr lang="it-IT" dirty="0"/>
              <a:t>’ </a:t>
            </a:r>
            <a:r>
              <a:rPr lang="it-IT" b="1" dirty="0" err="1"/>
              <a:t>thermal</a:t>
            </a:r>
            <a:r>
              <a:rPr lang="it-IT" b="1" dirty="0"/>
              <a:t> </a:t>
            </a:r>
            <a:r>
              <a:rPr lang="it-IT" b="1" dirty="0" err="1"/>
              <a:t>shrinkage</a:t>
            </a:r>
            <a:r>
              <a:rPr lang="it-IT" dirty="0"/>
              <a:t>.</a:t>
            </a:r>
          </a:p>
          <a:p>
            <a:pPr>
              <a:buClr>
                <a:srgbClr val="FF9933"/>
              </a:buClr>
            </a:pPr>
            <a:endParaRPr lang="it-IT" dirty="0"/>
          </a:p>
          <a:p>
            <a:pPr marL="285750" indent="-285750">
              <a:buClr>
                <a:srgbClr val="FF9933"/>
              </a:buClr>
              <a:buFont typeface="Wingdings" panose="05000000000000000000" pitchFamily="2" charset="2"/>
              <a:buChar char="Ø"/>
            </a:pPr>
            <a:r>
              <a:rPr lang="it-IT" dirty="0"/>
              <a:t>Computing the </a:t>
            </a:r>
            <a:r>
              <a:rPr lang="it-IT" dirty="0" err="1"/>
              <a:t>transmittance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simple</a:t>
            </a:r>
            <a:r>
              <a:rPr lang="it-IT" dirty="0"/>
              <a:t> set-up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function</a:t>
            </a:r>
            <a:r>
              <a:rPr lang="it-IT" dirty="0"/>
              <a:t> of L, one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the </a:t>
            </a:r>
            <a:r>
              <a:rPr lang="it-IT" dirty="0" err="1"/>
              <a:t>width</a:t>
            </a:r>
            <a:r>
              <a:rPr lang="it-IT" dirty="0"/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it-IT" dirty="0"/>
              <a:t>of the </a:t>
            </a:r>
            <a:r>
              <a:rPr lang="it-IT" dirty="0" err="1"/>
              <a:t>window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</a:t>
            </a:r>
            <a:r>
              <a:rPr lang="it-IT" dirty="0" err="1"/>
              <a:t>transmittance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0.679.</a:t>
            </a:r>
          </a:p>
          <a:p>
            <a:pPr>
              <a:buClr>
                <a:srgbClr val="FF9933"/>
              </a:buClr>
            </a:pP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E9BDD80-6AFF-4AF7-9841-DA9A61B32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14" y="2185006"/>
            <a:ext cx="4981435" cy="26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8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860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Mazzeo</dc:creator>
  <cp:lastModifiedBy>Elena Mazzeo</cp:lastModifiedBy>
  <cp:revision>23</cp:revision>
  <dcterms:created xsi:type="dcterms:W3CDTF">2018-09-05T12:34:30Z</dcterms:created>
  <dcterms:modified xsi:type="dcterms:W3CDTF">2018-09-05T23:03:56Z</dcterms:modified>
</cp:coreProperties>
</file>