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60" r:id="rId2"/>
    <p:sldId id="275" r:id="rId3"/>
    <p:sldId id="280" r:id="rId4"/>
    <p:sldId id="282" r:id="rId5"/>
    <p:sldId id="286" r:id="rId6"/>
    <p:sldId id="287" r:id="rId7"/>
    <p:sldId id="283" r:id="rId8"/>
    <p:sldId id="268" r:id="rId9"/>
    <p:sldId id="262" r:id="rId10"/>
    <p:sldId id="276" r:id="rId11"/>
    <p:sldId id="266" r:id="rId12"/>
    <p:sldId id="293" r:id="rId13"/>
    <p:sldId id="292" r:id="rId14"/>
    <p:sldId id="296" r:id="rId15"/>
    <p:sldId id="288" r:id="rId16"/>
    <p:sldId id="291" r:id="rId17"/>
  </p:sldIdLst>
  <p:sldSz cx="9144000" cy="6858000" type="screen4x3"/>
  <p:notesSz cx="6662738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16">
          <p15:clr>
            <a:srgbClr val="A4A3A4"/>
          </p15:clr>
        </p15:guide>
        <p15:guide id="2" orient="horz" pos="167">
          <p15:clr>
            <a:srgbClr val="A4A3A4"/>
          </p15:clr>
        </p15:guide>
        <p15:guide id="3" orient="horz" pos="616">
          <p15:clr>
            <a:srgbClr val="A4A3A4"/>
          </p15:clr>
        </p15:guide>
        <p15:guide id="4" orient="horz" pos="2672">
          <p15:clr>
            <a:srgbClr val="A4A3A4"/>
          </p15:clr>
        </p15:guide>
        <p15:guide id="5" orient="horz" pos="1165">
          <p15:clr>
            <a:srgbClr val="A4A3A4"/>
          </p15:clr>
        </p15:guide>
        <p15:guide id="6" pos="5551">
          <p15:clr>
            <a:srgbClr val="A4A3A4"/>
          </p15:clr>
        </p15:guide>
        <p15:guide id="7" pos="1551">
          <p15:clr>
            <a:srgbClr val="A4A3A4"/>
          </p15:clr>
        </p15:guide>
        <p15:guide id="8" pos="4178">
          <p15:clr>
            <a:srgbClr val="A4A3A4"/>
          </p15:clr>
        </p15:guide>
        <p15:guide id="9" pos="2927">
          <p15:clr>
            <a:srgbClr val="A4A3A4"/>
          </p15:clr>
        </p15:guide>
        <p15:guide id="10" pos="2809">
          <p15:clr>
            <a:srgbClr val="A4A3A4"/>
          </p15:clr>
        </p15:guide>
        <p15:guide id="11" pos="178">
          <p15:clr>
            <a:srgbClr val="A4A3A4"/>
          </p15:clr>
        </p15:guide>
        <p15:guide id="12" pos="4299">
          <p15:clr>
            <a:srgbClr val="A4A3A4"/>
          </p15:clr>
        </p15:guide>
        <p15:guide id="13" pos="14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09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rozova, Elizaveta" initials="M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9CC"/>
    <a:srgbClr val="1F34CD"/>
    <a:srgbClr val="1E26CE"/>
    <a:srgbClr val="FF00FF"/>
    <a:srgbClr val="00A5EB"/>
    <a:srgbClr val="008A3E"/>
    <a:srgbClr val="9C9E9F"/>
    <a:srgbClr val="FFFFFF"/>
    <a:srgbClr val="DDDDDD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9" autoAdjust="0"/>
    <p:restoredTop sz="93763" autoAdjust="0"/>
  </p:normalViewPr>
  <p:slideViewPr>
    <p:cSldViewPr snapToGrid="0">
      <p:cViewPr>
        <p:scale>
          <a:sx n="130" d="100"/>
          <a:sy n="130" d="100"/>
        </p:scale>
        <p:origin x="-1464" y="108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3816" y="-102"/>
      </p:cViewPr>
      <p:guideLst>
        <p:guide orient="horz" pos="3127"/>
        <p:guide pos="20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70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76" y="0"/>
            <a:ext cx="288770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4B8FC-D9D1-4436-916B-C839F0CA6FA1}" type="datetimeFigureOut">
              <a:rPr lang="de-DE" smtClean="0"/>
              <a:t>05.09.2018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716"/>
            <a:ext cx="288770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76" y="9428716"/>
            <a:ext cx="288770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8DDFE-F69D-40D2-83D6-606D6AAD418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275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706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76" y="0"/>
            <a:ext cx="2887706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274" y="4715153"/>
            <a:ext cx="533019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716"/>
            <a:ext cx="2887706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76" y="9428716"/>
            <a:ext cx="2887706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36858A-39C2-4BA9-B2EA-2EBB3C5D7C0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34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1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92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40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79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34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62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38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59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7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59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b="1" dirty="0" smtClean="0">
                <a:solidFill>
                  <a:schemeClr val="bg2"/>
                </a:solidFill>
              </a:rPr>
              <a:t>Elizaveta </a:t>
            </a:r>
            <a:r>
              <a:rPr lang="en-GB" sz="900" b="1" dirty="0" err="1" smtClean="0">
                <a:solidFill>
                  <a:schemeClr val="bg2"/>
                </a:solidFill>
              </a:rPr>
              <a:t>Morozova</a:t>
            </a:r>
            <a:r>
              <a:rPr lang="en-GB" sz="900" b="1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|  X-ray cross correlation analysis of diffraction patterns |  13</a:t>
            </a:r>
            <a:r>
              <a:rPr lang="ru-RU" sz="900" dirty="0" smtClean="0">
                <a:solidFill>
                  <a:schemeClr val="bg2"/>
                </a:solidFill>
              </a:rPr>
              <a:t>.08.201</a:t>
            </a:r>
            <a:r>
              <a:rPr lang="en-US" sz="900" dirty="0" smtClean="0">
                <a:solidFill>
                  <a:schemeClr val="bg2"/>
                </a:solidFill>
              </a:rPr>
              <a:t>8</a:t>
            </a:r>
            <a:r>
              <a:rPr lang="en-GB" sz="900" dirty="0" smtClean="0">
                <a:solidFill>
                  <a:schemeClr val="bg2"/>
                </a:solidFill>
              </a:rPr>
              <a:t>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b="1" dirty="0">
                <a:solidFill>
                  <a:schemeClr val="bg2"/>
                </a:solidFill>
              </a:rPr>
              <a:t>Page </a:t>
            </a:r>
            <a:fld id="{ABA098E9-E6EE-44BF-9612-6777A6DF1330}" type="slidenum">
              <a:rPr lang="en-GB" sz="900" b="1" smtClean="0">
                <a:solidFill>
                  <a:schemeClr val="bg2"/>
                </a:solidFill>
              </a:rPr>
              <a:pPr algn="r" eaLnBrk="1" hangingPunct="1"/>
              <a:t>‹#›</a:t>
            </a:fld>
            <a:r>
              <a:rPr lang="en-GB" sz="900" b="1" dirty="0" smtClean="0">
                <a:solidFill>
                  <a:schemeClr val="bg2"/>
                </a:solidFill>
              </a:rPr>
              <a:t>/1</a:t>
            </a:r>
            <a:r>
              <a:rPr lang="ru-RU" sz="900" b="1" dirty="0" smtClean="0">
                <a:solidFill>
                  <a:schemeClr val="bg2"/>
                </a:solidFill>
              </a:rPr>
              <a:t>6</a:t>
            </a:r>
            <a:endParaRPr lang="en-GB" sz="900" b="1" dirty="0" smtClean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180.png"/><Relationship Id="rId7" Type="http://schemas.openxmlformats.org/officeDocument/2006/relationships/image" Target="../media/image25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png"/><Relationship Id="rId5" Type="http://schemas.openxmlformats.org/officeDocument/2006/relationships/image" Target="../media/image23.png"/><Relationship Id="rId10" Type="http://schemas.openxmlformats.org/officeDocument/2006/relationships/image" Target="../media/image280.png"/><Relationship Id="rId4" Type="http://schemas.openxmlformats.org/officeDocument/2006/relationships/image" Target="../media/image190.png"/><Relationship Id="rId9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36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5.jp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0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0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0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en-US" sz="2800" dirty="0" smtClean="0"/>
              <a:t>X-ray </a:t>
            </a:r>
            <a:r>
              <a:rPr lang="en-US" sz="2800" dirty="0" smtClean="0"/>
              <a:t>Cross-Correlation </a:t>
            </a:r>
            <a:r>
              <a:rPr lang="en-US" sz="2800" dirty="0"/>
              <a:t>A</a:t>
            </a:r>
            <a:r>
              <a:rPr lang="en-US" sz="2800" dirty="0" smtClean="0"/>
              <a:t>nalysis </a:t>
            </a:r>
            <a:r>
              <a:rPr lang="en-US" sz="2800" dirty="0" smtClean="0"/>
              <a:t>of </a:t>
            </a:r>
            <a:r>
              <a:rPr lang="en-US" sz="2800" dirty="0" err="1"/>
              <a:t>M</a:t>
            </a:r>
            <a:r>
              <a:rPr lang="en-US" sz="2800" dirty="0" err="1" smtClean="0"/>
              <a:t>esocrystals</a:t>
            </a:r>
            <a:endParaRPr lang="de-DE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751246" y="4353992"/>
            <a:ext cx="38106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Elizaveta </a:t>
            </a:r>
            <a:r>
              <a:rPr lang="en-US" dirty="0" err="1" smtClean="0"/>
              <a:t>Morozova</a:t>
            </a:r>
            <a:endParaRPr lang="en-US" dirty="0" smtClean="0"/>
          </a:p>
          <a:p>
            <a:pPr algn="ctr"/>
            <a:r>
              <a:rPr lang="en-US" dirty="0" smtClean="0"/>
              <a:t>Summer Student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Supervised by </a:t>
            </a:r>
            <a:r>
              <a:rPr lang="en-US" dirty="0" err="1" smtClean="0"/>
              <a:t>Nastasia</a:t>
            </a:r>
            <a:r>
              <a:rPr lang="en-US" dirty="0" smtClean="0"/>
              <a:t> </a:t>
            </a:r>
            <a:r>
              <a:rPr lang="en-US" dirty="0" err="1" smtClean="0"/>
              <a:t>Mukharamova</a:t>
            </a:r>
            <a:r>
              <a:rPr lang="en-US" dirty="0" smtClean="0"/>
              <a:t>, </a:t>
            </a:r>
          </a:p>
          <a:p>
            <a:pPr algn="ctr"/>
            <a:r>
              <a:rPr lang="en-US" dirty="0" smtClean="0"/>
              <a:t>Ivan </a:t>
            </a:r>
            <a:r>
              <a:rPr lang="en-US" dirty="0" err="1" smtClean="0"/>
              <a:t>Vartaniants</a:t>
            </a:r>
            <a:endParaRPr lang="de-D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8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Cross-Correlation Analysis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350451" y="1481031"/>
                <a:ext cx="3939796" cy="8125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𝜋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𝜋</m:t>
                          </m:r>
                        </m:sup>
                        <m:e>
                          <m:r>
                            <a:rPr lang="en-US" i="1">
                              <a:latin typeface="Cambria Math"/>
                            </a:rPr>
                            <m:t>𝐼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𝐼</m:t>
                          </m:r>
                          <m:d>
                            <m:d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Δ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  <m:r>
                            <a:rPr lang="en-US" i="1">
                              <a:latin typeface="Cambria Math"/>
                            </a:rPr>
                            <m:t>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451" y="1481031"/>
                <a:ext cx="3939796" cy="81259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350451" y="5109039"/>
                <a:ext cx="3501343" cy="7895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Δ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de-DE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𝑀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Δ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451" y="5109039"/>
                <a:ext cx="3501343" cy="78951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98277" y="2290292"/>
                <a:ext cx="4572000" cy="7461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𝜋</m:t>
                              </m:r>
                            </m:sup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𝑊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𝜑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Δ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𝑊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𝜋</m:t>
                              </m:r>
                            </m:sup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𝑊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𝑊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φ</m:t>
                              </m:r>
                            </m:e>
                          </m:nary>
                        </m:den>
                      </m:f>
                      <m:r>
                        <a:rPr lang="en-US" i="1">
                          <a:latin typeface="Cambria Math"/>
                        </a:rPr>
                        <m:t>.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277" y="2290292"/>
                <a:ext cx="4572000" cy="746166"/>
              </a:xfrm>
              <a:prstGeom prst="rect">
                <a:avLst/>
              </a:prstGeom>
              <a:blipFill rotWithShape="1">
                <a:blip r:embed="rId4"/>
                <a:stretch>
                  <a:fillRect r="-2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4295902" y="966672"/>
            <a:ext cx="2578048" cy="461156"/>
          </a:xfrm>
          <a:prstGeom prst="rect">
            <a:avLst/>
          </a:prstGeom>
        </p:spPr>
        <p:txBody>
          <a:bodyPr/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latin typeface="Cambria" panose="02040503050406030204" pitchFamily="18" charset="0"/>
              </a:rPr>
              <a:t>CCF calculation</a:t>
            </a:r>
            <a:endParaRPr lang="de-DE" sz="2400" kern="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t="17798"/>
          <a:stretch/>
        </p:blipFill>
        <p:spPr>
          <a:xfrm>
            <a:off x="157890" y="1866301"/>
            <a:ext cx="3656620" cy="369307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350451" y="4753681"/>
            <a:ext cx="3612368" cy="4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latin typeface="Cambria" panose="02040503050406030204" pitchFamily="18" charset="0"/>
              </a:rPr>
              <a:t>Averaging</a:t>
            </a:r>
            <a:endParaRPr lang="de-DE" sz="2400" kern="0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17301" y="3755694"/>
                <a:ext cx="4566507" cy="547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0,  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gaps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beamstop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detector</m:t>
                              </m:r>
                              <m:r>
                                <a:rPr lang="en-US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edges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1,                                          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301" y="3755694"/>
                <a:ext cx="4566507" cy="547073"/>
              </a:xfrm>
              <a:prstGeom prst="rect">
                <a:avLst/>
              </a:prstGeom>
              <a:blipFill rotWithShape="1">
                <a:blip r:embed="rId6"/>
                <a:stretch>
                  <a:fillRect t="-163333" b="-24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350451" y="3294539"/>
            <a:ext cx="3612368" cy="46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latin typeface="Cambria" panose="02040503050406030204" pitchFamily="18" charset="0"/>
              </a:rPr>
              <a:t>Mask</a:t>
            </a:r>
            <a:endParaRPr lang="de-DE" sz="2400" kern="0" dirty="0">
              <a:latin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4271" y="2186610"/>
            <a:ext cx="6389194" cy="6115203"/>
            <a:chOff x="1375555" y="1640551"/>
            <a:chExt cx="6351125" cy="5977731"/>
          </a:xfrm>
        </p:grpSpPr>
        <p:sp>
          <p:nvSpPr>
            <p:cNvPr id="17" name="Arc 16"/>
            <p:cNvSpPr/>
            <p:nvPr/>
          </p:nvSpPr>
          <p:spPr bwMode="auto">
            <a:xfrm rot="16200000">
              <a:off x="1718145" y="1609748"/>
              <a:ext cx="5977731" cy="6039338"/>
            </a:xfrm>
            <a:prstGeom prst="arc">
              <a:avLst>
                <a:gd name="adj1" fmla="val 15729736"/>
                <a:gd name="adj2" fmla="val 434172"/>
              </a:avLst>
            </a:prstGeom>
            <a:noFill/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 flipH="1">
              <a:off x="4370251" y="4200594"/>
              <a:ext cx="518875" cy="523865"/>
            </a:xfrm>
            <a:prstGeom prst="ellipse">
              <a:avLst/>
            </a:prstGeom>
            <a:noFill/>
            <a:ln>
              <a:solidFill>
                <a:schemeClr val="tx2"/>
              </a:solidFill>
              <a:prstDash val="sysDash"/>
              <a:headEnd type="none" w="med" len="med"/>
              <a:tailEnd type="non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1375555" y="4419430"/>
              <a:ext cx="3282686" cy="7065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H="1" flipV="1">
              <a:off x="1835906" y="3621349"/>
              <a:ext cx="2787149" cy="87905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4623054" y="4220411"/>
              <a:ext cx="167912" cy="29695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4623054" y="3824918"/>
              <a:ext cx="371050" cy="69244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Arc 22"/>
            <p:cNvSpPr/>
            <p:nvPr/>
          </p:nvSpPr>
          <p:spPr bwMode="auto">
            <a:xfrm rot="16200000">
              <a:off x="4173202" y="4054386"/>
              <a:ext cx="912974" cy="925960"/>
            </a:xfrm>
            <a:prstGeom prst="arc">
              <a:avLst>
                <a:gd name="adj1" fmla="val 17241543"/>
                <a:gd name="adj2" fmla="val 1518118"/>
              </a:avLst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Arc 23"/>
            <p:cNvSpPr/>
            <p:nvPr/>
          </p:nvSpPr>
          <p:spPr bwMode="auto">
            <a:xfrm rot="16200000">
              <a:off x="3440339" y="3349896"/>
              <a:ext cx="2256189" cy="2256189"/>
            </a:xfrm>
            <a:prstGeom prst="arc">
              <a:avLst>
                <a:gd name="adj1" fmla="val 16268721"/>
                <a:gd name="adj2" fmla="val 17269772"/>
              </a:avLst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006049" y="3954695"/>
                  <a:ext cx="36420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6049" y="3954695"/>
                  <a:ext cx="364202" cy="3385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131746" y="4123972"/>
                  <a:ext cx="38626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𝜑</m:t>
                        </m:r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746" y="4123972"/>
                  <a:ext cx="386260" cy="33855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158698" y="3421294"/>
                  <a:ext cx="50174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8698" y="3421294"/>
                  <a:ext cx="501740" cy="40011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746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707010" y="3995028"/>
                  <a:ext cx="401957" cy="391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7010" y="3995028"/>
                  <a:ext cx="401957" cy="39111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1076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209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Cross-Correlation Analysis (q</a:t>
            </a:r>
            <a:r>
              <a:rPr lang="en-US" baseline="-25000" dirty="0" smtClean="0"/>
              <a:t>saxs-waxs1,</a:t>
            </a:r>
            <a:r>
              <a:rPr lang="en-US" dirty="0" smtClean="0"/>
              <a:t> q</a:t>
            </a:r>
            <a:r>
              <a:rPr lang="de-DE" baseline="-25000" dirty="0" smtClean="0"/>
              <a:t>s</a:t>
            </a:r>
            <a:r>
              <a:rPr lang="en-US" baseline="-25000" dirty="0" smtClean="0"/>
              <a:t>axs-waxs2</a:t>
            </a:r>
            <a:r>
              <a:rPr lang="en-US" dirty="0" smtClean="0"/>
              <a:t>)</a:t>
            </a:r>
            <a:endParaRPr lang="de-DE" baseline="-25000" dirty="0"/>
          </a:p>
        </p:txBody>
      </p:sp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491658"/>
              </p:ext>
            </p:extLst>
          </p:nvPr>
        </p:nvGraphicFramePr>
        <p:xfrm>
          <a:off x="1369810" y="3951225"/>
          <a:ext cx="218130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654"/>
                <a:gridCol w="1090654"/>
              </a:tblGrid>
              <a:tr h="22731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Scan</a:t>
                      </a:r>
                      <a:r>
                        <a:rPr lang="en-US" baseline="0" dirty="0" smtClean="0"/>
                        <a:t> 1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27312">
                <a:tc>
                  <a:txBody>
                    <a:bodyPr/>
                    <a:lstStyle/>
                    <a:p>
                      <a:r>
                        <a:rPr lang="en-US" dirty="0" smtClean="0"/>
                        <a:t>-136°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136°</a:t>
                      </a:r>
                      <a:endParaRPr lang="de-DE" dirty="0"/>
                    </a:p>
                  </a:txBody>
                  <a:tcPr/>
                </a:tc>
              </a:tr>
              <a:tr h="227312">
                <a:tc>
                  <a:txBody>
                    <a:bodyPr/>
                    <a:lstStyle/>
                    <a:p>
                      <a:r>
                        <a:rPr lang="en-US" dirty="0" smtClean="0"/>
                        <a:t>-95°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96°</a:t>
                      </a:r>
                      <a:endParaRPr lang="de-DE" dirty="0"/>
                    </a:p>
                  </a:txBody>
                  <a:tcPr/>
                </a:tc>
              </a:tr>
              <a:tr h="227312">
                <a:tc>
                  <a:txBody>
                    <a:bodyPr/>
                    <a:lstStyle/>
                    <a:p>
                      <a:r>
                        <a:rPr lang="en-US" dirty="0" smtClean="0"/>
                        <a:t>-84°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89°</a:t>
                      </a:r>
                      <a:endParaRPr lang="de-DE" dirty="0"/>
                    </a:p>
                  </a:txBody>
                  <a:tcPr/>
                </a:tc>
              </a:tr>
              <a:tr h="227312">
                <a:tc>
                  <a:txBody>
                    <a:bodyPr/>
                    <a:lstStyle/>
                    <a:p>
                      <a:r>
                        <a:rPr lang="en-US" dirty="0" smtClean="0"/>
                        <a:t>-44°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44°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8" name="Table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700234"/>
              </p:ext>
            </p:extLst>
          </p:nvPr>
        </p:nvGraphicFramePr>
        <p:xfrm>
          <a:off x="5721588" y="3936013"/>
          <a:ext cx="2181308" cy="1726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654"/>
                <a:gridCol w="1090654"/>
              </a:tblGrid>
              <a:tr h="40690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Scan</a:t>
                      </a:r>
                      <a:r>
                        <a:rPr lang="en-US" baseline="0" dirty="0" smtClean="0"/>
                        <a:t> 2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406904">
                <a:tc>
                  <a:txBody>
                    <a:bodyPr/>
                    <a:lstStyle/>
                    <a:p>
                      <a:r>
                        <a:rPr lang="en-US" dirty="0" smtClean="0"/>
                        <a:t>-135°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136°</a:t>
                      </a:r>
                      <a:endParaRPr lang="de-DE" dirty="0"/>
                    </a:p>
                  </a:txBody>
                  <a:tcPr/>
                </a:tc>
              </a:tr>
              <a:tr h="505764">
                <a:tc>
                  <a:txBody>
                    <a:bodyPr/>
                    <a:lstStyle/>
                    <a:p>
                      <a:r>
                        <a:rPr lang="en-US" dirty="0" smtClean="0"/>
                        <a:t>-9</a:t>
                      </a:r>
                      <a:r>
                        <a:rPr lang="ru-RU" dirty="0" smtClean="0"/>
                        <a:t>2</a:t>
                      </a:r>
                      <a:r>
                        <a:rPr lang="en-US" dirty="0" smtClean="0"/>
                        <a:t>°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89</a:t>
                      </a:r>
                      <a:r>
                        <a:rPr lang="en-US" dirty="0" smtClean="0"/>
                        <a:t>°</a:t>
                      </a:r>
                      <a:endParaRPr lang="de-DE" dirty="0"/>
                    </a:p>
                  </a:txBody>
                  <a:tcPr/>
                </a:tc>
              </a:tr>
              <a:tr h="406904">
                <a:tc>
                  <a:txBody>
                    <a:bodyPr/>
                    <a:lstStyle/>
                    <a:p>
                      <a:r>
                        <a:rPr lang="en-US" dirty="0" smtClean="0"/>
                        <a:t>-44°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45°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-2650" y="850106"/>
            <a:ext cx="4779924" cy="2696176"/>
            <a:chOff x="-2650" y="850106"/>
            <a:chExt cx="4779924" cy="2696176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0" y="850106"/>
              <a:ext cx="4779924" cy="2696176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070776" y="1105231"/>
              <a:ext cx="2797534" cy="2170706"/>
              <a:chOff x="1073426" y="1105231"/>
              <a:chExt cx="2797534" cy="2170706"/>
            </a:xfrm>
          </p:grpSpPr>
          <p:cxnSp>
            <p:nvCxnSpPr>
              <p:cNvPr id="77" name="Straight Connector 76"/>
              <p:cNvCxnSpPr/>
              <p:nvPr/>
            </p:nvCxnSpPr>
            <p:spPr bwMode="auto">
              <a:xfrm>
                <a:off x="1073426" y="1105231"/>
                <a:ext cx="0" cy="217070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1608814" y="2460929"/>
                <a:ext cx="0" cy="75934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3469419" y="2297927"/>
                <a:ext cx="0" cy="97801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>
                <a:off x="2015656" y="1954695"/>
                <a:ext cx="0" cy="126558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2923430" y="1139686"/>
                <a:ext cx="0" cy="208059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3870960" y="1954695"/>
                <a:ext cx="0" cy="126558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1489545" y="2523875"/>
                <a:ext cx="0" cy="69640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" name="Straight Connector 142"/>
              <p:cNvCxnSpPr/>
              <p:nvPr/>
            </p:nvCxnSpPr>
            <p:spPr bwMode="auto">
              <a:xfrm>
                <a:off x="3374004" y="2354911"/>
                <a:ext cx="0" cy="92102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6" name="Group 5"/>
          <p:cNvGrpSpPr/>
          <p:nvPr/>
        </p:nvGrpSpPr>
        <p:grpSpPr>
          <a:xfrm>
            <a:off x="4325510" y="820320"/>
            <a:ext cx="4723392" cy="2755748"/>
            <a:chOff x="4325510" y="820320"/>
            <a:chExt cx="4723392" cy="275574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08"/>
            <a:stretch/>
          </p:blipFill>
          <p:spPr>
            <a:xfrm>
              <a:off x="4325510" y="820320"/>
              <a:ext cx="4723392" cy="2755748"/>
            </a:xfrm>
            <a:prstGeom prst="rect">
              <a:avLst/>
            </a:prstGeom>
          </p:spPr>
        </p:pic>
        <p:cxnSp>
          <p:nvCxnSpPr>
            <p:cNvPr id="121" name="Straight Connector 120"/>
            <p:cNvCxnSpPr/>
            <p:nvPr/>
          </p:nvCxnSpPr>
          <p:spPr bwMode="auto">
            <a:xfrm>
              <a:off x="6382990" y="1304490"/>
              <a:ext cx="0" cy="19904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5872039" y="2621280"/>
              <a:ext cx="0" cy="6546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5418814" y="1574358"/>
              <a:ext cx="0" cy="17015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/>
            <p:nvPr/>
          </p:nvCxnSpPr>
          <p:spPr bwMode="auto">
            <a:xfrm>
              <a:off x="7793604" y="2621280"/>
              <a:ext cx="0" cy="6546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Connector 129"/>
            <p:cNvCxnSpPr/>
            <p:nvPr/>
          </p:nvCxnSpPr>
          <p:spPr bwMode="auto">
            <a:xfrm>
              <a:off x="7333753" y="1631343"/>
              <a:ext cx="0" cy="16445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/>
            <p:nvPr/>
          </p:nvCxnSpPr>
          <p:spPr bwMode="auto">
            <a:xfrm>
              <a:off x="8290562" y="1432560"/>
              <a:ext cx="0" cy="18447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9835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typical structures forming the sample</a:t>
            </a:r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-4977" y="1032542"/>
            <a:ext cx="9122972" cy="4518657"/>
            <a:chOff x="0" y="138985"/>
            <a:chExt cx="6232550" cy="30870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9" t="10922" r="5667" b="15918"/>
            <a:stretch/>
          </p:blipFill>
          <p:spPr>
            <a:xfrm>
              <a:off x="3116275" y="138985"/>
              <a:ext cx="3116275" cy="308701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0" t="11378" r="1486" b="13600"/>
            <a:stretch/>
          </p:blipFill>
          <p:spPr>
            <a:xfrm>
              <a:off x="0" y="138985"/>
              <a:ext cx="3116275" cy="308701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4977" y="886119"/>
            <a:ext cx="9142339" cy="5024629"/>
            <a:chOff x="0" y="891789"/>
            <a:chExt cx="9145211" cy="5026208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891789"/>
              <a:ext cx="9145211" cy="5026208"/>
              <a:chOff x="0" y="797357"/>
              <a:chExt cx="9144001" cy="502554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694319" y="945278"/>
                <a:ext cx="8028313" cy="4688966"/>
                <a:chOff x="0" y="305287"/>
                <a:chExt cx="9143999" cy="5726499"/>
              </a:xfrm>
            </p:grpSpPr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292" r="1079"/>
                <a:stretch/>
              </p:blipFill>
              <p:spPr bwMode="auto">
                <a:xfrm>
                  <a:off x="0" y="305287"/>
                  <a:ext cx="9143999" cy="5726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0" y="305287"/>
                  <a:ext cx="99486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dirty="0"/>
                    <a:t>φ</a:t>
                  </a:r>
                  <a:r>
                    <a:rPr lang="ru-RU" dirty="0"/>
                    <a:t>=54°</a:t>
                  </a:r>
                </a:p>
                <a:p>
                  <a:r>
                    <a:rPr lang="el-GR" dirty="0"/>
                    <a:t>ψ</a:t>
                  </a:r>
                  <a:r>
                    <a:rPr lang="ru-RU" dirty="0"/>
                    <a:t>=41°</a:t>
                  </a:r>
                </a:p>
                <a:p>
                  <a:endParaRPr lang="de-DE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236463" y="305287"/>
                  <a:ext cx="99486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dirty="0"/>
                    <a:t>φ</a:t>
                  </a:r>
                  <a:r>
                    <a:rPr lang="ru-RU" dirty="0" smtClean="0"/>
                    <a:t>=161°</a:t>
                  </a:r>
                  <a:endParaRPr lang="ru-RU" dirty="0"/>
                </a:p>
                <a:p>
                  <a:r>
                    <a:rPr lang="el-GR" dirty="0"/>
                    <a:t>ψ</a:t>
                  </a:r>
                  <a:r>
                    <a:rPr lang="ru-RU" dirty="0" smtClean="0"/>
                    <a:t>=80°</a:t>
                  </a:r>
                  <a:endParaRPr lang="ru-RU" dirty="0"/>
                </a:p>
                <a:p>
                  <a:endParaRPr lang="de-DE" dirty="0"/>
                </a:p>
              </p:txBody>
            </p:sp>
          </p:grpSp>
          <p:sp>
            <p:nvSpPr>
              <p:cNvPr id="9" name="Rectangle 8"/>
              <p:cNvSpPr/>
              <p:nvPr/>
            </p:nvSpPr>
            <p:spPr bwMode="auto">
              <a:xfrm>
                <a:off x="0" y="797357"/>
                <a:ext cx="694319" cy="4908499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8722633" y="797357"/>
                <a:ext cx="421368" cy="5025542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" name="Oval 7"/>
            <p:cNvSpPr/>
            <p:nvPr/>
          </p:nvSpPr>
          <p:spPr bwMode="auto">
            <a:xfrm>
              <a:off x="6859504" y="3246548"/>
              <a:ext cx="206261" cy="206261"/>
            </a:xfrm>
            <a:prstGeom prst="ellipse">
              <a:avLst/>
            </a:prstGeom>
            <a:solidFill>
              <a:srgbClr val="2059CC"/>
            </a:solidFill>
            <a:ln w="9525" cap="flat" cmpd="sng" algn="ctr">
              <a:solidFill>
                <a:srgbClr val="2059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4977" y="838751"/>
            <a:ext cx="9094177" cy="4836008"/>
            <a:chOff x="183828" y="1185062"/>
            <a:chExt cx="8777487" cy="4413189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5904" y="1185062"/>
              <a:ext cx="4395411" cy="441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183828" y="1245471"/>
              <a:ext cx="4417161" cy="4303438"/>
              <a:chOff x="4631742" y="1315833"/>
              <a:chExt cx="4337914" cy="4225865"/>
            </a:xfrm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1742" y="1315833"/>
                <a:ext cx="4206240" cy="4225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889956" y="2406595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-1 -1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227419" y="2406595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-1 1 0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050635" y="3751372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1 1 0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963108" y="3658902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1 -1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260849" y="2994440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0 -2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432244" y="3277645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0 2 0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522722" y="2279634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-2 0 0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548324" y="4443712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2 0 0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938980" y="4574517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-2 0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885787" y="1830098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-2 2 0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311288" y="2430650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1 3 0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754881" y="3772641"/>
                <a:ext cx="6583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-3 0</a:t>
                </a:r>
                <a:endParaRPr lang="de-DE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955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Peaks of diffraction patterns</a:t>
            </a:r>
            <a:endParaRPr lang="de-DE" dirty="0"/>
          </a:p>
        </p:txBody>
      </p:sp>
      <p:grpSp>
        <p:nvGrpSpPr>
          <p:cNvPr id="2049" name="Group 2048"/>
          <p:cNvGrpSpPr/>
          <p:nvPr/>
        </p:nvGrpSpPr>
        <p:grpSpPr>
          <a:xfrm>
            <a:off x="4614" y="846517"/>
            <a:ext cx="4998715" cy="4997076"/>
            <a:chOff x="532790" y="1420597"/>
            <a:chExt cx="4045306" cy="413385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63" y="1420597"/>
              <a:ext cx="3714750" cy="4133850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 bwMode="auto">
            <a:xfrm>
              <a:off x="3628339" y="2677363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3056535" y="2946806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092147" y="2683459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1858060" y="3478987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2756611" y="3795369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1205788" y="3675278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1858059" y="2156765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3027275" y="4409846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2756610" y="2346960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2092147" y="4076395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1477668" y="4294631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2472538" y="4675022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3400348" y="2156764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472537" y="1849526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1534972" y="2930956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844394" y="2156764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</m:acc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4394" y="2156764"/>
                  <a:ext cx="672998" cy="26199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/>
            <p:cNvSpPr txBox="1"/>
            <p:nvPr/>
          </p:nvSpPr>
          <p:spPr>
            <a:xfrm>
              <a:off x="2011680" y="4441195"/>
              <a:ext cx="6729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(200)</a:t>
              </a:r>
              <a:endParaRPr lang="de-DE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2179931" y="3049737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11</m:t>
                          </m:r>
                        </m:e>
                      </m:acc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931" y="3049737"/>
                  <a:ext cx="672998" cy="26199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/>
            <p:cNvSpPr txBox="1"/>
            <p:nvPr/>
          </p:nvSpPr>
          <p:spPr>
            <a:xfrm>
              <a:off x="2544472" y="3563020"/>
              <a:ext cx="6729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(110)</a:t>
              </a:r>
              <a:endParaRPr lang="de-DE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2668830" y="3128308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1</m:t>
                          </m:r>
                        </m:e>
                      </m:acc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8830" y="3128308"/>
                  <a:ext cx="672998" cy="26199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2136038" y="3432022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(1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1</m:t>
                          </m:r>
                        </m:e>
                      </m:acc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6038" y="3432022"/>
                  <a:ext cx="672998" cy="26199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3905098" y="2552461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</m:acc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20)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5098" y="2552461"/>
                  <a:ext cx="672998" cy="26199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1105811" y="4004595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(2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</m:acc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811" y="4004595"/>
                  <a:ext cx="672998" cy="26199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1375256" y="4675022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3</m:t>
                      </m:r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1</m:t>
                          </m:r>
                        </m:e>
                      </m:acc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256" y="4675022"/>
                  <a:ext cx="672998" cy="26199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3503981" y="1967922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3</m:t>
                          </m:r>
                        </m:e>
                      </m:acc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1</m:t>
                      </m:r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3981" y="1967922"/>
                  <a:ext cx="672998" cy="26199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1675181" y="1924162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lang="ru-RU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</m:acc>
                      <m:r>
                        <a:rPr lang="ru-RU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0</m:t>
                      </m:r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181" y="1924162"/>
                  <a:ext cx="672998" cy="26199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TextBox 78"/>
            <p:cNvSpPr txBox="1"/>
            <p:nvPr/>
          </p:nvSpPr>
          <p:spPr>
            <a:xfrm>
              <a:off x="3188208" y="4734219"/>
              <a:ext cx="672998" cy="261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ru-RU" sz="11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220</a:t>
              </a:r>
              <a:r>
                <a:rPr lang="en-US" sz="1100" dirty="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de-DE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2440838" y="5055413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3</m:t>
                      </m:r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0838" y="5055413"/>
                  <a:ext cx="672998" cy="26199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2424988" y="1594979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31</m:t>
                          </m:r>
                        </m:e>
                      </m:acc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0</m:t>
                      </m:r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4988" y="1594979"/>
                  <a:ext cx="672998" cy="26199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1564233" y="2736560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(0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</m:acc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4233" y="2736560"/>
                  <a:ext cx="672998" cy="26199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3" name="Oval 82"/>
            <p:cNvSpPr/>
            <p:nvPr/>
          </p:nvSpPr>
          <p:spPr bwMode="auto">
            <a:xfrm>
              <a:off x="941222" y="3200107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593217" y="3945396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1211884" y="2362265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3942207" y="3372823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890015" y="4606070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615163" y="2668151"/>
              <a:ext cx="380391" cy="380391"/>
            </a:xfrm>
            <a:prstGeom prst="ellipse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777847" y="4983956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4</m:t>
                      </m:r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</m:acc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47" y="4983956"/>
                  <a:ext cx="672998" cy="26199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3605708" y="3664370"/>
                  <a:ext cx="67299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2</m:t>
                          </m:r>
                        </m:e>
                      </m:acc>
                      <m:r>
                        <a:rPr lang="en-US" sz="1100" b="0" i="1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4</m:t>
                      </m:r>
                    </m:oMath>
                  </a14:m>
                  <a:r>
                    <a:rPr lang="en-US" sz="11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0</a:t>
                  </a:r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5708" y="3664370"/>
                  <a:ext cx="672998" cy="26161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553516" y="3707426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2</m:t>
                      </m:r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4</m:t>
                          </m:r>
                        </m:e>
                      </m:acc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0</m:t>
                      </m:r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516" y="3707426"/>
                  <a:ext cx="672998" cy="261995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532790" y="3196199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1</m:t>
                      </m:r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3</m:t>
                          </m:r>
                        </m:e>
                      </m:acc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0</m:t>
                      </m:r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790" y="3196199"/>
                  <a:ext cx="672998" cy="261995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553516" y="2421464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(0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4</m:t>
                          </m:r>
                        </m:e>
                      </m:acc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0</m:t>
                      </m:r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516" y="2421464"/>
                  <a:ext cx="672998" cy="261995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1105811" y="2114357"/>
                  <a:ext cx="672998" cy="261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10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2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  <m:t>13</m:t>
                          </m:r>
                        </m:e>
                      </m:acc>
                      <m:r>
                        <a:rPr lang="en-US" sz="1100" b="0" i="0" smtClean="0">
                          <a:solidFill>
                            <a:schemeClr val="tx2"/>
                          </a:solidFill>
                          <a:latin typeface="Cambria Math"/>
                          <a:cs typeface="Calibri" panose="020F0502020204030204" pitchFamily="34" charset="0"/>
                        </a:rPr>
                        <m:t>0</m:t>
                      </m:r>
                    </m:oMath>
                  </a14:m>
                  <a:r>
                    <a:rPr lang="en-US" sz="1100" dirty="0" smtClean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  <a:endParaRPr lang="de-DE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811" y="2114357"/>
                  <a:ext cx="672998" cy="261995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59" name="Group 2058"/>
          <p:cNvGrpSpPr/>
          <p:nvPr/>
        </p:nvGrpSpPr>
        <p:grpSpPr>
          <a:xfrm>
            <a:off x="4765509" y="836200"/>
            <a:ext cx="4402717" cy="4997076"/>
            <a:chOff x="4852149" y="911919"/>
            <a:chExt cx="4285664" cy="4960798"/>
          </a:xfrm>
        </p:grpSpPr>
        <p:pic>
          <p:nvPicPr>
            <p:cNvPr id="2055" name="Picture 205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2149" y="911919"/>
              <a:ext cx="4142144" cy="4960798"/>
            </a:xfrm>
            <a:prstGeom prst="rect">
              <a:avLst/>
            </a:prstGeom>
          </p:spPr>
        </p:pic>
        <p:grpSp>
          <p:nvGrpSpPr>
            <p:cNvPr id="2058" name="Group 2057"/>
            <p:cNvGrpSpPr/>
            <p:nvPr/>
          </p:nvGrpSpPr>
          <p:grpSpPr>
            <a:xfrm>
              <a:off x="4943683" y="929116"/>
              <a:ext cx="4194130" cy="4410032"/>
              <a:chOff x="4943683" y="929116"/>
              <a:chExt cx="4194130" cy="4410032"/>
            </a:xfrm>
          </p:grpSpPr>
          <p:sp>
            <p:nvSpPr>
              <p:cNvPr id="2056" name="Oval 2055"/>
              <p:cNvSpPr/>
              <p:nvPr/>
            </p:nvSpPr>
            <p:spPr bwMode="auto">
              <a:xfrm>
                <a:off x="6184829" y="2089711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 bwMode="auto">
              <a:xfrm>
                <a:off x="6923221" y="2103743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>
                <a:off x="5661620" y="2832912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6184483" y="3615164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 bwMode="auto">
              <a:xfrm>
                <a:off x="6896323" y="3644206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>
                <a:off x="7361357" y="2944157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 bwMode="auto">
              <a:xfrm>
                <a:off x="5269210" y="3721033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 bwMode="auto">
              <a:xfrm>
                <a:off x="5966251" y="4459978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 bwMode="auto">
              <a:xfrm>
                <a:off x="8034355" y="2944157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4970856" y="2674158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 bwMode="auto">
              <a:xfrm>
                <a:off x="7113863" y="1232483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 bwMode="auto">
              <a:xfrm>
                <a:off x="7736001" y="1984823"/>
                <a:ext cx="566755" cy="56675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57" name="TextBox 2056"/>
                  <p:cNvSpPr txBox="1"/>
                  <p:nvPr/>
                </p:nvSpPr>
                <p:spPr>
                  <a:xfrm>
                    <a:off x="6284125" y="2634666"/>
                    <a:ext cx="651053" cy="308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de-DE" sz="140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sz="1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11</m:t>
                            </m:r>
                          </m:e>
                        </m:acc>
                      </m:oMath>
                    </a14:m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0)</a:t>
                    </a:r>
                    <a:endParaRPr lang="de-DE" sz="14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057" name="TextBox 20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4125" y="2634666"/>
                    <a:ext cx="651053" cy="308226"/>
                  </a:xfrm>
                  <a:prstGeom prst="rect">
                    <a:avLst/>
                  </a:prstGeom>
                  <a:blipFill rotWithShape="1">
                    <a:blip r:embed="rId22"/>
                    <a:stretch>
                      <a:fillRect l="-1818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7" name="TextBox 116"/>
              <p:cNvSpPr txBox="1"/>
              <p:nvPr/>
            </p:nvSpPr>
            <p:spPr>
              <a:xfrm>
                <a:off x="6879428" y="3360518"/>
                <a:ext cx="651053" cy="308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(110)</a:t>
                </a:r>
                <a:endParaRPr lang="de-DE" sz="1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/>
                  <p:cNvSpPr txBox="1"/>
                  <p:nvPr/>
                </p:nvSpPr>
                <p:spPr>
                  <a:xfrm>
                    <a:off x="6291777" y="3356799"/>
                    <a:ext cx="651053" cy="308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(10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de-DE" sz="140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sz="1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acc>
                      </m:oMath>
                    </a14:m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  <a:endParaRPr lang="de-DE" sz="14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8" name="TextBox 1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1777" y="3356799"/>
                    <a:ext cx="651053" cy="308226"/>
                  </a:xfrm>
                  <a:prstGeom prst="rect">
                    <a:avLst/>
                  </a:prstGeom>
                  <a:blipFill rotWithShape="1">
                    <a:blip r:embed="rId23"/>
                    <a:stretch>
                      <a:fillRect l="-1818" r="-909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6142333" y="3052292"/>
                    <a:ext cx="651053" cy="308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(0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de-DE" sz="140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sz="1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11</m:t>
                            </m:r>
                          </m:e>
                        </m:acc>
                      </m:oMath>
                    </a14:m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  <a:endParaRPr lang="de-DE" sz="14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42333" y="3052292"/>
                    <a:ext cx="651053" cy="308226"/>
                  </a:xfrm>
                  <a:prstGeom prst="rect">
                    <a:avLst/>
                  </a:prstGeom>
                  <a:blipFill rotWithShape="1">
                    <a:blip r:embed="rId24"/>
                    <a:stretch>
                      <a:fillRect l="-1818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0" name="TextBox 119"/>
              <p:cNvSpPr txBox="1"/>
              <p:nvPr/>
            </p:nvSpPr>
            <p:spPr>
              <a:xfrm>
                <a:off x="6896323" y="2969740"/>
                <a:ext cx="651053" cy="308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(011)</a:t>
                </a:r>
                <a:endParaRPr lang="de-DE" sz="1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/>
                  <p:cNvSpPr txBox="1"/>
                  <p:nvPr/>
                </p:nvSpPr>
                <p:spPr>
                  <a:xfrm>
                    <a:off x="6824745" y="2603000"/>
                    <a:ext cx="651053" cy="308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1400" i="1" smtClean="0">
                                <a:solidFill>
                                  <a:schemeClr val="tx2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ru-RU" sz="1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  <m:t>1</m:t>
                            </m:r>
                          </m:e>
                        </m:acc>
                      </m:oMath>
                    </a14:m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01)</a:t>
                    </a:r>
                    <a:endParaRPr lang="de-DE" sz="14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1" name="TextBox 1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4745" y="2603000"/>
                    <a:ext cx="651053" cy="308226"/>
                  </a:xfrm>
                  <a:prstGeom prst="rect">
                    <a:avLst/>
                  </a:prstGeom>
                  <a:blipFill rotWithShape="1">
                    <a:blip r:embed="rId25"/>
                    <a:stretch>
                      <a:fillRect l="-1818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/>
                  <p:cNvSpPr txBox="1"/>
                  <p:nvPr/>
                </p:nvSpPr>
                <p:spPr>
                  <a:xfrm>
                    <a:off x="4943683" y="2397465"/>
                    <a:ext cx="651053" cy="308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(0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de-DE" sz="140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ru-RU" sz="1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22</m:t>
                            </m:r>
                          </m:e>
                        </m:acc>
                      </m:oMath>
                    </a14:m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  <a:endParaRPr lang="de-DE" sz="14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2" name="TextBox 1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43683" y="2397465"/>
                    <a:ext cx="651053" cy="308226"/>
                  </a:xfrm>
                  <a:prstGeom prst="rect">
                    <a:avLst/>
                  </a:prstGeom>
                  <a:blipFill rotWithShape="1">
                    <a:blip r:embed="rId26"/>
                    <a:stretch>
                      <a:fillRect l="-1818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/>
                  <p:cNvSpPr txBox="1"/>
                  <p:nvPr/>
                </p:nvSpPr>
                <p:spPr>
                  <a:xfrm>
                    <a:off x="8161233" y="1888008"/>
                    <a:ext cx="651053" cy="308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1400" i="1" smtClean="0">
                                <a:solidFill>
                                  <a:schemeClr val="tx2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ru-RU" sz="1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  <m:t>1</m:t>
                            </m:r>
                          </m:e>
                        </m:acc>
                      </m:oMath>
                    </a14:m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12)</a:t>
                    </a:r>
                    <a:endParaRPr lang="de-DE" sz="14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3" name="TextBox 1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1233" y="1888008"/>
                    <a:ext cx="651053" cy="308226"/>
                  </a:xfrm>
                  <a:prstGeom prst="rect">
                    <a:avLst/>
                  </a:prstGeom>
                  <a:blipFill rotWithShape="1">
                    <a:blip r:embed="rId27"/>
                    <a:stretch>
                      <a:fillRect l="-1818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4" name="TextBox 123"/>
              <p:cNvSpPr txBox="1"/>
              <p:nvPr/>
            </p:nvSpPr>
            <p:spPr>
              <a:xfrm>
                <a:off x="8486760" y="2909117"/>
                <a:ext cx="651053" cy="308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(022)</a:t>
                </a:r>
                <a:endParaRPr lang="de-DE" sz="1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/>
                  <p:cNvSpPr txBox="1"/>
                  <p:nvPr/>
                </p:nvSpPr>
                <p:spPr>
                  <a:xfrm>
                    <a:off x="7252583" y="929116"/>
                    <a:ext cx="651053" cy="308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ru-RU" sz="1400" i="1" smtClean="0">
                                <a:solidFill>
                                  <a:schemeClr val="tx2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ru-RU" sz="1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  <m:t>2</m:t>
                            </m:r>
                          </m:e>
                        </m:acc>
                      </m:oMath>
                    </a14:m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02)</a:t>
                    </a:r>
                    <a:endParaRPr lang="de-DE" sz="14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5" name="TextBox 1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2583" y="929116"/>
                    <a:ext cx="651053" cy="308226"/>
                  </a:xfrm>
                  <a:prstGeom prst="rect">
                    <a:avLst/>
                  </a:prstGeom>
                  <a:blipFill rotWithShape="1">
                    <a:blip r:embed="rId28"/>
                    <a:stretch>
                      <a:fillRect l="-1818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/>
                  <p:cNvSpPr txBox="1"/>
                  <p:nvPr/>
                </p:nvSpPr>
                <p:spPr>
                  <a:xfrm>
                    <a:off x="5010567" y="4254726"/>
                    <a:ext cx="651053" cy="308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r>
                          <a:rPr lang="ru-RU" sz="1400" b="0" i="0" smtClean="0">
                            <a:solidFill>
                              <a:schemeClr val="tx2"/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  <m:t>1</m:t>
                        </m:r>
                        <m:acc>
                          <m:accPr>
                            <m:chr m:val="̅"/>
                            <m:ctrlPr>
                              <a:rPr lang="ru-RU" sz="1400" i="1" smtClean="0">
                                <a:solidFill>
                                  <a:schemeClr val="tx2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ru-RU" sz="1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  <m:t>12</m:t>
                            </m:r>
                          </m:e>
                        </m:acc>
                      </m:oMath>
                    </a14:m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  <a:endParaRPr lang="de-DE" sz="14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6" name="TextBox 1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10567" y="4254726"/>
                    <a:ext cx="651053" cy="308226"/>
                  </a:xfrm>
                  <a:prstGeom prst="rect">
                    <a:avLst/>
                  </a:prstGeom>
                  <a:blipFill rotWithShape="1">
                    <a:blip r:embed="rId29"/>
                    <a:stretch>
                      <a:fillRect l="-1818" b="-22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/>
                  <p:cNvSpPr txBox="1"/>
                  <p:nvPr/>
                </p:nvSpPr>
                <p:spPr>
                  <a:xfrm>
                    <a:off x="5966251" y="5030922"/>
                    <a:ext cx="651053" cy="3082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r>
                          <a:rPr lang="ru-RU" sz="1400" b="0" i="0" smtClean="0">
                            <a:solidFill>
                              <a:schemeClr val="tx2"/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  <m:t>20</m:t>
                        </m:r>
                        <m:acc>
                          <m:accPr>
                            <m:chr m:val="̅"/>
                            <m:ctrlPr>
                              <a:rPr lang="ru-RU" sz="1400" i="1" smtClean="0">
                                <a:solidFill>
                                  <a:schemeClr val="tx2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ru-RU" sz="1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  <m:t>2</m:t>
                            </m:r>
                          </m:e>
                        </m:acc>
                      </m:oMath>
                    </a14:m>
                    <a:r>
                      <a:rPr lang="ru-RU" sz="1400" dirty="0" smtClean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  <a:endParaRPr lang="de-DE" sz="1400" dirty="0">
                      <a:solidFill>
                        <a:schemeClr val="tx2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7" name="TextBox 1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6251" y="5030922"/>
                    <a:ext cx="651053" cy="308226"/>
                  </a:xfrm>
                  <a:prstGeom prst="rect">
                    <a:avLst/>
                  </a:prstGeom>
                  <a:blipFill rotWithShape="1">
                    <a:blip r:embed="rId30"/>
                    <a:stretch>
                      <a:fillRect l="-1818" r="-2727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8764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of CCF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063"/>
            <a:ext cx="9144000" cy="515778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2311603" y="1660550"/>
            <a:ext cx="7315" cy="36649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A5EB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3940453" y="2633472"/>
            <a:ext cx="7315" cy="26919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A5EB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5487619" y="1944623"/>
            <a:ext cx="7315" cy="33808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A5EB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298387" y="1802586"/>
            <a:ext cx="58522" cy="35228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A5EB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7138415" y="2633472"/>
            <a:ext cx="0" cy="26919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A5EB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122371" y="2463090"/>
            <a:ext cx="0" cy="28623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A5EB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303068" y="2633472"/>
            <a:ext cx="8535" cy="26919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2989478" y="4051402"/>
            <a:ext cx="0" cy="12740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3897781" y="1660550"/>
            <a:ext cx="1" cy="36649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5523585" y="1944623"/>
            <a:ext cx="28652" cy="33808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6253884" y="3979469"/>
            <a:ext cx="14326" cy="13459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7138415" y="2633472"/>
            <a:ext cx="0" cy="26919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4096512" y="5618073"/>
            <a:ext cx="95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i="1" dirty="0" smtClean="0"/>
              <a:t>φ</a:t>
            </a:r>
            <a:endParaRPr lang="de-DE" sz="1800" i="1" dirty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-34222" y="2948222"/>
            <a:ext cx="152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smtClean="0"/>
              <a:t>CCF(</a:t>
            </a:r>
            <a:r>
              <a:rPr lang="el-GR" sz="1800" i="1" dirty="0" smtClean="0"/>
              <a:t>φ</a:t>
            </a:r>
            <a:r>
              <a:rPr lang="en-US" sz="1800" i="1" dirty="0" smtClean="0"/>
              <a:t>)</a:t>
            </a:r>
            <a:endParaRPr lang="de-DE" sz="1800" i="1" dirty="0"/>
          </a:p>
        </p:txBody>
      </p:sp>
    </p:spTree>
    <p:extLst>
      <p:ext uri="{BB962C8B-B14F-4D97-AF65-F5344CB8AC3E}">
        <p14:creationId xmlns:p14="http://schemas.microsoft.com/office/powerpoint/2010/main" val="321219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402335" y="738835"/>
            <a:ext cx="82369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 smtClean="0"/>
              <a:t>We analysed two scans: 21x21 µm, 61x61 µm;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8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 smtClean="0"/>
              <a:t>Calculated  unit cell parameters and tetragonal distortion; </a:t>
            </a:r>
          </a:p>
          <a:p>
            <a:r>
              <a:rPr lang="en-GB" sz="1800" dirty="0" smtClean="0"/>
              <a:t>(104 Å, 135 Å; c/a=1,3);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8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 smtClean="0"/>
              <a:t>No domains were observed;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8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 smtClean="0"/>
              <a:t>XCCA was performed and CCFs show some structure and look similar for both scans;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8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 smtClean="0"/>
              <a:t>We created models of two structures the sample mostly consists of;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8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800" dirty="0" smtClean="0"/>
              <a:t>Model of CCF and real CCF look the same what means that conclusions about structure, atomic lattice and sizes of unit cells are truthful;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1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 smtClean="0"/>
              <a:t>Despite </a:t>
            </a:r>
            <a:r>
              <a:rPr lang="en-US" sz="1800" dirty="0"/>
              <a:t>we cannot see any structure, XCCA shows that there are two preferable orientations of the lattice in the sample and in general the orientation between AL and SL is conserved.</a:t>
            </a:r>
            <a:endParaRPr lang="de-DE" sz="1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6040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2216504" y="2787094"/>
            <a:ext cx="4769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Thank you for your attention!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02422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COINS: Coupled organic-inorganic nanostructures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" y="942268"/>
            <a:ext cx="3916680" cy="347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54236" y="1136011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Coupled organic-inorganic nanostructures (COIN) provide a new approach to applications </a:t>
            </a:r>
            <a:r>
              <a:rPr lang="en-US" dirty="0" smtClean="0"/>
              <a:t>of semiconductor </a:t>
            </a:r>
            <a:r>
              <a:rPr lang="en-US" dirty="0"/>
              <a:t>nanocrystals (NC) for power conversion. A typical COIN consists </a:t>
            </a:r>
            <a:r>
              <a:rPr lang="en-US" dirty="0" smtClean="0"/>
              <a:t>of periodically</a:t>
            </a:r>
            <a:r>
              <a:rPr lang="en-US" dirty="0"/>
              <a:t> </a:t>
            </a:r>
            <a:r>
              <a:rPr lang="en-US" dirty="0" smtClean="0"/>
              <a:t>alternating </a:t>
            </a:r>
            <a:r>
              <a:rPr lang="en-US" dirty="0"/>
              <a:t>NCs and organic semiconductor molecules, promoting carrier transport across the lattice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t="6367" r="16956" b="3662"/>
          <a:stretch/>
        </p:blipFill>
        <p:spPr>
          <a:xfrm>
            <a:off x="5371121" y="3866317"/>
            <a:ext cx="2589945" cy="19474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6117" y="5074249"/>
            <a:ext cx="73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100</a:t>
            </a:r>
            <a:endParaRPr lang="de-DE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798817" y="3983707"/>
            <a:ext cx="654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111</a:t>
            </a:r>
            <a:endParaRPr lang="de-DE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384480" y="3404652"/>
            <a:ext cx="916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PbS</a:t>
            </a:r>
            <a:endParaRPr lang="de-DE" sz="2400" dirty="0"/>
          </a:p>
        </p:txBody>
      </p:sp>
      <p:cxnSp>
        <p:nvCxnSpPr>
          <p:cNvPr id="10" name="Curved Connector 9"/>
          <p:cNvCxnSpPr/>
          <p:nvPr/>
        </p:nvCxnSpPr>
        <p:spPr bwMode="auto">
          <a:xfrm rot="16200000" flipV="1">
            <a:off x="1602029" y="4147718"/>
            <a:ext cx="899770" cy="826617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1914" y="5010912"/>
            <a:ext cx="1316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Cu4PAc</a:t>
            </a:r>
            <a:endParaRPr lang="de-DE" sz="24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925312" y="5939943"/>
            <a:ext cx="1726387" cy="0"/>
          </a:xfrm>
          <a:prstGeom prst="straightConnector1">
            <a:avLst/>
          </a:prstGeom>
          <a:ln>
            <a:headEnd type="arrow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03213" y="5969203"/>
            <a:ext cx="138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nm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0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(P10 beamline, PETRA III)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Substrate: </a:t>
            </a:r>
            <a:r>
              <a:rPr lang="en-US" dirty="0" smtClean="0"/>
              <a:t>Si</a:t>
            </a:r>
            <a:r>
              <a:rPr lang="en-US" baseline="-25000" dirty="0" smtClean="0"/>
              <a:t>3</a:t>
            </a:r>
            <a:r>
              <a:rPr lang="en-US" dirty="0" smtClean="0"/>
              <a:t>N</a:t>
            </a:r>
            <a:r>
              <a:rPr lang="en-US" baseline="-25000" dirty="0" smtClean="0"/>
              <a:t>4</a:t>
            </a:r>
            <a:r>
              <a:rPr lang="en-US" dirty="0" smtClean="0"/>
              <a:t>-membrane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smtClean="0"/>
              <a:t>0.5x0.5 </a:t>
            </a:r>
            <a:r>
              <a:rPr lang="en-US" dirty="0"/>
              <a:t>mm</a:t>
            </a:r>
            <a:r>
              <a:rPr lang="en-US" baseline="30000" dirty="0"/>
              <a:t>2</a:t>
            </a:r>
            <a:r>
              <a:rPr lang="en-US" dirty="0"/>
              <a:t>, 50 nm </a:t>
            </a:r>
            <a:r>
              <a:rPr lang="en-US" dirty="0" smtClean="0"/>
              <a:t>thick</a:t>
            </a:r>
            <a:endParaRPr lang="en-US" dirty="0"/>
          </a:p>
          <a:p>
            <a:r>
              <a:rPr lang="en-US" b="1" dirty="0" smtClean="0"/>
              <a:t>X-ray beam: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ea typeface="Cambria Math" panose="02040503050406030204" pitchFamily="18" charset="0"/>
              </a:rPr>
              <a:t>E = 13.8 </a:t>
            </a:r>
            <a:r>
              <a:rPr lang="en-US" dirty="0" err="1" smtClean="0">
                <a:ea typeface="Cambria Math" panose="02040503050406030204" pitchFamily="18" charset="0"/>
              </a:rPr>
              <a:t>keV</a:t>
            </a:r>
            <a:r>
              <a:rPr lang="en-US" dirty="0" smtClean="0">
                <a:ea typeface="Cambria Math" panose="02040503050406030204" pitchFamily="18" charset="0"/>
              </a:rPr>
              <a:t/>
            </a:r>
            <a:br>
              <a:rPr lang="en-US" dirty="0" smtClean="0">
                <a:ea typeface="Cambria Math" panose="02040503050406030204" pitchFamily="18" charset="0"/>
              </a:rPr>
            </a:br>
            <a:r>
              <a:rPr lang="en-US" dirty="0" smtClean="0">
                <a:ea typeface="Cambria Math" panose="02040503050406030204" pitchFamily="18" charset="0"/>
              </a:rPr>
              <a:t>Size </a:t>
            </a:r>
            <a:r>
              <a:rPr lang="en-US" dirty="0">
                <a:ea typeface="Cambria Math" panose="02040503050406030204" pitchFamily="18" charset="0"/>
              </a:rPr>
              <a:t>= 400x400 n</a:t>
            </a:r>
            <a:r>
              <a:rPr lang="en-US" dirty="0">
                <a:latin typeface="+mj-lt"/>
                <a:ea typeface="Cambria Math" panose="02040503050406030204" pitchFamily="18" charset="0"/>
              </a:rPr>
              <a:t>m</a:t>
            </a:r>
            <a:r>
              <a:rPr lang="ru-RU" baseline="30000" dirty="0" smtClean="0">
                <a:latin typeface="+mj-lt"/>
                <a:ea typeface="Cambria Math" panose="02040503050406030204" pitchFamily="18" charset="0"/>
              </a:rPr>
              <a:t>2</a:t>
            </a:r>
            <a:r>
              <a:rPr lang="en-US" baseline="30000" dirty="0" smtClean="0">
                <a:latin typeface="+mj-lt"/>
                <a:ea typeface="Cambria Math" panose="02040503050406030204" pitchFamily="18" charset="0"/>
              </a:rPr>
              <a:t> </a:t>
            </a:r>
            <a:r>
              <a:rPr lang="ru-RU" dirty="0">
                <a:latin typeface="+mj-lt"/>
                <a:ea typeface="Cambria Math" panose="02040503050406030204" pitchFamily="18" charset="0"/>
              </a:rPr>
              <a:t>(</a:t>
            </a:r>
            <a:r>
              <a:rPr lang="en-US" dirty="0">
                <a:latin typeface="+mj-lt"/>
                <a:ea typeface="Cambria Math" panose="02040503050406030204" pitchFamily="18" charset="0"/>
              </a:rPr>
              <a:t>GINIX </a:t>
            </a:r>
            <a:r>
              <a:rPr lang="en-US" dirty="0" err="1">
                <a:latin typeface="+mj-lt"/>
                <a:ea typeface="Cambria Math" panose="02040503050406030204" pitchFamily="18" charset="0"/>
              </a:rPr>
              <a:t>endstation</a:t>
            </a:r>
            <a:r>
              <a:rPr lang="ru-RU" dirty="0" smtClean="0">
                <a:latin typeface="+mj-lt"/>
                <a:ea typeface="Cambria Math" panose="02040503050406030204" pitchFamily="18" charset="0"/>
              </a:rPr>
              <a:t>)</a:t>
            </a:r>
            <a:r>
              <a:rPr lang="ru-RU" baseline="30000" dirty="0" smtClean="0">
                <a:latin typeface="+mj-lt"/>
                <a:ea typeface="Cambria Math" panose="02040503050406030204" pitchFamily="18" charset="0"/>
              </a:rPr>
              <a:t> </a:t>
            </a:r>
            <a:r>
              <a:rPr lang="en-US" baseline="30000" dirty="0" smtClean="0">
                <a:ea typeface="Cambria Math" panose="02040503050406030204" pitchFamily="18" charset="0"/>
              </a:rPr>
              <a:t/>
            </a:r>
            <a:br>
              <a:rPr lang="en-US" baseline="30000" dirty="0" smtClean="0">
                <a:ea typeface="Cambria Math" panose="02040503050406030204" pitchFamily="18" charset="0"/>
              </a:rPr>
            </a:br>
            <a:r>
              <a:rPr lang="en-US" dirty="0" smtClean="0">
                <a:ea typeface="Cambria Math" panose="02040503050406030204" pitchFamily="18" charset="0"/>
              </a:rPr>
              <a:t>Flux = 10</a:t>
            </a:r>
            <a:r>
              <a:rPr lang="en-US" baseline="30000" dirty="0" smtClean="0">
                <a:ea typeface="Cambria Math" panose="02040503050406030204" pitchFamily="18" charset="0"/>
              </a:rPr>
              <a:t>10</a:t>
            </a:r>
            <a:r>
              <a:rPr lang="en-US" dirty="0" smtClean="0">
                <a:ea typeface="Cambria Math" panose="02040503050406030204" pitchFamily="18" charset="0"/>
              </a:rPr>
              <a:t>-10</a:t>
            </a:r>
            <a:r>
              <a:rPr lang="en-US" baseline="30000" dirty="0" smtClean="0">
                <a:ea typeface="Cambria Math" panose="02040503050406030204" pitchFamily="18" charset="0"/>
              </a:rPr>
              <a:t>11</a:t>
            </a:r>
            <a:r>
              <a:rPr lang="ru-RU" baseline="30000" dirty="0" smtClean="0">
                <a:ea typeface="Cambria Math" panose="02040503050406030204" pitchFamily="18" charset="0"/>
              </a:rPr>
              <a:t> </a:t>
            </a:r>
            <a:r>
              <a:rPr lang="en-US" dirty="0" err="1">
                <a:ea typeface="Cambria Math" panose="02040503050406030204" pitchFamily="18" charset="0"/>
              </a:rPr>
              <a:t>ph</a:t>
            </a:r>
            <a:r>
              <a:rPr lang="en-US" dirty="0">
                <a:ea typeface="Cambria Math" panose="02040503050406030204" pitchFamily="18" charset="0"/>
              </a:rPr>
              <a:t>/sec</a:t>
            </a:r>
          </a:p>
          <a:p>
            <a:r>
              <a:rPr lang="en-US" b="1" dirty="0" smtClean="0"/>
              <a:t>Spatial scanning: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1) </a:t>
            </a:r>
            <a:r>
              <a:rPr lang="en-US" dirty="0" smtClean="0"/>
              <a:t>21x21 points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smtClean="0"/>
              <a:t>2) </a:t>
            </a:r>
            <a:r>
              <a:rPr lang="en-US" dirty="0" smtClean="0"/>
              <a:t>61x61 points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with 1 </a:t>
            </a:r>
            <a:r>
              <a:rPr lang="el-GR" dirty="0" smtClean="0">
                <a:cs typeface="Arial"/>
              </a:rPr>
              <a:t>μ</a:t>
            </a:r>
            <a:r>
              <a:rPr lang="en-US" dirty="0" smtClean="0">
                <a:cs typeface="Arial"/>
              </a:rPr>
              <a:t>m resolution.</a:t>
            </a:r>
          </a:p>
          <a:p>
            <a:r>
              <a:rPr lang="en-US" b="1" dirty="0">
                <a:latin typeface="+mj-lt"/>
                <a:ea typeface="Cambria Math" panose="02040503050406030204" pitchFamily="18" charset="0"/>
              </a:rPr>
              <a:t>Detector</a:t>
            </a:r>
            <a:r>
              <a:rPr lang="en-US" dirty="0">
                <a:latin typeface="+mj-lt"/>
                <a:ea typeface="Cambria Math" panose="02040503050406030204" pitchFamily="18" charset="0"/>
              </a:rPr>
              <a:t> </a:t>
            </a:r>
            <a:r>
              <a:rPr lang="en-US" dirty="0" err="1">
                <a:latin typeface="+mj-lt"/>
                <a:ea typeface="Cambria Math" panose="02040503050406030204" pitchFamily="18" charset="0"/>
              </a:rPr>
              <a:t>Eiger</a:t>
            </a:r>
            <a:r>
              <a:rPr lang="en-US" dirty="0">
                <a:latin typeface="+mj-lt"/>
                <a:ea typeface="Cambria Math" panose="02040503050406030204" pitchFamily="18" charset="0"/>
              </a:rPr>
              <a:t> 4M </a:t>
            </a:r>
            <a:r>
              <a:rPr lang="en-US" dirty="0" smtClean="0">
                <a:latin typeface="+mj-lt"/>
                <a:ea typeface="Cambria Math" panose="02040503050406030204" pitchFamily="18" charset="0"/>
              </a:rPr>
              <a:t/>
            </a:r>
            <a:br>
              <a:rPr lang="en-US" dirty="0" smtClean="0">
                <a:latin typeface="+mj-lt"/>
                <a:ea typeface="Cambria Math" panose="02040503050406030204" pitchFamily="18" charset="0"/>
              </a:rPr>
            </a:br>
            <a:r>
              <a:rPr lang="en-US" dirty="0" smtClean="0">
                <a:latin typeface="+mj-lt"/>
                <a:ea typeface="Cambria Math" panose="02040503050406030204" pitchFamily="18" charset="0"/>
              </a:rPr>
              <a:t>Size = 2070x2167 pixels</a:t>
            </a:r>
            <a:br>
              <a:rPr lang="en-US" dirty="0" smtClean="0">
                <a:latin typeface="+mj-lt"/>
                <a:ea typeface="Cambria Math" panose="02040503050406030204" pitchFamily="18" charset="0"/>
              </a:rPr>
            </a:br>
            <a:r>
              <a:rPr lang="en-US" dirty="0" smtClean="0">
                <a:latin typeface="+mj-lt"/>
                <a:ea typeface="Cambria Math" panose="02040503050406030204" pitchFamily="18" charset="0"/>
              </a:rPr>
              <a:t>Pixel size = </a:t>
            </a:r>
            <a:r>
              <a:rPr lang="en-US" dirty="0">
                <a:latin typeface="+mj-lt"/>
                <a:ea typeface="Cambria Math" panose="02040503050406030204" pitchFamily="18" charset="0"/>
              </a:rPr>
              <a:t>75x75 </a:t>
            </a:r>
            <a:r>
              <a:rPr lang="en-US" dirty="0" err="1" smtClean="0">
                <a:latin typeface="+mj-lt"/>
                <a:ea typeface="Cambria Math" panose="02040503050406030204" pitchFamily="18" charset="0"/>
                <a:cs typeface="Arial"/>
              </a:rPr>
              <a:t>μm</a:t>
            </a:r>
            <a:r>
              <a:rPr lang="en-US" dirty="0" smtClean="0">
                <a:latin typeface="+mj-lt"/>
                <a:ea typeface="Cambria Math" panose="02040503050406030204" pitchFamily="18" charset="0"/>
              </a:rPr>
              <a:t/>
            </a:r>
            <a:br>
              <a:rPr lang="en-US" dirty="0" smtClean="0">
                <a:latin typeface="+mj-lt"/>
                <a:ea typeface="Cambria Math" panose="02040503050406030204" pitchFamily="18" charset="0"/>
              </a:rPr>
            </a:br>
            <a:r>
              <a:rPr lang="en-US" dirty="0" smtClean="0">
                <a:latin typeface="+mj-lt"/>
                <a:ea typeface="Cambria Math" panose="02040503050406030204" pitchFamily="18" charset="0"/>
              </a:rPr>
              <a:t>Sample-detector distance = 38 </a:t>
            </a:r>
            <a:r>
              <a:rPr lang="en-US" dirty="0">
                <a:latin typeface="+mj-lt"/>
                <a:ea typeface="Cambria Math" panose="02040503050406030204" pitchFamily="18" charset="0"/>
              </a:rPr>
              <a:t>cm</a:t>
            </a:r>
            <a:endParaRPr lang="en-US" dirty="0">
              <a:latin typeface="+mj-lt"/>
            </a:endParaRPr>
          </a:p>
          <a:p>
            <a:endParaRPr lang="en-US" dirty="0" smtClean="0"/>
          </a:p>
          <a:p>
            <a:endParaRPr lang="de-DE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30" y="910937"/>
            <a:ext cx="6129770" cy="544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7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7" y="3031996"/>
            <a:ext cx="6275796" cy="3060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6760"/>
          </a:xfrm>
        </p:spPr>
        <p:txBody>
          <a:bodyPr/>
          <a:lstStyle/>
          <a:p>
            <a:r>
              <a:rPr lang="en-US" dirty="0" smtClean="0"/>
              <a:t>Radial average</a:t>
            </a:r>
            <a:endParaRPr lang="de-DE" dirty="0"/>
          </a:p>
        </p:txBody>
      </p:sp>
      <p:grpSp>
        <p:nvGrpSpPr>
          <p:cNvPr id="8" name="Group 7"/>
          <p:cNvGrpSpPr/>
          <p:nvPr/>
        </p:nvGrpSpPr>
        <p:grpSpPr>
          <a:xfrm>
            <a:off x="85178" y="892786"/>
            <a:ext cx="2808438" cy="5201718"/>
            <a:chOff x="85178" y="892786"/>
            <a:chExt cx="2808438" cy="5201718"/>
          </a:xfrm>
        </p:grpSpPr>
        <p:grpSp>
          <p:nvGrpSpPr>
            <p:cNvPr id="5" name="Group 4"/>
            <p:cNvGrpSpPr/>
            <p:nvPr/>
          </p:nvGrpSpPr>
          <p:grpSpPr>
            <a:xfrm>
              <a:off x="85178" y="892786"/>
              <a:ext cx="2808438" cy="5201718"/>
              <a:chOff x="153619" y="892786"/>
              <a:chExt cx="2808438" cy="5201718"/>
            </a:xfrm>
          </p:grpSpPr>
          <p:pic>
            <p:nvPicPr>
              <p:cNvPr id="13" name="Picture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35" t="4681" r="6184" b="6023"/>
              <a:stretch/>
            </p:blipFill>
            <p:spPr>
              <a:xfrm rot="5400000" flipV="1">
                <a:off x="184380" y="1004785"/>
                <a:ext cx="2889675" cy="2665678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153619" y="892786"/>
                <a:ext cx="2750515" cy="131342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710187" y="3124413"/>
                <a:ext cx="2112051" cy="2970091"/>
                <a:chOff x="710187" y="3124413"/>
                <a:chExt cx="2112051" cy="2970091"/>
              </a:xfrm>
            </p:grpSpPr>
            <p:cxnSp>
              <p:nvCxnSpPr>
                <p:cNvPr id="30" name="Straight Connector 29"/>
                <p:cNvCxnSpPr/>
                <p:nvPr/>
              </p:nvCxnSpPr>
              <p:spPr bwMode="auto">
                <a:xfrm flipH="1">
                  <a:off x="2142733" y="3124413"/>
                  <a:ext cx="679505" cy="157230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" name="Straight Connector 22"/>
                <p:cNvCxnSpPr/>
                <p:nvPr/>
              </p:nvCxnSpPr>
              <p:spPr bwMode="auto">
                <a:xfrm flipV="1">
                  <a:off x="710188" y="3124413"/>
                  <a:ext cx="1623361" cy="157230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9" name="Straight Connector 18"/>
                <p:cNvCxnSpPr/>
                <p:nvPr/>
              </p:nvCxnSpPr>
              <p:spPr bwMode="auto">
                <a:xfrm flipH="1">
                  <a:off x="781051" y="3679546"/>
                  <a:ext cx="1552498" cy="241287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Straight Connector 27"/>
                <p:cNvCxnSpPr/>
                <p:nvPr/>
              </p:nvCxnSpPr>
              <p:spPr bwMode="auto">
                <a:xfrm flipH="1">
                  <a:off x="2142733" y="3679546"/>
                  <a:ext cx="679505" cy="241495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7" name="Flowchart: Process 16"/>
                <p:cNvSpPr/>
                <p:nvPr/>
              </p:nvSpPr>
              <p:spPr bwMode="auto">
                <a:xfrm>
                  <a:off x="2333549" y="3124413"/>
                  <a:ext cx="488688" cy="555133"/>
                </a:xfrm>
                <a:prstGeom prst="flowChartProcess">
                  <a:avLst/>
                </a:prstGeom>
                <a:noFill/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14" name="Picture 14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292" t="71074" r="10380" b="12328"/>
                <a:stretch/>
              </p:blipFill>
              <p:spPr>
                <a:xfrm rot="5400000" flipV="1">
                  <a:off x="728610" y="4678295"/>
                  <a:ext cx="1395702" cy="1432544"/>
                </a:xfrm>
                <a:prstGeom prst="rect">
                  <a:avLst/>
                </a:prstGeom>
              </p:spPr>
            </p:pic>
            <p:sp>
              <p:nvSpPr>
                <p:cNvPr id="21" name="Flowchart: Process 20"/>
                <p:cNvSpPr/>
                <p:nvPr/>
              </p:nvSpPr>
              <p:spPr bwMode="auto">
                <a:xfrm>
                  <a:off x="710187" y="4696714"/>
                  <a:ext cx="1432545" cy="1397789"/>
                </a:xfrm>
                <a:prstGeom prst="flowChartProcess">
                  <a:avLst/>
                </a:prstGeom>
                <a:noFill/>
                <a:ln w="3810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1" name="Rectangle 10"/>
            <p:cNvSpPr/>
            <p:nvPr/>
          </p:nvSpPr>
          <p:spPr bwMode="auto">
            <a:xfrm>
              <a:off x="2782047" y="1097280"/>
              <a:ext cx="111569" cy="2582266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2"/>
          <a:stretch/>
        </p:blipFill>
        <p:spPr>
          <a:xfrm>
            <a:off x="3520559" y="800569"/>
            <a:ext cx="4798771" cy="22314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349593" y="799350"/>
            <a:ext cx="373075" cy="184431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" y="832710"/>
            <a:ext cx="5504043" cy="268407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" y="3516782"/>
            <a:ext cx="5525900" cy="2723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Lattice (scan 1, scan 2)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7000647" y="5271969"/>
            <a:ext cx="1157392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/>
            <a:r>
              <a:rPr lang="en-US" sz="2000" b="1" i="1" dirty="0" smtClean="0"/>
              <a:t>a=5,9 </a:t>
            </a:r>
            <a:r>
              <a:rPr lang="en-US" sz="2000" b="1" i="1" dirty="0"/>
              <a:t>Å</a:t>
            </a:r>
          </a:p>
          <a:p>
            <a:pPr algn="ctr"/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82" y="2862469"/>
            <a:ext cx="2190719" cy="19705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798860" y="2421861"/>
            <a:ext cx="2724118" cy="75866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910497" y="5018227"/>
            <a:ext cx="2612480" cy="90007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339943"/>
              </p:ext>
            </p:extLst>
          </p:nvPr>
        </p:nvGraphicFramePr>
        <p:xfrm>
          <a:off x="5613621" y="970602"/>
          <a:ext cx="3530379" cy="135446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03963"/>
                <a:gridCol w="695378"/>
                <a:gridCol w="620290"/>
                <a:gridCol w="1041621"/>
                <a:gridCol w="469127"/>
              </a:tblGrid>
              <a:tr h="48338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q (</a:t>
                      </a:r>
                      <a:r>
                        <a:rPr lang="de-DE" sz="1200" b="1" u="none" strike="noStrike" dirty="0" smtClean="0">
                          <a:effectLst/>
                        </a:rPr>
                        <a:t>exp1)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u="none" strike="noStrike" dirty="0" smtClean="0">
                          <a:effectLst/>
                        </a:rPr>
                        <a:t>q (exp2</a:t>
                      </a:r>
                      <a:r>
                        <a:rPr lang="ru-RU" sz="1200" b="1" u="none" strike="noStrike" dirty="0" smtClean="0">
                          <a:effectLst/>
                        </a:rPr>
                        <a:t>)</a:t>
                      </a:r>
                      <a:endParaRPr lang="de-DE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 smtClean="0">
                          <a:effectLst/>
                        </a:rPr>
                        <a:t>q(</a:t>
                      </a:r>
                      <a:r>
                        <a:rPr lang="de-DE" sz="1200" b="1" dirty="0" err="1" smtClean="0">
                          <a:effectLst/>
                        </a:rPr>
                        <a:t>th</a:t>
                      </a:r>
                      <a:r>
                        <a:rPr lang="de-DE" sz="1200" b="1" u="none" strike="noStrike" dirty="0" smtClean="0">
                          <a:effectLst/>
                        </a:rPr>
                        <a:t>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(</a:t>
                      </a:r>
                      <a:r>
                        <a:rPr lang="de-DE" sz="1200" b="1" u="none" strike="noStrike" dirty="0" err="1">
                          <a:effectLst/>
                        </a:rPr>
                        <a:t>hkl</a:t>
                      </a:r>
                      <a:r>
                        <a:rPr lang="de-DE" sz="1200" b="1" u="none" strike="noStrike" dirty="0">
                          <a:effectLst/>
                        </a:rPr>
                        <a:t>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 err="1">
                          <a:effectLst/>
                        </a:rPr>
                        <a:t>h+k+l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0782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  <a:latin typeface="+mn-lt"/>
                        </a:rPr>
                        <a:t>1,855</a:t>
                      </a:r>
                      <a:endParaRPr lang="de-DE" sz="1400" b="0" i="0" u="none" strike="noStrike" dirty="0">
                        <a:solidFill>
                          <a:srgbClr val="0061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1,855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  <a:latin typeface="+mn-lt"/>
                        </a:rPr>
                        <a:t>1,8436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  <a:latin typeface="+mn-lt"/>
                        </a:rPr>
                        <a:t>{111}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3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240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  <a:latin typeface="+mn-lt"/>
                        </a:rPr>
                        <a:t>2,137</a:t>
                      </a:r>
                      <a:endParaRPr lang="de-DE" sz="1400" b="0" i="0" u="none" strike="noStrike" dirty="0">
                        <a:solidFill>
                          <a:srgbClr val="9C000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2,141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  <a:latin typeface="+mn-lt"/>
                        </a:rPr>
                        <a:t>2,1288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  <a:latin typeface="+mn-lt"/>
                        </a:rPr>
                        <a:t>{002}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2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240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  <a:latin typeface="+mn-lt"/>
                        </a:rPr>
                        <a:t>3,033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3,028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3,01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 smtClean="0">
                          <a:effectLst/>
                          <a:latin typeface="+mn-lt"/>
                        </a:rPr>
                        <a:t>{022}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4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31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2036"/>
            <a:ext cx="5595962" cy="275761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44600"/>
            <a:ext cx="5583467" cy="27228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Superlattice</a:t>
            </a:r>
            <a:r>
              <a:rPr lang="en-US" dirty="0" smtClean="0"/>
              <a:t> (scan 1, scan 2)</a:t>
            </a:r>
            <a:endParaRPr lang="de-DE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1022366"/>
              </p:ext>
            </p:extLst>
          </p:nvPr>
        </p:nvGraphicFramePr>
        <p:xfrm>
          <a:off x="5595962" y="921191"/>
          <a:ext cx="3542784" cy="1851792"/>
        </p:xfrm>
        <a:graphic>
          <a:graphicData uri="http://schemas.openxmlformats.org/drawingml/2006/table">
            <a:tbl>
              <a:tblPr firstRow="1" firstCol="1" bandRow="1"/>
              <a:tblGrid>
                <a:gridCol w="689856"/>
                <a:gridCol w="694944"/>
                <a:gridCol w="665683"/>
                <a:gridCol w="936345"/>
                <a:gridCol w="555956"/>
              </a:tblGrid>
              <a:tr h="399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</a:rPr>
                        <a:t>q (</a:t>
                      </a:r>
                      <a:r>
                        <a:rPr lang="de-DE" sz="1200" b="1" dirty="0" smtClean="0">
                          <a:effectLst/>
                          <a:latin typeface="+mn-lt"/>
                        </a:rPr>
                        <a:t>exp1)</a:t>
                      </a:r>
                      <a:endParaRPr lang="de-DE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smtClean="0">
                          <a:effectLst/>
                          <a:latin typeface="+mn-lt"/>
                        </a:rPr>
                        <a:t>q (exp2)</a:t>
                      </a:r>
                      <a:endParaRPr lang="de-DE" sz="12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9BBB59"/>
                      </a:solidFill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smtClean="0">
                          <a:effectLst/>
                          <a:latin typeface="+mn-lt"/>
                        </a:rPr>
                        <a:t>q(</a:t>
                      </a:r>
                      <a:r>
                        <a:rPr lang="de-DE" sz="1200" b="1" dirty="0" err="1" smtClean="0">
                          <a:effectLst/>
                          <a:latin typeface="+mn-lt"/>
                        </a:rPr>
                        <a:t>th</a:t>
                      </a:r>
                      <a:r>
                        <a:rPr lang="de-DE" sz="1200" b="1" dirty="0" smtClean="0">
                          <a:effectLst/>
                          <a:latin typeface="+mn-lt"/>
                        </a:rPr>
                        <a:t>)</a:t>
                      </a:r>
                      <a:endParaRPr lang="de-DE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</a:rPr>
                        <a:t>(</a:t>
                      </a:r>
                      <a:r>
                        <a:rPr lang="de-DE" sz="1200" b="1" dirty="0" err="1">
                          <a:effectLst/>
                          <a:latin typeface="+mn-lt"/>
                        </a:rPr>
                        <a:t>hkl</a:t>
                      </a:r>
                      <a:r>
                        <a:rPr lang="de-DE" sz="1200" b="1" dirty="0">
                          <a:effectLst/>
                          <a:latin typeface="+mn-lt"/>
                        </a:rPr>
                        <a:t>)</a:t>
                      </a:r>
                      <a:endParaRPr lang="de-DE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 err="1">
                          <a:effectLst/>
                          <a:latin typeface="+mn-lt"/>
                        </a:rPr>
                        <a:t>h+k+l</a:t>
                      </a:r>
                      <a:endParaRPr lang="de-DE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3631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0" dirty="0" smtClean="0">
                          <a:effectLst/>
                          <a:latin typeface="+mn-lt"/>
                        </a:rPr>
                        <a:t>0,0939</a:t>
                      </a:r>
                      <a:endParaRPr lang="de-DE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0,0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GB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25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  <a:latin typeface="+mn-lt"/>
                        </a:rPr>
                        <a:t>0,0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93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002}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  <a:latin typeface="+mn-lt"/>
                        </a:rPr>
                        <a:t>2</a:t>
                      </a:r>
                      <a:endParaRPr lang="de-DE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63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0,1284</a:t>
                      </a:r>
                      <a:endParaRPr lang="de-DE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0,1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284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,1263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{112}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9BBB59"/>
                      </a:solidFill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  <a:tr h="3631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0" dirty="0" smtClean="0">
                          <a:effectLst/>
                          <a:latin typeface="+mn-lt"/>
                        </a:rPr>
                        <a:t>0,1629</a:t>
                      </a:r>
                      <a:endParaRPr lang="de-DE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0,1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615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  <a:latin typeface="+mn-lt"/>
                        </a:rPr>
                        <a:t>0,1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701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{220}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</a:rPr>
                        <a:t>4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</a:tr>
              <a:tr h="3631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0" dirty="0" smtClean="0">
                          <a:effectLst/>
                          <a:latin typeface="+mn-lt"/>
                        </a:rPr>
                        <a:t>0,1864</a:t>
                      </a:r>
                      <a:endParaRPr lang="de-DE" sz="12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0,1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864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  <a:latin typeface="+mn-lt"/>
                        </a:rPr>
                        <a:t>0,1</a:t>
                      </a:r>
                      <a:r>
                        <a:rPr lang="ru-RU" sz="1200" dirty="0" smtClean="0">
                          <a:effectLst/>
                          <a:latin typeface="+mn-lt"/>
                        </a:rPr>
                        <a:t>8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7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{031}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  <a:latin typeface="+mn-lt"/>
                        </a:rPr>
                        <a:t>4</a:t>
                      </a:r>
                      <a:endParaRPr lang="de-DE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92" y="3231994"/>
            <a:ext cx="1760875" cy="2934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5670" y="4439347"/>
            <a:ext cx="1587665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i="1" dirty="0" smtClean="0"/>
              <a:t>a=</a:t>
            </a:r>
            <a:r>
              <a:rPr lang="ru-RU" sz="2400" b="1" i="1" dirty="0" smtClean="0"/>
              <a:t>10</a:t>
            </a:r>
            <a:r>
              <a:rPr lang="en-US" sz="2400" b="1" i="1" dirty="0" smtClean="0"/>
              <a:t>4 Å</a:t>
            </a:r>
          </a:p>
          <a:p>
            <a:pPr algn="ctr"/>
            <a:r>
              <a:rPr lang="en-US" sz="2400" b="1" i="1" dirty="0" smtClean="0"/>
              <a:t>c=1</a:t>
            </a:r>
            <a:r>
              <a:rPr lang="ru-RU" sz="2400" b="1" i="1" dirty="0" smtClean="0"/>
              <a:t>35</a:t>
            </a:r>
            <a:r>
              <a:rPr lang="en-US" sz="2400" b="1" i="1" dirty="0" smtClean="0"/>
              <a:t> </a:t>
            </a:r>
            <a:r>
              <a:rPr lang="en-US" sz="2400" b="1" i="1" dirty="0"/>
              <a:t>Å</a:t>
            </a:r>
          </a:p>
          <a:p>
            <a:pPr algn="ctr"/>
            <a:r>
              <a:rPr lang="en-US" sz="2400" b="1" i="1" dirty="0" smtClean="0"/>
              <a:t>c/a=1,298 </a:t>
            </a:r>
            <a:endParaRPr lang="de-DE" sz="2400" b="1" i="1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73076" y="994867"/>
            <a:ext cx="497433" cy="1894635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12645" y="3670787"/>
            <a:ext cx="557864" cy="1876508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2675" y="3922190"/>
            <a:ext cx="2053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/>
              <a:t>Unit cell parameters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42087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10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316"/>
          <a:stretch/>
        </p:blipFill>
        <p:spPr>
          <a:xfrm>
            <a:off x="5379577" y="5010491"/>
            <a:ext cx="2626428" cy="1373081"/>
          </a:xfrm>
          <a:prstGeom prst="rect">
            <a:avLst/>
          </a:prstGeom>
        </p:spPr>
      </p:pic>
      <p:pic>
        <p:nvPicPr>
          <p:cNvPr id="1045" name="Picture 2" descr="C:\Users\morozove\Desktop\Presentation\SCAN 2\intensity_ring_13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367" y="3659158"/>
            <a:ext cx="2628097" cy="148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0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/>
          <a:stretch/>
        </p:blipFill>
        <p:spPr>
          <a:xfrm>
            <a:off x="21467" y="5032820"/>
            <a:ext cx="2409907" cy="146960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/>
          <a:stretch/>
        </p:blipFill>
        <p:spPr>
          <a:xfrm>
            <a:off x="51206" y="850106"/>
            <a:ext cx="2339972" cy="14096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76" y="2259764"/>
            <a:ext cx="2626429" cy="14814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67" y="884541"/>
            <a:ext cx="2611501" cy="1473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intensity of diffraction on the lattice</a:t>
            </a:r>
            <a:endParaRPr lang="ru-RU" dirty="0"/>
          </a:p>
        </p:txBody>
      </p:sp>
      <p:sp>
        <p:nvSpPr>
          <p:cNvPr id="26" name="Arc 3"/>
          <p:cNvSpPr/>
          <p:nvPr/>
        </p:nvSpPr>
        <p:spPr bwMode="auto">
          <a:xfrm rot="16200000">
            <a:off x="1346200" y="2640155"/>
            <a:ext cx="3805742" cy="3805742"/>
          </a:xfrm>
          <a:prstGeom prst="arc">
            <a:avLst>
              <a:gd name="adj1" fmla="val 15639168"/>
              <a:gd name="adj2" fmla="val 58261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1607" y="3623734"/>
            <a:ext cx="1566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Atomic</a:t>
            </a:r>
            <a:r>
              <a:rPr lang="de-DE" b="1" dirty="0" smtClean="0"/>
              <a:t> </a:t>
            </a:r>
            <a:r>
              <a:rPr lang="de-DE" b="1" dirty="0" err="1" smtClean="0"/>
              <a:t>lattice</a:t>
            </a:r>
            <a:endParaRPr lang="de-DE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87677" y="5791911"/>
            <a:ext cx="1508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Superlattice</a:t>
            </a:r>
            <a:endParaRPr lang="de-DE" b="1" dirty="0" smtClean="0"/>
          </a:p>
          <a:p>
            <a:endParaRPr lang="de-DE" dirty="0"/>
          </a:p>
        </p:txBody>
      </p:sp>
      <p:pic>
        <p:nvPicPr>
          <p:cNvPr id="1034" name="Picture 10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/>
          <a:stretch/>
        </p:blipFill>
        <p:spPr>
          <a:xfrm>
            <a:off x="-5759" y="3690569"/>
            <a:ext cx="2437134" cy="14766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/>
          <a:stretch/>
        </p:blipFill>
        <p:spPr>
          <a:xfrm>
            <a:off x="21468" y="2293912"/>
            <a:ext cx="2399448" cy="1447322"/>
          </a:xfrm>
          <a:prstGeom prst="rect">
            <a:avLst/>
          </a:prstGeom>
        </p:spPr>
      </p:pic>
      <p:cxnSp>
        <p:nvCxnSpPr>
          <p:cNvPr id="13" name="Gerade Verbindung mit Pfeil 12"/>
          <p:cNvCxnSpPr>
            <a:stCxn id="1024" idx="0"/>
            <a:endCxn id="45" idx="3"/>
          </p:cNvCxnSpPr>
          <p:nvPr/>
        </p:nvCxnSpPr>
        <p:spPr bwMode="auto">
          <a:xfrm flipH="1" flipV="1">
            <a:off x="2420916" y="3017573"/>
            <a:ext cx="223971" cy="822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>
            <a:stCxn id="1024" idx="0"/>
            <a:endCxn id="44" idx="3"/>
          </p:cNvCxnSpPr>
          <p:nvPr/>
        </p:nvCxnSpPr>
        <p:spPr bwMode="auto">
          <a:xfrm flipH="1" flipV="1">
            <a:off x="2391178" y="1554935"/>
            <a:ext cx="253709" cy="15448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19"/>
          <p:cNvCxnSpPr>
            <a:stCxn id="34" idx="2"/>
          </p:cNvCxnSpPr>
          <p:nvPr/>
        </p:nvCxnSpPr>
        <p:spPr bwMode="auto">
          <a:xfrm flipH="1">
            <a:off x="2234437" y="4284820"/>
            <a:ext cx="553458" cy="1532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24"/>
          <p:cNvCxnSpPr>
            <a:stCxn id="34" idx="2"/>
          </p:cNvCxnSpPr>
          <p:nvPr/>
        </p:nvCxnSpPr>
        <p:spPr bwMode="auto">
          <a:xfrm flipH="1">
            <a:off x="2234437" y="4284820"/>
            <a:ext cx="553458" cy="14828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feld 33"/>
          <p:cNvSpPr txBox="1"/>
          <p:nvPr/>
        </p:nvSpPr>
        <p:spPr>
          <a:xfrm>
            <a:off x="2326719" y="3946266"/>
            <a:ext cx="922351" cy="338554"/>
          </a:xfrm>
          <a:prstGeom prst="rect">
            <a:avLst/>
          </a:prstGeom>
          <a:noFill/>
          <a:ln>
            <a:solidFill>
              <a:srgbClr val="00A5E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Scan 2</a:t>
            </a:r>
            <a:endParaRPr lang="de-DE" b="1" dirty="0"/>
          </a:p>
        </p:txBody>
      </p:sp>
      <p:cxnSp>
        <p:nvCxnSpPr>
          <p:cNvPr id="1029" name="Gerade Verbindung mit Pfeil 1028"/>
          <p:cNvCxnSpPr>
            <a:stCxn id="47" idx="2"/>
            <a:endCxn id="42" idx="3"/>
          </p:cNvCxnSpPr>
          <p:nvPr/>
        </p:nvCxnSpPr>
        <p:spPr bwMode="auto">
          <a:xfrm flipH="1">
            <a:off x="8006005" y="1433509"/>
            <a:ext cx="568384" cy="15669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1" name="Gerade Verbindung mit Pfeil 1030"/>
          <p:cNvCxnSpPr>
            <a:stCxn id="47" idx="2"/>
            <a:endCxn id="41" idx="3"/>
          </p:cNvCxnSpPr>
          <p:nvPr/>
        </p:nvCxnSpPr>
        <p:spPr bwMode="auto">
          <a:xfrm flipH="1">
            <a:off x="7995868" y="1433509"/>
            <a:ext cx="578521" cy="187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5" name="Gerade Verbindung mit Pfeil 1034"/>
          <p:cNvCxnSpPr/>
          <p:nvPr/>
        </p:nvCxnSpPr>
        <p:spPr bwMode="auto">
          <a:xfrm flipH="1">
            <a:off x="7819949" y="4209393"/>
            <a:ext cx="600087" cy="2743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feld 46"/>
          <p:cNvSpPr txBox="1"/>
          <p:nvPr/>
        </p:nvSpPr>
        <p:spPr>
          <a:xfrm>
            <a:off x="8113213" y="1094955"/>
            <a:ext cx="922351" cy="338554"/>
          </a:xfrm>
          <a:prstGeom prst="rect">
            <a:avLst/>
          </a:prstGeom>
          <a:noFill/>
          <a:ln>
            <a:solidFill>
              <a:srgbClr val="00A5E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Scan 1</a:t>
            </a:r>
            <a:endParaRPr lang="de-DE" b="1" dirty="0"/>
          </a:p>
        </p:txBody>
      </p:sp>
      <p:sp>
        <p:nvSpPr>
          <p:cNvPr id="49" name="Textfeld 48"/>
          <p:cNvSpPr txBox="1"/>
          <p:nvPr/>
        </p:nvSpPr>
        <p:spPr>
          <a:xfrm>
            <a:off x="7995868" y="3870839"/>
            <a:ext cx="922351" cy="338554"/>
          </a:xfrm>
          <a:prstGeom prst="rect">
            <a:avLst/>
          </a:prstGeom>
          <a:noFill/>
          <a:ln>
            <a:solidFill>
              <a:srgbClr val="00A5E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Scan 2</a:t>
            </a:r>
            <a:endParaRPr lang="de-DE" b="1" dirty="0"/>
          </a:p>
        </p:txBody>
      </p:sp>
      <p:pic>
        <p:nvPicPr>
          <p:cNvPr id="52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4681" r="6184" b="6023"/>
          <a:stretch/>
        </p:blipFill>
        <p:spPr>
          <a:xfrm rot="5400000" flipV="1">
            <a:off x="2918620" y="931632"/>
            <a:ext cx="2889675" cy="2665678"/>
          </a:xfrm>
          <a:prstGeom prst="rect">
            <a:avLst/>
          </a:prstGeom>
        </p:spPr>
      </p:pic>
      <p:cxnSp>
        <p:nvCxnSpPr>
          <p:cNvPr id="1043" name="Gerade Verbindung 1042"/>
          <p:cNvCxnSpPr/>
          <p:nvPr/>
        </p:nvCxnSpPr>
        <p:spPr bwMode="auto">
          <a:xfrm flipH="1">
            <a:off x="3691564" y="3612576"/>
            <a:ext cx="1322778" cy="21550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3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2" t="71074" r="10380" b="12328"/>
          <a:stretch/>
        </p:blipFill>
        <p:spPr>
          <a:xfrm rot="5400000" flipV="1">
            <a:off x="3726319" y="4394122"/>
            <a:ext cx="1363033" cy="1432544"/>
          </a:xfrm>
          <a:prstGeom prst="rect">
            <a:avLst/>
          </a:prstGeom>
        </p:spPr>
      </p:pic>
      <p:sp>
        <p:nvSpPr>
          <p:cNvPr id="54" name="Flowchart: Process 16"/>
          <p:cNvSpPr/>
          <p:nvPr/>
        </p:nvSpPr>
        <p:spPr bwMode="auto">
          <a:xfrm>
            <a:off x="3691563" y="4428877"/>
            <a:ext cx="1432546" cy="1363034"/>
          </a:xfrm>
          <a:prstGeom prst="flowChartProcess">
            <a:avLst/>
          </a:prstGeom>
          <a:noFill/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Flowchart: Process 16"/>
          <p:cNvSpPr/>
          <p:nvPr/>
        </p:nvSpPr>
        <p:spPr bwMode="auto">
          <a:xfrm>
            <a:off x="5014342" y="3099811"/>
            <a:ext cx="516916" cy="512765"/>
          </a:xfrm>
          <a:prstGeom prst="flowChartProcess">
            <a:avLst/>
          </a:prstGeom>
          <a:noFill/>
          <a:ln w="38100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41" name="Gerade Verbindung 1040"/>
          <p:cNvCxnSpPr/>
          <p:nvPr/>
        </p:nvCxnSpPr>
        <p:spPr bwMode="auto">
          <a:xfrm flipH="1">
            <a:off x="3691564" y="3099812"/>
            <a:ext cx="1322778" cy="13290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Gerade Verbindung 59"/>
          <p:cNvCxnSpPr/>
          <p:nvPr/>
        </p:nvCxnSpPr>
        <p:spPr bwMode="auto">
          <a:xfrm flipH="1">
            <a:off x="5151944" y="3612577"/>
            <a:ext cx="383188" cy="21793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Gerade Verbindung 62"/>
          <p:cNvCxnSpPr/>
          <p:nvPr/>
        </p:nvCxnSpPr>
        <p:spPr bwMode="auto">
          <a:xfrm flipH="1">
            <a:off x="5124110" y="3099812"/>
            <a:ext cx="407148" cy="13005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" name="Textfeld 1023"/>
          <p:cNvSpPr txBox="1"/>
          <p:nvPr/>
        </p:nvSpPr>
        <p:spPr>
          <a:xfrm>
            <a:off x="2183711" y="3099812"/>
            <a:ext cx="922351" cy="338554"/>
          </a:xfrm>
          <a:prstGeom prst="rect">
            <a:avLst/>
          </a:prstGeom>
          <a:noFill/>
          <a:ln>
            <a:solidFill>
              <a:srgbClr val="00A5EB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Scan 1</a:t>
            </a:r>
            <a:endParaRPr lang="de-DE" b="1" dirty="0"/>
          </a:p>
        </p:txBody>
      </p:sp>
      <p:sp>
        <p:nvSpPr>
          <p:cNvPr id="1048" name="Textfeld 1047"/>
          <p:cNvSpPr txBox="1"/>
          <p:nvPr/>
        </p:nvSpPr>
        <p:spPr>
          <a:xfrm>
            <a:off x="4372332" y="5178152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de-D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4448840" y="4630691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de-D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3655891" y="1927871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de-D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3655892" y="2557042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de-D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49" name="Textfeld 1048"/>
          <p:cNvSpPr txBox="1"/>
          <p:nvPr/>
        </p:nvSpPr>
        <p:spPr>
          <a:xfrm>
            <a:off x="5679540" y="987233"/>
            <a:ext cx="189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5708067" y="3781553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5708066" y="5156207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5696296" y="2375643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163943" y="2370150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7" name="Textfeld 76"/>
          <p:cNvSpPr txBox="1"/>
          <p:nvPr/>
        </p:nvSpPr>
        <p:spPr>
          <a:xfrm>
            <a:off x="163944" y="884916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163942" y="3811326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9" name="Textfeld 78"/>
          <p:cNvSpPr txBox="1"/>
          <p:nvPr/>
        </p:nvSpPr>
        <p:spPr>
          <a:xfrm>
            <a:off x="163941" y="5174470"/>
            <a:ext cx="254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71413" y="1965408"/>
            <a:ext cx="541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0,5</a:t>
            </a:r>
            <a:endParaRPr lang="de-DE" sz="800" b="1" dirty="0"/>
          </a:p>
        </p:txBody>
      </p:sp>
      <p:cxnSp>
        <p:nvCxnSpPr>
          <p:cNvPr id="1037" name="Gerade Verbindung mit Pfeil 1036"/>
          <p:cNvCxnSpPr>
            <a:stCxn id="49" idx="2"/>
          </p:cNvCxnSpPr>
          <p:nvPr/>
        </p:nvCxnSpPr>
        <p:spPr bwMode="auto">
          <a:xfrm flipH="1">
            <a:off x="7819949" y="4209393"/>
            <a:ext cx="637095" cy="16427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7660311" y="988909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2,5</a:t>
            </a:r>
            <a:endParaRPr lang="de-DE" sz="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660967" y="819632"/>
            <a:ext cx="5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x10</a:t>
            </a:r>
            <a:r>
              <a:rPr lang="en-US" sz="800" b="1" baseline="30000" dirty="0" smtClean="0"/>
              <a:t>7</a:t>
            </a:r>
            <a:endParaRPr lang="de-DE" sz="8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2094290" y="2262428"/>
            <a:ext cx="5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x10</a:t>
            </a:r>
            <a:r>
              <a:rPr lang="en-US" sz="800" b="1" baseline="30000" dirty="0" smtClean="0"/>
              <a:t>7</a:t>
            </a:r>
            <a:endParaRPr lang="de-DE" sz="8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2037769" y="810640"/>
            <a:ext cx="5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x10</a:t>
            </a:r>
            <a:r>
              <a:rPr lang="en-US" sz="800" b="1" baseline="30000" dirty="0" smtClean="0"/>
              <a:t>7</a:t>
            </a:r>
            <a:endParaRPr lang="de-DE" sz="8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2094290" y="3425516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0,8</a:t>
            </a:r>
            <a:endParaRPr lang="de-DE" sz="8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2059950" y="987233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1</a:t>
            </a:r>
            <a:r>
              <a:rPr lang="en-US" sz="800" b="1" dirty="0" smtClean="0"/>
              <a:t>,25</a:t>
            </a:r>
            <a:endParaRPr lang="de-DE" sz="8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2061932" y="1963107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0,85</a:t>
            </a:r>
            <a:endParaRPr lang="de-DE" sz="8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2086483" y="2437198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1,2</a:t>
            </a:r>
            <a:endParaRPr lang="de-DE" sz="8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7684972" y="2370150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2,15</a:t>
            </a:r>
            <a:endParaRPr lang="de-DE" sz="8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7663683" y="3409158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1,65</a:t>
            </a:r>
            <a:endParaRPr lang="de-DE" sz="800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7682256" y="2197899"/>
            <a:ext cx="5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x10</a:t>
            </a:r>
            <a:r>
              <a:rPr lang="en-US" sz="800" b="1" baseline="30000" dirty="0"/>
              <a:t>6</a:t>
            </a:r>
            <a:endParaRPr lang="de-DE" sz="800" b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2083877" y="3655395"/>
            <a:ext cx="5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x10</a:t>
            </a:r>
            <a:r>
              <a:rPr lang="en-US" sz="800" b="1" baseline="30000" dirty="0" smtClean="0"/>
              <a:t>7</a:t>
            </a:r>
            <a:endParaRPr lang="de-DE" sz="800" b="1" dirty="0"/>
          </a:p>
        </p:txBody>
      </p:sp>
      <p:sp>
        <p:nvSpPr>
          <p:cNvPr id="120" name="TextBox 119"/>
          <p:cNvSpPr txBox="1"/>
          <p:nvPr/>
        </p:nvSpPr>
        <p:spPr>
          <a:xfrm>
            <a:off x="2066986" y="5032820"/>
            <a:ext cx="5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x10</a:t>
            </a:r>
            <a:r>
              <a:rPr lang="en-US" sz="800" b="1" baseline="30000" dirty="0" smtClean="0"/>
              <a:t>7</a:t>
            </a:r>
            <a:endParaRPr lang="de-DE" sz="800" b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2080282" y="4804459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0,85</a:t>
            </a:r>
            <a:endParaRPr lang="de-DE" sz="800" b="1" dirty="0"/>
          </a:p>
        </p:txBody>
      </p:sp>
      <p:sp>
        <p:nvSpPr>
          <p:cNvPr id="122" name="TextBox 121"/>
          <p:cNvSpPr txBox="1"/>
          <p:nvPr/>
        </p:nvSpPr>
        <p:spPr>
          <a:xfrm>
            <a:off x="2091270" y="6168128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0,8</a:t>
            </a:r>
            <a:endParaRPr lang="de-DE" sz="800" b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2094290" y="3783135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1,</a:t>
            </a:r>
            <a:r>
              <a:rPr lang="ru-RU" sz="800" b="1" dirty="0" smtClean="0"/>
              <a:t>3</a:t>
            </a:r>
            <a:endParaRPr lang="de-DE" sz="800" b="1" dirty="0"/>
          </a:p>
        </p:txBody>
      </p:sp>
      <p:sp>
        <p:nvSpPr>
          <p:cNvPr id="124" name="TextBox 123"/>
          <p:cNvSpPr txBox="1"/>
          <p:nvPr/>
        </p:nvSpPr>
        <p:spPr>
          <a:xfrm>
            <a:off x="2094290" y="5140542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1,</a:t>
            </a:r>
            <a:r>
              <a:rPr lang="ru-RU" sz="800" b="1" dirty="0" smtClean="0"/>
              <a:t>4</a:t>
            </a:r>
            <a:endParaRPr lang="de-DE" sz="800" b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7634837" y="3624602"/>
            <a:ext cx="5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x10</a:t>
            </a:r>
            <a:r>
              <a:rPr lang="en-US" sz="800" b="1" baseline="30000" dirty="0" smtClean="0"/>
              <a:t>7</a:t>
            </a:r>
            <a:endParaRPr lang="de-DE" sz="8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7634837" y="5019903"/>
            <a:ext cx="5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x10</a:t>
            </a:r>
            <a:r>
              <a:rPr lang="en-US" sz="800" b="1" baseline="30000" dirty="0"/>
              <a:t>6</a:t>
            </a:r>
            <a:endParaRPr lang="de-DE" sz="800" b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7663683" y="6168128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1,1</a:t>
            </a:r>
            <a:endParaRPr lang="de-DE" sz="800" b="1" dirty="0"/>
          </a:p>
        </p:txBody>
      </p:sp>
      <p:sp>
        <p:nvSpPr>
          <p:cNvPr id="133" name="TextBox 132"/>
          <p:cNvSpPr txBox="1"/>
          <p:nvPr/>
        </p:nvSpPr>
        <p:spPr>
          <a:xfrm>
            <a:off x="7671413" y="5167185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1,9</a:t>
            </a:r>
            <a:endParaRPr lang="de-DE" sz="800" b="1" dirty="0"/>
          </a:p>
        </p:txBody>
      </p:sp>
      <p:sp>
        <p:nvSpPr>
          <p:cNvPr id="134" name="TextBox 133"/>
          <p:cNvSpPr txBox="1"/>
          <p:nvPr/>
        </p:nvSpPr>
        <p:spPr>
          <a:xfrm>
            <a:off x="7668405" y="4804459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0,5</a:t>
            </a:r>
            <a:endParaRPr lang="de-DE" sz="800" b="1" dirty="0"/>
          </a:p>
        </p:txBody>
      </p:sp>
      <p:sp>
        <p:nvSpPr>
          <p:cNvPr id="135" name="TextBox 134"/>
          <p:cNvSpPr txBox="1"/>
          <p:nvPr/>
        </p:nvSpPr>
        <p:spPr>
          <a:xfrm>
            <a:off x="7660310" y="3783135"/>
            <a:ext cx="621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0,</a:t>
            </a:r>
            <a:r>
              <a:rPr lang="ru-RU" sz="800" b="1" dirty="0" smtClean="0"/>
              <a:t>2</a:t>
            </a:r>
            <a:endParaRPr lang="de-DE" sz="800" b="1" dirty="0"/>
          </a:p>
        </p:txBody>
      </p:sp>
      <p:sp>
        <p:nvSpPr>
          <p:cNvPr id="1052" name="Rectangle 1051"/>
          <p:cNvSpPr/>
          <p:nvPr/>
        </p:nvSpPr>
        <p:spPr bwMode="auto">
          <a:xfrm>
            <a:off x="3091369" y="810640"/>
            <a:ext cx="2588171" cy="17659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53" name="Rectangle 1052"/>
          <p:cNvSpPr/>
          <p:nvPr/>
        </p:nvSpPr>
        <p:spPr bwMode="auto">
          <a:xfrm>
            <a:off x="5569233" y="1042168"/>
            <a:ext cx="65836" cy="2570409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786706" y="2557042"/>
            <a:ext cx="746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(111)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783107" y="1921210"/>
            <a:ext cx="1889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(002)</a:t>
            </a:r>
            <a:r>
              <a:rPr lang="en-GB" dirty="0" smtClean="0">
                <a:solidFill>
                  <a:schemeClr val="tx2"/>
                </a:solidFill>
              </a:rPr>
              <a:t>/(</a:t>
            </a:r>
            <a:r>
              <a:rPr lang="ru-RU" dirty="0" smtClean="0">
                <a:solidFill>
                  <a:schemeClr val="tx2"/>
                </a:solidFill>
              </a:rPr>
              <a:t>020</a:t>
            </a:r>
            <a:r>
              <a:rPr lang="en-GB" dirty="0" smtClean="0">
                <a:solidFill>
                  <a:schemeClr val="tx2"/>
                </a:solidFill>
              </a:rPr>
              <a:t>)/(</a:t>
            </a:r>
            <a:r>
              <a:rPr lang="ru-RU" dirty="0" smtClean="0">
                <a:solidFill>
                  <a:schemeClr val="tx2"/>
                </a:solidFill>
              </a:rPr>
              <a:t>200</a:t>
            </a:r>
            <a:r>
              <a:rPr lang="en-GB" dirty="0" smtClean="0">
                <a:solidFill>
                  <a:schemeClr val="tx2"/>
                </a:solidFill>
              </a:rPr>
              <a:t>)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99548" y="5167185"/>
            <a:ext cx="657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/>
                </a:solidFill>
              </a:rPr>
              <a:t>(</a:t>
            </a:r>
            <a:r>
              <a:rPr lang="en-US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/>
                </a:solidFill>
              </a:rPr>
              <a:t>20</a:t>
            </a:r>
            <a:r>
              <a:rPr lang="en-GB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/>
                </a:solidFill>
              </a:rPr>
              <a:t>0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/>
                </a:solidFill>
              </a:rPr>
              <a:t>)</a:t>
            </a:r>
            <a:endParaRPr lang="de-DE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589384" y="4623404"/>
            <a:ext cx="1069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/>
                </a:solidFill>
              </a:rPr>
              <a:t>(</a:t>
            </a:r>
            <a:r>
              <a:rPr lang="en-GB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/>
                </a:solidFill>
              </a:rPr>
              <a:t>220</a:t>
            </a:r>
            <a:r>
              <a:rPr lang="ru-RU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/>
                </a:solidFill>
              </a:rPr>
              <a:t>)</a:t>
            </a:r>
            <a:endParaRPr lang="de-DE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3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WAXS spatial resolved map (scan 1)</a:t>
            </a:r>
            <a:endParaRPr lang="de-DE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106"/>
            <a:ext cx="9144000" cy="51577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560"/>
            <a:ext cx="2244436" cy="23496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588" y="2194560"/>
            <a:ext cx="2282412" cy="2389366"/>
          </a:xfrm>
          <a:prstGeom prst="rect">
            <a:avLst/>
          </a:prstGeom>
        </p:spPr>
      </p:pic>
      <p:cxnSp>
        <p:nvCxnSpPr>
          <p:cNvPr id="105" name="Straight Arrow Connector 104"/>
          <p:cNvCxnSpPr/>
          <p:nvPr/>
        </p:nvCxnSpPr>
        <p:spPr bwMode="auto">
          <a:xfrm flipH="1" flipV="1">
            <a:off x="7513983" y="3745064"/>
            <a:ext cx="1391478" cy="56454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 bwMode="auto">
          <a:xfrm flipH="1" flipV="1">
            <a:off x="7370860" y="3429000"/>
            <a:ext cx="1534601" cy="880607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 bwMode="auto">
          <a:xfrm flipH="1" flipV="1">
            <a:off x="652007" y="3745064"/>
            <a:ext cx="1383527" cy="56454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 bwMode="auto">
          <a:xfrm flipV="1">
            <a:off x="2035534" y="2782957"/>
            <a:ext cx="95416" cy="152665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271674">
            <a:off x="1053386" y="3700026"/>
            <a:ext cx="746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(111)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467783">
            <a:off x="7629718" y="3927016"/>
            <a:ext cx="746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(111)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771536">
            <a:off x="7815135" y="3571942"/>
            <a:ext cx="789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(</a:t>
            </a:r>
            <a:r>
              <a:rPr lang="ru-RU" dirty="0" smtClean="0">
                <a:solidFill>
                  <a:schemeClr val="tx2"/>
                </a:solidFill>
              </a:rPr>
              <a:t>002)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68119"/>
            <a:ext cx="25017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Blue</a:t>
            </a:r>
            <a:r>
              <a:rPr lang="en-US" dirty="0" smtClean="0"/>
              <a:t> </a:t>
            </a:r>
            <a:r>
              <a:rPr lang="en-US" dirty="0"/>
              <a:t>lines correspond to peaks with </a:t>
            </a:r>
            <a:r>
              <a:rPr lang="en-US" i="1" dirty="0"/>
              <a:t>q </a:t>
            </a:r>
            <a:r>
              <a:rPr lang="en-US" dirty="0"/>
              <a:t>in the range </a:t>
            </a:r>
            <a:r>
              <a:rPr lang="en-US" i="1" dirty="0"/>
              <a:t>(2,0; 2,2) </a:t>
            </a:r>
            <a:r>
              <a:rPr lang="en-US" i="1" dirty="0" smtClean="0"/>
              <a:t>Å</a:t>
            </a:r>
            <a:r>
              <a:rPr lang="en-US" i="1" baseline="30000" dirty="0" smtClean="0"/>
              <a:t>-1</a:t>
            </a:r>
            <a:r>
              <a:rPr lang="en-US" i="1" dirty="0"/>
              <a:t>;</a:t>
            </a:r>
            <a:endParaRPr lang="ru-RU" i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</a:t>
            </a:r>
            <a:r>
              <a:rPr lang="en-US" dirty="0"/>
              <a:t>– to </a:t>
            </a:r>
            <a:r>
              <a:rPr lang="en-US" i="1" dirty="0"/>
              <a:t>(1,7;1,9)</a:t>
            </a:r>
            <a:r>
              <a:rPr lang="en-US" dirty="0"/>
              <a:t> </a:t>
            </a:r>
            <a:r>
              <a:rPr lang="en-US" i="1" dirty="0"/>
              <a:t>Å</a:t>
            </a:r>
            <a:r>
              <a:rPr lang="en-US" i="1" baseline="30000" dirty="0"/>
              <a:t>-1</a:t>
            </a:r>
            <a:r>
              <a:rPr lang="en-US" i="1" dirty="0"/>
              <a:t>.</a:t>
            </a: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53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4380"/>
          </a:xfrm>
        </p:spPr>
        <p:txBody>
          <a:bodyPr/>
          <a:lstStyle/>
          <a:p>
            <a:r>
              <a:rPr lang="en-US" dirty="0" smtClean="0"/>
              <a:t>SAXS spatial resolved map (scan 1)</a:t>
            </a:r>
            <a:endParaRPr lang="de-D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106"/>
            <a:ext cx="9144000" cy="51577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1" t="78559"/>
          <a:stretch/>
        </p:blipFill>
        <p:spPr>
          <a:xfrm>
            <a:off x="270344" y="2480806"/>
            <a:ext cx="1701580" cy="2120823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 bwMode="auto">
          <a:xfrm flipV="1">
            <a:off x="1137037" y="3283889"/>
            <a:ext cx="166977" cy="29419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 bwMode="auto">
          <a:xfrm flipH="1" flipV="1">
            <a:off x="1069449" y="3228230"/>
            <a:ext cx="67588" cy="349857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 bwMode="auto">
          <a:xfrm flipH="1" flipV="1">
            <a:off x="834887" y="3490623"/>
            <a:ext cx="302150" cy="8746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 bwMode="auto">
          <a:xfrm>
            <a:off x="1137037" y="3578088"/>
            <a:ext cx="333954" cy="63609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 bwMode="auto">
          <a:xfrm>
            <a:off x="1137037" y="3578087"/>
            <a:ext cx="166977" cy="29419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 bwMode="auto">
          <a:xfrm flipH="1">
            <a:off x="985961" y="3609892"/>
            <a:ext cx="151076" cy="26239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3" t="80000" r="1" b="1681"/>
          <a:stretch/>
        </p:blipFill>
        <p:spPr>
          <a:xfrm>
            <a:off x="7122795" y="2623930"/>
            <a:ext cx="1893125" cy="2035534"/>
          </a:xfrm>
          <a:prstGeom prst="rect">
            <a:avLst/>
          </a:prstGeom>
        </p:spPr>
      </p:pic>
      <p:cxnSp>
        <p:nvCxnSpPr>
          <p:cNvPr id="127" name="Straight Arrow Connector 126"/>
          <p:cNvCxnSpPr/>
          <p:nvPr/>
        </p:nvCxnSpPr>
        <p:spPr bwMode="auto">
          <a:xfrm>
            <a:off x="8131767" y="3676815"/>
            <a:ext cx="166977" cy="29419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 bwMode="auto">
          <a:xfrm flipH="1">
            <a:off x="7776376" y="3676815"/>
            <a:ext cx="326470" cy="4837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 bwMode="auto">
          <a:xfrm>
            <a:off x="8102846" y="3665551"/>
            <a:ext cx="365293" cy="5963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 bwMode="auto">
          <a:xfrm flipH="1" flipV="1">
            <a:off x="7936960" y="3403158"/>
            <a:ext cx="194807" cy="273657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1388280"/>
            <a:ext cx="2340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Blue</a:t>
            </a:r>
            <a:r>
              <a:rPr lang="en-US" dirty="0" smtClean="0"/>
              <a:t> </a:t>
            </a:r>
            <a:r>
              <a:rPr lang="en-US" dirty="0"/>
              <a:t>lines correspond to peaks with </a:t>
            </a:r>
            <a:r>
              <a:rPr lang="en-US" i="1" dirty="0"/>
              <a:t>q </a:t>
            </a:r>
            <a:r>
              <a:rPr lang="en-US" dirty="0"/>
              <a:t>in the range </a:t>
            </a:r>
            <a:r>
              <a:rPr lang="en-US" i="1" dirty="0"/>
              <a:t>(0,9; 1,0) Å</a:t>
            </a:r>
            <a:r>
              <a:rPr lang="en-US" i="1" baseline="30000" dirty="0"/>
              <a:t>-1</a:t>
            </a:r>
            <a:endParaRPr lang="de-DE" dirty="0"/>
          </a:p>
        </p:txBody>
      </p:sp>
      <p:sp>
        <p:nvSpPr>
          <p:cNvPr id="19" name="TextBox 18"/>
          <p:cNvSpPr txBox="1"/>
          <p:nvPr/>
        </p:nvSpPr>
        <p:spPr>
          <a:xfrm rot="1271674">
            <a:off x="521899" y="3164448"/>
            <a:ext cx="746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/>
                </a:solidFill>
              </a:rPr>
              <a:t>(</a:t>
            </a:r>
            <a:r>
              <a:rPr lang="en-US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/>
                </a:solidFill>
              </a:rPr>
              <a:t>002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/>
                </a:solidFill>
              </a:rPr>
              <a:t>)</a:t>
            </a:r>
            <a:endParaRPr lang="de-DE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1207134">
            <a:off x="7403301" y="3361097"/>
            <a:ext cx="746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/>
                </a:solidFill>
              </a:rPr>
              <a:t>(</a:t>
            </a:r>
            <a:r>
              <a:rPr lang="en-US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/>
                </a:solidFill>
              </a:rPr>
              <a:t>110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/>
                </a:solidFill>
              </a:rPr>
              <a:t>)</a:t>
            </a:r>
            <a:endParaRPr lang="de-DE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Vorlage_en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968</Words>
  <Application>Microsoft Office PowerPoint</Application>
  <PresentationFormat>On-screen Show (4:3)</PresentationFormat>
  <Paragraphs>232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PPT-Vorlage_en</vt:lpstr>
      <vt:lpstr>X-ray Cross-Correlation Analysis of Mesocrystals</vt:lpstr>
      <vt:lpstr>COINS: Coupled organic-inorganic nanostructures</vt:lpstr>
      <vt:lpstr>Experimental setup (P10 beamline, PETRA III)</vt:lpstr>
      <vt:lpstr>Radial average</vt:lpstr>
      <vt:lpstr>Atomic Lattice (scan 1, scan 2)</vt:lpstr>
      <vt:lpstr>Superlattice (scan 1, scan 2)</vt:lpstr>
      <vt:lpstr>Average intensity of diffraction on the lattice</vt:lpstr>
      <vt:lpstr>WAXS spatial resolved map (scan 1)</vt:lpstr>
      <vt:lpstr>SAXS spatial resolved map (scan 1)</vt:lpstr>
      <vt:lpstr>Cross-Correlation Analysis</vt:lpstr>
      <vt:lpstr>Cross-Correlation Analysis (qsaxs-waxs1, qsaxs-waxs2)</vt:lpstr>
      <vt:lpstr>Two typical structures forming the sample</vt:lpstr>
      <vt:lpstr>Peaks of diffraction patterns</vt:lpstr>
      <vt:lpstr>Model of CCF</vt:lpstr>
      <vt:lpstr>Results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 was doing for the last month</dc:title>
  <dc:creator>Mukharamova, Nastasia</dc:creator>
  <cp:lastModifiedBy>Morozova, Elizaveta</cp:lastModifiedBy>
  <cp:revision>428</cp:revision>
  <cp:lastPrinted>2018-09-05T13:24:44Z</cp:lastPrinted>
  <dcterms:created xsi:type="dcterms:W3CDTF">2015-08-31T17:10:11Z</dcterms:created>
  <dcterms:modified xsi:type="dcterms:W3CDTF">2018-09-05T13:37:22Z</dcterms:modified>
</cp:coreProperties>
</file>