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9" r:id="rId6"/>
    <p:sldId id="259" r:id="rId7"/>
    <p:sldId id="270" r:id="rId8"/>
    <p:sldId id="271" r:id="rId9"/>
    <p:sldId id="260" r:id="rId10"/>
    <p:sldId id="273" r:id="rId11"/>
    <p:sldId id="274" r:id="rId12"/>
    <p:sldId id="262" r:id="rId13"/>
    <p:sldId id="263" r:id="rId14"/>
    <p:sldId id="264" r:id="rId15"/>
    <p:sldId id="27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6" autoAdjust="0"/>
  </p:normalViewPr>
  <p:slideViewPr>
    <p:cSldViewPr snapToGrid="0" showGuides="1">
      <p:cViewPr varScale="1">
        <p:scale>
          <a:sx n="84" d="100"/>
          <a:sy n="84" d="100"/>
        </p:scale>
        <p:origin x="629" y="72"/>
      </p:cViewPr>
      <p:guideLst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7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1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3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6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4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9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3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A5AC7C-F5D9-4FF7-A8C9-58C284786F2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51D6DF-5F8B-43C2-BB44-7208A29C14A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25.png"/><Relationship Id="rId3" Type="http://schemas.openxmlformats.org/officeDocument/2006/relationships/image" Target="../media/image5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23.png"/><Relationship Id="rId5" Type="http://schemas.openxmlformats.org/officeDocument/2006/relationships/image" Target="../media/image7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6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Generation of narrow spectrum IR radiation for production of THz radiation.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275085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Boris v. </a:t>
            </a:r>
            <a:r>
              <a:rPr lang="en-US" dirty="0" err="1" smtClean="0"/>
              <a:t>rumiantsev</a:t>
            </a:r>
            <a:r>
              <a:rPr lang="en-US" dirty="0" smtClean="0"/>
              <a:t>, Moscow state university, Russian federation</a:t>
            </a:r>
          </a:p>
          <a:p>
            <a:r>
              <a:rPr lang="en-US" dirty="0" smtClean="0"/>
              <a:t>Supervisor: </a:t>
            </a:r>
            <a:r>
              <a:rPr lang="en-US" dirty="0" err="1" smtClean="0"/>
              <a:t>nicholas</a:t>
            </a:r>
            <a:r>
              <a:rPr lang="en-US" dirty="0" smtClean="0"/>
              <a:t> h. </a:t>
            </a:r>
            <a:r>
              <a:rPr lang="en-US" dirty="0" err="1" smtClean="0"/>
              <a:t>matlis</a:t>
            </a:r>
            <a:r>
              <a:rPr lang="en-US" dirty="0" smtClean="0"/>
              <a:t>, </a:t>
            </a:r>
            <a:r>
              <a:rPr lang="en-US" dirty="0" smtClean="0"/>
              <a:t>senior scientist </a:t>
            </a:r>
            <a:r>
              <a:rPr lang="en-US" dirty="0" smtClean="0"/>
              <a:t>leading experimental implementation of </a:t>
            </a:r>
            <a:r>
              <a:rPr lang="en-US" dirty="0" err="1" smtClean="0"/>
              <a:t>axsis</a:t>
            </a:r>
            <a:r>
              <a:rPr lang="en-US" dirty="0" smtClean="0"/>
              <a:t> project, </a:t>
            </a:r>
            <a:r>
              <a:rPr lang="en-US" dirty="0" err="1" smtClean="0"/>
              <a:t>cfel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50700"/>
              </p:ext>
            </p:extLst>
          </p:nvPr>
        </p:nvGraphicFramePr>
        <p:xfrm>
          <a:off x="10573116" y="0"/>
          <a:ext cx="1618884" cy="161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2838171" imgH="2838450" progId="AcroExch.Document.DC">
                  <p:embed/>
                </p:oleObj>
              </mc:Choice>
              <mc:Fallback>
                <p:oleObj name="Acrobat Document" r:id="rId3" imgW="2838171" imgH="28384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3116" y="0"/>
                        <a:ext cx="1618884" cy="161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www.cfel.de/common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0"/>
            <a:ext cx="1905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method: spectral filter</a:t>
            </a:r>
            <a:endParaRPr lang="de-D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2" y="2392838"/>
            <a:ext cx="5675128" cy="2846674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6496907" y="4469895"/>
            <a:ext cx="4510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10372734" y="4442463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𝑓𝑜𝑐𝑎𝑙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𝑝𝑙𝑎𝑛𝑒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734" y="4442463"/>
                <a:ext cx="852659" cy="493763"/>
              </a:xfrm>
              <a:prstGeom prst="rect">
                <a:avLst/>
              </a:prstGeom>
              <a:blipFill rotWithShape="0">
                <a:blip r:embed="rId3"/>
                <a:stretch>
                  <a:fillRect r="-5611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52"/>
          <p:cNvSpPr/>
          <p:nvPr/>
        </p:nvSpPr>
        <p:spPr>
          <a:xfrm>
            <a:off x="7930112" y="2575560"/>
            <a:ext cx="1488208" cy="1894335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eform 52"/>
          <p:cNvSpPr/>
          <p:nvPr/>
        </p:nvSpPr>
        <p:spPr>
          <a:xfrm>
            <a:off x="7417422" y="2873518"/>
            <a:ext cx="1391297" cy="1568946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52"/>
          <p:cNvSpPr/>
          <p:nvPr/>
        </p:nvSpPr>
        <p:spPr>
          <a:xfrm>
            <a:off x="8434827" y="2873518"/>
            <a:ext cx="1596141" cy="1582662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52"/>
          <p:cNvSpPr/>
          <p:nvPr/>
        </p:nvSpPr>
        <p:spPr>
          <a:xfrm>
            <a:off x="6998580" y="3333738"/>
            <a:ext cx="1122209" cy="1149873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eform 52"/>
          <p:cNvSpPr/>
          <p:nvPr/>
        </p:nvSpPr>
        <p:spPr>
          <a:xfrm>
            <a:off x="9418320" y="3292590"/>
            <a:ext cx="1122209" cy="1149873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552688" y="2460434"/>
            <a:ext cx="0" cy="2023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16568" y="2419286"/>
            <a:ext cx="0" cy="2023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026" y="4626169"/>
            <a:ext cx="2664198" cy="7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data</a:t>
            </a:r>
            <a:endParaRPr lang="de-DE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975803"/>
            <a:ext cx="5661660" cy="433250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324600" y="1975803"/>
                <a:ext cx="5562600" cy="45704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u="sng" dirty="0" smtClean="0"/>
                  <a:t>Parameters </a:t>
                </a:r>
                <a:r>
                  <a:rPr lang="de-DE" u="sng" dirty="0" err="1" smtClean="0"/>
                  <a:t>of</a:t>
                </a:r>
                <a:r>
                  <a:rPr lang="de-DE" u="sng" dirty="0" smtClean="0"/>
                  <a:t> a </a:t>
                </a:r>
                <a:r>
                  <a:rPr lang="de-DE" u="sng" dirty="0" err="1" smtClean="0"/>
                  <a:t>setup</a:t>
                </a:r>
                <a:r>
                  <a:rPr lang="de-DE" u="sng" dirty="0" smtClean="0"/>
                  <a:t>: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Focal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length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lens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Radius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𝑠𝑙𝑖𝑡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Initial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beam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diameter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=0.9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Incident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u="sng" dirty="0" smtClean="0"/>
                  <a:t>Results: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u="sng" dirty="0" smtClean="0"/>
                  <a:t> </a:t>
                </a:r>
                <a:r>
                  <a:rPr lang="en-US" dirty="0" smtClean="0"/>
                  <a:t>Output spectrum width by experiment: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=750.9±3.4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u="sng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Output spectrum width by </a:t>
                </a:r>
                <a:r>
                  <a:rPr lang="en-US" dirty="0" smtClean="0"/>
                  <a:t>calculations: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692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u="sng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975803"/>
                <a:ext cx="5562600" cy="4570412"/>
              </a:xfrm>
              <a:prstGeom prst="rect">
                <a:avLst/>
              </a:prstGeom>
              <a:blipFill rotWithShape="0">
                <a:blip r:embed="rId3"/>
                <a:stretch>
                  <a:fillRect l="-2632" t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1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430" y="1944794"/>
                <a:ext cx="9883139" cy="29777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For </a:t>
                </a:r>
                <a:r>
                  <a:rPr lang="de-DE" dirty="0" err="1" smtClean="0"/>
                  <a:t>generation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narrow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spectrum</a:t>
                </a:r>
                <a:r>
                  <a:rPr lang="de-DE" dirty="0" smtClean="0"/>
                  <a:t> IR </a:t>
                </a:r>
                <a:r>
                  <a:rPr lang="de-DE" dirty="0" err="1" smtClean="0"/>
                  <a:t>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following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 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lines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grating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=1900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𝑙𝑖𝑛𝑒𝑠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de-DE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grating</a:t>
                </a:r>
                <a:r>
                  <a:rPr lang="de-DE" dirty="0" smtClean="0"/>
                  <a:t> = 75 cm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:r>
                  <a:rPr lang="en-US" dirty="0" smtClean="0"/>
                  <a:t>Size </a:t>
                </a:r>
                <a:r>
                  <a:rPr lang="en-US" dirty="0"/>
                  <a:t>of a beam on grating is equal to length of </a:t>
                </a:r>
                <a:r>
                  <a:rPr lang="en-US" dirty="0" smtClean="0"/>
                  <a:t>grating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Focal length </a:t>
                </a:r>
                <a:r>
                  <a:rPr lang="en-US" i="1" dirty="0"/>
                  <a:t>F = 10 </a:t>
                </a:r>
                <a:r>
                  <a:rPr lang="en-US" i="1" dirty="0" smtClean="0"/>
                  <a:t>cm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n-US" dirty="0"/>
                  <a:t>Radius of a slit is 2 times smaller than spot size of a wave with wavelength λ = 1030 nm</a:t>
                </a:r>
                <a:endParaRPr lang="de-DE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430" y="1944794"/>
                <a:ext cx="9883139" cy="2977726"/>
              </a:xfrm>
              <a:blipFill rotWithShape="0">
                <a:blip r:embed="rId2"/>
                <a:stretch>
                  <a:fillRect l="-1541" t="-2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89" y="5463466"/>
            <a:ext cx="3121819" cy="5944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1039" y="1836420"/>
            <a:ext cx="10789920" cy="2895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12920" y="5326380"/>
            <a:ext cx="3489960" cy="8686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77890" y="4865296"/>
            <a:ext cx="236220" cy="388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8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method: cascaded four-wave mixing</a:t>
            </a:r>
            <a:endParaRPr lang="de-DE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20" y="1850686"/>
            <a:ext cx="3190660" cy="2054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7" y="4242067"/>
            <a:ext cx="4841606" cy="2081040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6661547" y="2878142"/>
            <a:ext cx="196453" cy="1282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1306700" y="2848571"/>
            <a:ext cx="196453" cy="1282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466" y="2486080"/>
            <a:ext cx="3572668" cy="25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cascaded</a:t>
            </a:r>
            <a:r>
              <a:rPr lang="de-DE" dirty="0" smtClean="0"/>
              <a:t> </a:t>
            </a:r>
            <a:r>
              <a:rPr lang="de-DE" dirty="0" err="1" smtClean="0"/>
              <a:t>four-wave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136" y="4575343"/>
            <a:ext cx="3108960" cy="892218"/>
          </a:xfrm>
        </p:spPr>
        <p:txBody>
          <a:bodyPr/>
          <a:lstStyle/>
          <a:p>
            <a:pPr algn="ctr"/>
            <a:r>
              <a:rPr lang="de-DE" dirty="0" smtClean="0"/>
              <a:t>Output: </a:t>
            </a:r>
          </a:p>
          <a:p>
            <a:pPr algn="ctr"/>
            <a:r>
              <a:rPr lang="de-DE" dirty="0" smtClean="0"/>
              <a:t>N(</a:t>
            </a:r>
            <a:r>
              <a:rPr lang="de-DE" i="1" dirty="0" smtClean="0"/>
              <a:t>L</a:t>
            </a:r>
            <a:r>
              <a:rPr lang="de-DE" dirty="0" smtClean="0"/>
              <a:t>)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harmonics</a:t>
            </a: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6988" y="3915579"/>
            <a:ext cx="24780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072384" y="4189899"/>
            <a:ext cx="1426464" cy="265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693152" y="4189899"/>
            <a:ext cx="1426464" cy="265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17904" y="4575343"/>
            <a:ext cx="3108960" cy="8922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Input: </a:t>
            </a:r>
          </a:p>
          <a:p>
            <a:pPr algn="ctr"/>
            <a:r>
              <a:rPr lang="de-DE" dirty="0" err="1" smtClean="0"/>
              <a:t>two</a:t>
            </a:r>
            <a:r>
              <a:rPr lang="de-DE" dirty="0" smtClean="0"/>
              <a:t> pump </a:t>
            </a:r>
            <a:r>
              <a:rPr lang="de-DE" dirty="0" err="1" smtClean="0"/>
              <a:t>harmonics</a:t>
            </a:r>
            <a:endParaRPr lang="de-DE" dirty="0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5888736" y="3782440"/>
            <a:ext cx="414528" cy="2478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57409" y="5389481"/>
            <a:ext cx="1877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fiber</a:t>
            </a:r>
            <a:r>
              <a:rPr lang="de-DE" dirty="0" smtClean="0"/>
              <a:t> </a:t>
            </a:r>
            <a:r>
              <a:rPr lang="de-DE" i="1" dirty="0" smtClean="0"/>
              <a:t>L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12" y="2352250"/>
            <a:ext cx="3764574" cy="9250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93075" y="1898125"/>
            <a:ext cx="520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Phase-matching conditions in a photonic crystal fiber: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0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calculation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7569" y="2149883"/>
                <a:ext cx="4998720" cy="79688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Nonlinear </a:t>
                </a:r>
                <a:r>
                  <a:rPr lang="en-US" dirty="0" err="1" smtClean="0"/>
                  <a:t>Shroedinger</a:t>
                </a:r>
                <a:r>
                  <a:rPr lang="en-US" dirty="0" smtClean="0"/>
                  <a:t> equation near zero dispersion frequency of a fiber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):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569" y="2149883"/>
                <a:ext cx="4998720" cy="796882"/>
              </a:xfrm>
              <a:blipFill rotWithShape="0">
                <a:blip r:embed="rId2"/>
                <a:stretch>
                  <a:fillRect l="-1220" t="-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09" y="3126271"/>
            <a:ext cx="3262884" cy="71283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87569" y="4247215"/>
            <a:ext cx="4998720" cy="9191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Dependence of one pump harmonic and nine generated harmonics on propagation distance in a fiber.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88507"/>
            <a:ext cx="5680287" cy="426021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894832" y="4615347"/>
            <a:ext cx="402336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3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01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rumiantb\Downloads\report\S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7"/>
          <a:stretch/>
        </p:blipFill>
        <p:spPr bwMode="auto">
          <a:xfrm>
            <a:off x="8386136" y="2049934"/>
            <a:ext cx="1389688" cy="13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62"/>
          <p:cNvSpPr/>
          <p:nvPr/>
        </p:nvSpPr>
        <p:spPr>
          <a:xfrm>
            <a:off x="7880173" y="4956563"/>
            <a:ext cx="3064696" cy="89095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3" name="Picture 2" descr="C:\Users\rumiantb\Downloads\report\S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9" r="4801"/>
          <a:stretch/>
        </p:blipFill>
        <p:spPr bwMode="auto">
          <a:xfrm>
            <a:off x="5135895" y="2049934"/>
            <a:ext cx="1734514" cy="13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6944" y="1902955"/>
            <a:ext cx="2753947" cy="16354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AXSIS project concept</a:t>
            </a:r>
            <a:endParaRPr lang="de-D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44204" y="3360134"/>
            <a:ext cx="1198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81376" y="2197313"/>
            <a:ext cx="1678861" cy="1046705"/>
          </a:xfrm>
          <a:custGeom>
            <a:avLst/>
            <a:gdLst>
              <a:gd name="connsiteX0" fmla="*/ 0 w 704850"/>
              <a:gd name="connsiteY0" fmla="*/ 266701 h 521450"/>
              <a:gd name="connsiteX1" fmla="*/ 171450 w 704850"/>
              <a:gd name="connsiteY1" fmla="*/ 336551 h 521450"/>
              <a:gd name="connsiteX2" fmla="*/ 260350 w 704850"/>
              <a:gd name="connsiteY2" fmla="*/ 511176 h 521450"/>
              <a:gd name="connsiteX3" fmla="*/ 355600 w 704850"/>
              <a:gd name="connsiteY3" fmla="*/ 1 h 521450"/>
              <a:gd name="connsiteX4" fmla="*/ 460375 w 704850"/>
              <a:gd name="connsiteY4" fmla="*/ 504826 h 521450"/>
              <a:gd name="connsiteX5" fmla="*/ 539750 w 704850"/>
              <a:gd name="connsiteY5" fmla="*/ 323851 h 521450"/>
              <a:gd name="connsiteX6" fmla="*/ 704850 w 704850"/>
              <a:gd name="connsiteY6" fmla="*/ 260351 h 52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521450">
                <a:moveTo>
                  <a:pt x="0" y="266701"/>
                </a:moveTo>
                <a:cubicBezTo>
                  <a:pt x="64029" y="281253"/>
                  <a:pt x="128058" y="295805"/>
                  <a:pt x="171450" y="336551"/>
                </a:cubicBezTo>
                <a:cubicBezTo>
                  <a:pt x="214842" y="377297"/>
                  <a:pt x="229658" y="567268"/>
                  <a:pt x="260350" y="511176"/>
                </a:cubicBezTo>
                <a:cubicBezTo>
                  <a:pt x="291042" y="455084"/>
                  <a:pt x="322263" y="1059"/>
                  <a:pt x="355600" y="1"/>
                </a:cubicBezTo>
                <a:cubicBezTo>
                  <a:pt x="388937" y="-1057"/>
                  <a:pt x="429683" y="450851"/>
                  <a:pt x="460375" y="504826"/>
                </a:cubicBezTo>
                <a:cubicBezTo>
                  <a:pt x="491067" y="558801"/>
                  <a:pt x="499004" y="364597"/>
                  <a:pt x="539750" y="323851"/>
                </a:cubicBezTo>
                <a:cubicBezTo>
                  <a:pt x="580496" y="283105"/>
                  <a:pt x="642673" y="271728"/>
                  <a:pt x="704850" y="2603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2892996" y="2568266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3045396" y="2720666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2668408" y="2648477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2812786" y="2840982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2499966" y="2768793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04223" y="3351943"/>
            <a:ext cx="18171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499966" y="2564422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2748618" y="2423888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/>
          <p:cNvSpPr/>
          <p:nvPr/>
        </p:nvSpPr>
        <p:spPr>
          <a:xfrm>
            <a:off x="3115770" y="2560578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6003152" y="2496077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>
            <a:off x="6155552" y="2648477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>
            <a:off x="5778564" y="2576288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5922942" y="2768793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5610122" y="2696604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42"/>
          <p:cNvSpPr/>
          <p:nvPr/>
        </p:nvSpPr>
        <p:spPr>
          <a:xfrm>
            <a:off x="5610122" y="2492233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/>
          <p:cNvSpPr/>
          <p:nvPr/>
        </p:nvSpPr>
        <p:spPr>
          <a:xfrm>
            <a:off x="5858774" y="2351699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6225926" y="2488389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Content Placeholder 4"/>
          <p:cNvSpPr txBox="1">
            <a:spLocks/>
          </p:cNvSpPr>
          <p:nvPr/>
        </p:nvSpPr>
        <p:spPr>
          <a:xfrm>
            <a:off x="4658763" y="3704928"/>
            <a:ext cx="2608167" cy="6408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Acceleration of electrons by </a:t>
            </a:r>
            <a:r>
              <a:rPr lang="en-US" sz="1800" b="1" dirty="0" smtClean="0"/>
              <a:t>multicycle</a:t>
            </a:r>
            <a:r>
              <a:rPr lang="en-US" sz="1800" dirty="0" smtClean="0"/>
              <a:t> THz wave</a:t>
            </a:r>
            <a:endParaRPr lang="de-DE" sz="1800" dirty="0"/>
          </a:p>
        </p:txBody>
      </p:sp>
      <p:sp>
        <p:nvSpPr>
          <p:cNvPr id="50" name="Rectangle 49"/>
          <p:cNvSpPr/>
          <p:nvPr/>
        </p:nvSpPr>
        <p:spPr>
          <a:xfrm>
            <a:off x="1149912" y="3699459"/>
            <a:ext cx="3181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Acceleration of </a:t>
            </a:r>
            <a:r>
              <a:rPr lang="en-US" dirty="0" err="1"/>
              <a:t>photoemitted</a:t>
            </a:r>
            <a:r>
              <a:rPr lang="en-US" dirty="0"/>
              <a:t> </a:t>
            </a:r>
            <a:r>
              <a:rPr lang="en-US" dirty="0" smtClean="0"/>
              <a:t>electrons by </a:t>
            </a:r>
            <a:r>
              <a:rPr lang="en-US" dirty="0" err="1" smtClean="0"/>
              <a:t>singlecycle</a:t>
            </a:r>
            <a:r>
              <a:rPr lang="en-US" dirty="0" smtClean="0"/>
              <a:t> THz gun</a:t>
            </a:r>
            <a:endParaRPr lang="de-DE" dirty="0"/>
          </a:p>
        </p:txBody>
      </p:sp>
      <p:sp>
        <p:nvSpPr>
          <p:cNvPr id="87" name="Oval 86"/>
          <p:cNvSpPr/>
          <p:nvPr/>
        </p:nvSpPr>
        <p:spPr>
          <a:xfrm>
            <a:off x="9117558" y="2551984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/>
          <p:cNvSpPr/>
          <p:nvPr/>
        </p:nvSpPr>
        <p:spPr>
          <a:xfrm>
            <a:off x="9269958" y="2704384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Oval 88"/>
          <p:cNvSpPr/>
          <p:nvPr/>
        </p:nvSpPr>
        <p:spPr>
          <a:xfrm>
            <a:off x="8892970" y="2632195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/>
          <p:cNvSpPr/>
          <p:nvPr/>
        </p:nvSpPr>
        <p:spPr>
          <a:xfrm>
            <a:off x="9037348" y="2824700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Oval 90"/>
          <p:cNvSpPr/>
          <p:nvPr/>
        </p:nvSpPr>
        <p:spPr>
          <a:xfrm>
            <a:off x="8724528" y="2752511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Oval 91"/>
          <p:cNvSpPr/>
          <p:nvPr/>
        </p:nvSpPr>
        <p:spPr>
          <a:xfrm>
            <a:off x="8724528" y="2548140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Oval 92"/>
          <p:cNvSpPr/>
          <p:nvPr/>
        </p:nvSpPr>
        <p:spPr>
          <a:xfrm>
            <a:off x="8973180" y="2407606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9340332" y="2544296"/>
            <a:ext cx="144378" cy="144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Content Placeholder 4"/>
          <p:cNvSpPr txBox="1">
            <a:spLocks/>
          </p:cNvSpPr>
          <p:nvPr/>
        </p:nvSpPr>
        <p:spPr>
          <a:xfrm>
            <a:off x="8038063" y="3699459"/>
            <a:ext cx="2608167" cy="6408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Undulation of electrons by IR-frequency radiation</a:t>
            </a:r>
            <a:endParaRPr lang="de-DE" sz="18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8545454" y="3375353"/>
            <a:ext cx="1037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0085069" y="2763928"/>
            <a:ext cx="1021246" cy="15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1" name="Content Placeholder 4"/>
          <p:cNvSpPr txBox="1">
            <a:spLocks/>
          </p:cNvSpPr>
          <p:nvPr/>
        </p:nvSpPr>
        <p:spPr>
          <a:xfrm>
            <a:off x="9775824" y="2087982"/>
            <a:ext cx="1639735" cy="4136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&gt; 5 </a:t>
            </a:r>
            <a:r>
              <a:rPr lang="en-US" sz="1800" dirty="0" err="1" smtClean="0"/>
              <a:t>keV</a:t>
            </a:r>
            <a:r>
              <a:rPr lang="en-US" sz="1800" dirty="0" smtClean="0"/>
              <a:t> X-rays</a:t>
            </a:r>
            <a:endParaRPr lang="de-DE" sz="1800" dirty="0"/>
          </a:p>
        </p:txBody>
      </p:sp>
      <p:sp>
        <p:nvSpPr>
          <p:cNvPr id="104" name="Down Arrow 103"/>
          <p:cNvSpPr/>
          <p:nvPr/>
        </p:nvSpPr>
        <p:spPr>
          <a:xfrm rot="16200000">
            <a:off x="7801436" y="2523123"/>
            <a:ext cx="257907" cy="3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Down Arrow 104"/>
          <p:cNvSpPr/>
          <p:nvPr/>
        </p:nvSpPr>
        <p:spPr>
          <a:xfrm rot="16200000">
            <a:off x="4085655" y="2511543"/>
            <a:ext cx="257907" cy="3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10085069" y="2921886"/>
            <a:ext cx="773692" cy="155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10085069" y="2481338"/>
            <a:ext cx="773692" cy="155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32909" y="5078875"/>
            <a:ext cx="3181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Acceleration to the speed that is close to the speed of light</a:t>
            </a:r>
            <a:endParaRPr lang="de-DE" dirty="0"/>
          </a:p>
        </p:txBody>
      </p:sp>
      <p:sp>
        <p:nvSpPr>
          <p:cNvPr id="57" name="Content Placeholder 4"/>
          <p:cNvSpPr txBox="1">
            <a:spLocks/>
          </p:cNvSpPr>
          <p:nvPr/>
        </p:nvSpPr>
        <p:spPr>
          <a:xfrm>
            <a:off x="4658762" y="5104319"/>
            <a:ext cx="2608167" cy="6408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Increase of electrons energy</a:t>
            </a:r>
            <a:endParaRPr lang="de-DE" sz="1800" dirty="0"/>
          </a:p>
        </p:txBody>
      </p:sp>
      <p:sp>
        <p:nvSpPr>
          <p:cNvPr id="59" name="Content Placeholder 4"/>
          <p:cNvSpPr txBox="1">
            <a:spLocks/>
          </p:cNvSpPr>
          <p:nvPr/>
        </p:nvSpPr>
        <p:spPr>
          <a:xfrm>
            <a:off x="8038063" y="5078875"/>
            <a:ext cx="2608167" cy="6408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Inverse </a:t>
            </a:r>
            <a:r>
              <a:rPr lang="en-US" sz="1800" dirty="0"/>
              <a:t>C</a:t>
            </a:r>
            <a:r>
              <a:rPr lang="en-US" sz="1800" dirty="0" smtClean="0"/>
              <a:t>ompton scattering of IR photons </a:t>
            </a:r>
            <a:endParaRPr lang="de-DE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149912" y="4978400"/>
            <a:ext cx="3064696" cy="89095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ounded Rectangle 61"/>
          <p:cNvSpPr/>
          <p:nvPr/>
        </p:nvSpPr>
        <p:spPr>
          <a:xfrm>
            <a:off x="4510949" y="4953829"/>
            <a:ext cx="3064696" cy="89095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ight Brace 6"/>
          <p:cNvSpPr/>
          <p:nvPr/>
        </p:nvSpPr>
        <p:spPr>
          <a:xfrm rot="5400000">
            <a:off x="2553306" y="3094045"/>
            <a:ext cx="257907" cy="30646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ight Brace 64"/>
          <p:cNvSpPr/>
          <p:nvPr/>
        </p:nvSpPr>
        <p:spPr>
          <a:xfrm rot="5400000">
            <a:off x="5833891" y="3089823"/>
            <a:ext cx="257907" cy="30646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ight Brace 65"/>
          <p:cNvSpPr/>
          <p:nvPr/>
        </p:nvSpPr>
        <p:spPr>
          <a:xfrm rot="5400000">
            <a:off x="9283567" y="3094045"/>
            <a:ext cx="257907" cy="30646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2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1040136" y="2481383"/>
            <a:ext cx="2922264" cy="9612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THz?</a:t>
            </a:r>
            <a:endParaRPr lang="de-DE" dirty="0"/>
          </a:p>
        </p:txBody>
      </p:sp>
      <p:pic>
        <p:nvPicPr>
          <p:cNvPr id="1026" name="Picture 2" descr="C:\Users\rumiantb\Downloads\report\S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7"/>
          <a:stretch/>
        </p:blipFill>
        <p:spPr bwMode="auto">
          <a:xfrm>
            <a:off x="4464660" y="4177679"/>
            <a:ext cx="3122001" cy="16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ontent Placeholder 4"/>
          <p:cNvSpPr txBox="1">
            <a:spLocks/>
          </p:cNvSpPr>
          <p:nvPr/>
        </p:nvSpPr>
        <p:spPr>
          <a:xfrm>
            <a:off x="4721575" y="1809056"/>
            <a:ext cx="2608167" cy="33739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THz radiation</a:t>
            </a:r>
            <a:endParaRPr lang="de-DE" sz="1800" i="1" dirty="0"/>
          </a:p>
        </p:txBody>
      </p:sp>
      <p:pic>
        <p:nvPicPr>
          <p:cNvPr id="54" name="Picture 2" descr="C:\Users\rumiantb\Downloads\report\S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0" r="22707"/>
          <a:stretch/>
        </p:blipFill>
        <p:spPr bwMode="auto">
          <a:xfrm>
            <a:off x="850328" y="4196451"/>
            <a:ext cx="3184653" cy="16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711200" y="5978769"/>
            <a:ext cx="106601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rumiantb\Downloads\report\S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/>
          <a:stretch/>
        </p:blipFill>
        <p:spPr bwMode="auto">
          <a:xfrm>
            <a:off x="8278990" y="4144892"/>
            <a:ext cx="2563202" cy="16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4235938" y="3140925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235938" y="3626025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235938" y="4119251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35938" y="4672744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35938" y="5165970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235938" y="5634036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772400" y="3140925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772400" y="3608012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772400" y="4101238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772400" y="4654731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772400" y="5147957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772400" y="5616023"/>
            <a:ext cx="0" cy="34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4"/>
          <p:cNvSpPr txBox="1">
            <a:spLocks/>
          </p:cNvSpPr>
          <p:nvPr/>
        </p:nvSpPr>
        <p:spPr>
          <a:xfrm>
            <a:off x="1138570" y="1802680"/>
            <a:ext cx="2608167" cy="33739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Microwave radiation</a:t>
            </a:r>
            <a:endParaRPr lang="de-DE" sz="1800" i="1" dirty="0"/>
          </a:p>
        </p:txBody>
      </p:sp>
      <p:sp>
        <p:nvSpPr>
          <p:cNvPr id="79" name="Content Placeholder 4"/>
          <p:cNvSpPr txBox="1">
            <a:spLocks/>
          </p:cNvSpPr>
          <p:nvPr/>
        </p:nvSpPr>
        <p:spPr>
          <a:xfrm>
            <a:off x="8111088" y="1814198"/>
            <a:ext cx="2608167" cy="33739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IR radiation</a:t>
            </a:r>
            <a:endParaRPr lang="de-DE" sz="1800" i="1" dirty="0"/>
          </a:p>
        </p:txBody>
      </p:sp>
      <p:sp>
        <p:nvSpPr>
          <p:cNvPr id="62" name="Right Arrow 61"/>
          <p:cNvSpPr/>
          <p:nvPr/>
        </p:nvSpPr>
        <p:spPr>
          <a:xfrm>
            <a:off x="4034981" y="2911228"/>
            <a:ext cx="429679" cy="15630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ight Arrow 80"/>
          <p:cNvSpPr/>
          <p:nvPr/>
        </p:nvSpPr>
        <p:spPr>
          <a:xfrm flipH="1">
            <a:off x="7586661" y="2911228"/>
            <a:ext cx="429679" cy="15630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Content Placeholder 4"/>
          <p:cNvSpPr txBox="1">
            <a:spLocks/>
          </p:cNvSpPr>
          <p:nvPr/>
        </p:nvSpPr>
        <p:spPr>
          <a:xfrm>
            <a:off x="1015632" y="2575166"/>
            <a:ext cx="2854041" cy="9065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Damage of metal details of a setup under high energy of a wave</a:t>
            </a:r>
            <a:endParaRPr lang="de-DE" sz="1800" dirty="0"/>
          </a:p>
        </p:txBody>
      </p:sp>
      <p:sp>
        <p:nvSpPr>
          <p:cNvPr id="87" name="Content Placeholder 4"/>
          <p:cNvSpPr txBox="1">
            <a:spLocks/>
          </p:cNvSpPr>
          <p:nvPr/>
        </p:nvSpPr>
        <p:spPr>
          <a:xfrm>
            <a:off x="8133571" y="2575166"/>
            <a:ext cx="2854041" cy="8675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Use of this radiation requires a very precise timing in a system</a:t>
            </a:r>
            <a:endParaRPr lang="de-DE" sz="1800" dirty="0"/>
          </a:p>
        </p:txBody>
      </p:sp>
      <p:sp>
        <p:nvSpPr>
          <p:cNvPr id="90" name="Rounded Rectangle 89"/>
          <p:cNvSpPr/>
          <p:nvPr/>
        </p:nvSpPr>
        <p:spPr>
          <a:xfrm>
            <a:off x="8133571" y="2481383"/>
            <a:ext cx="2919637" cy="9612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Content Placeholder 4"/>
          <p:cNvSpPr txBox="1">
            <a:spLocks/>
          </p:cNvSpPr>
          <p:nvPr/>
        </p:nvSpPr>
        <p:spPr>
          <a:xfrm>
            <a:off x="9873456" y="6048286"/>
            <a:ext cx="2608167" cy="33739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 i="1" dirty="0"/>
          </a:p>
        </p:txBody>
      </p:sp>
      <p:sp>
        <p:nvSpPr>
          <p:cNvPr id="94" name="Content Placeholder 4"/>
          <p:cNvSpPr txBox="1">
            <a:spLocks/>
          </p:cNvSpPr>
          <p:nvPr/>
        </p:nvSpPr>
        <p:spPr>
          <a:xfrm>
            <a:off x="4598637" y="2400452"/>
            <a:ext cx="2854041" cy="12293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 smtClean="0"/>
              <a:t> No damage under high field gradients.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Doesn’t require precision timing</a:t>
            </a:r>
            <a:endParaRPr lang="de-DE" sz="1800" dirty="0"/>
          </a:p>
        </p:txBody>
      </p:sp>
      <p:sp>
        <p:nvSpPr>
          <p:cNvPr id="95" name="Rounded Rectangle 94"/>
          <p:cNvSpPr/>
          <p:nvPr/>
        </p:nvSpPr>
        <p:spPr>
          <a:xfrm>
            <a:off x="4530413" y="2321168"/>
            <a:ext cx="2995801" cy="13086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THz radiation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93748" y="4892273"/>
            <a:ext cx="1578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3748" y="3090827"/>
            <a:ext cx="1578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70486" y="3090827"/>
            <a:ext cx="0" cy="1801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3193" y="3090827"/>
            <a:ext cx="0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33193" y="3649627"/>
            <a:ext cx="0" cy="1242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67418" y="3500515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18" y="3500515"/>
                <a:ext cx="852659" cy="493763"/>
              </a:xfrm>
              <a:prstGeom prst="rect">
                <a:avLst/>
              </a:prstGeom>
              <a:blipFill rotWithShape="1">
                <a:blip r:embed="rId2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1946126" y="3333591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sz="3000" dirty="0"/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26" y="3333591"/>
                <a:ext cx="852659" cy="493763"/>
              </a:xfrm>
              <a:prstGeom prst="rect">
                <a:avLst/>
              </a:prstGeom>
              <a:blipFill rotWithShape="0">
                <a:blip r:embed="rId3"/>
                <a:stretch>
                  <a:fillRect r="-6429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946125" y="4168021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25" y="4168021"/>
                <a:ext cx="852659" cy="493763"/>
              </a:xfrm>
              <a:prstGeom prst="rect">
                <a:avLst/>
              </a:prstGeom>
              <a:blipFill rotWithShape="0">
                <a:blip r:embed="rId4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3740039" y="4924740"/>
            <a:ext cx="30323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32224" y="3041231"/>
            <a:ext cx="0" cy="188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Freeform 2051"/>
          <p:cNvSpPr/>
          <p:nvPr/>
        </p:nvSpPr>
        <p:spPr>
          <a:xfrm>
            <a:off x="5869341" y="3605169"/>
            <a:ext cx="476738" cy="1320824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5256224" y="3601287"/>
            <a:ext cx="476738" cy="1320824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eform 37"/>
          <p:cNvSpPr/>
          <p:nvPr/>
        </p:nvSpPr>
        <p:spPr>
          <a:xfrm>
            <a:off x="4055975" y="4181705"/>
            <a:ext cx="336453" cy="733276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Straight Connector 38"/>
          <p:cNvCxnSpPr/>
          <p:nvPr/>
        </p:nvCxnSpPr>
        <p:spPr>
          <a:xfrm>
            <a:off x="4254303" y="4829774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47723" y="4842677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5972" y="4842677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5121393" y="5000187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93" y="5000187"/>
                <a:ext cx="852659" cy="493763"/>
              </a:xfrm>
              <a:prstGeom prst="rect">
                <a:avLst/>
              </a:prstGeom>
              <a:blipFill rotWithShape="0"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itle 1"/>
              <p:cNvSpPr txBox="1">
                <a:spLocks/>
              </p:cNvSpPr>
              <p:nvPr/>
            </p:nvSpPr>
            <p:spPr>
              <a:xfrm>
                <a:off x="5749642" y="5000187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42" y="5000187"/>
                <a:ext cx="852659" cy="493763"/>
              </a:xfrm>
              <a:prstGeom prst="rect">
                <a:avLst/>
              </a:prstGeom>
              <a:blipFill rotWithShape="0"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3827973" y="5000186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sz="3000" dirty="0"/>
              </a:p>
            </p:txBody>
          </p:sp>
        </mc:Choice>
        <mc:Fallback xmlns="">
          <p:sp>
            <p:nvSpPr>
              <p:cNvPr id="4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973" y="5000186"/>
                <a:ext cx="852659" cy="493763"/>
              </a:xfrm>
              <a:prstGeom prst="rect">
                <a:avLst/>
              </a:prstGeom>
              <a:blipFill rotWithShape="0">
                <a:blip r:embed="rId7"/>
                <a:stretch>
                  <a:fillRect r="-6429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ight Arrow 2053"/>
          <p:cNvSpPr/>
          <p:nvPr/>
        </p:nvSpPr>
        <p:spPr>
          <a:xfrm>
            <a:off x="2798784" y="3890997"/>
            <a:ext cx="572871" cy="20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ight Arrow 48"/>
          <p:cNvSpPr/>
          <p:nvPr/>
        </p:nvSpPr>
        <p:spPr>
          <a:xfrm>
            <a:off x="6769660" y="3890997"/>
            <a:ext cx="572871" cy="20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721441" y="4977479"/>
            <a:ext cx="40017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713626" y="3093970"/>
            <a:ext cx="0" cy="188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0276049" y="3090827"/>
            <a:ext cx="476738" cy="1887905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reeform 52"/>
          <p:cNvSpPr/>
          <p:nvPr/>
        </p:nvSpPr>
        <p:spPr>
          <a:xfrm>
            <a:off x="9662932" y="3093971"/>
            <a:ext cx="476738" cy="1880880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reeform 53"/>
          <p:cNvSpPr/>
          <p:nvPr/>
        </p:nvSpPr>
        <p:spPr>
          <a:xfrm>
            <a:off x="8037377" y="3580472"/>
            <a:ext cx="336453" cy="1387248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Straight Connector 54"/>
          <p:cNvCxnSpPr/>
          <p:nvPr/>
        </p:nvCxnSpPr>
        <p:spPr>
          <a:xfrm>
            <a:off x="8235705" y="4882513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954431" y="4895416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582680" y="4895416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"/>
              <p:cNvSpPr txBox="1">
                <a:spLocks/>
              </p:cNvSpPr>
              <p:nvPr/>
            </p:nvSpPr>
            <p:spPr>
              <a:xfrm>
                <a:off x="9528101" y="5052926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101" y="5052926"/>
                <a:ext cx="852659" cy="493763"/>
              </a:xfrm>
              <a:prstGeom prst="rect">
                <a:avLst/>
              </a:prstGeom>
              <a:blipFill rotWithShape="0"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 txBox="1">
                <a:spLocks/>
              </p:cNvSpPr>
              <p:nvPr/>
            </p:nvSpPr>
            <p:spPr>
              <a:xfrm>
                <a:off x="10156350" y="5052926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50" y="5052926"/>
                <a:ext cx="852659" cy="493763"/>
              </a:xfrm>
              <a:prstGeom prst="rect">
                <a:avLst/>
              </a:prstGeom>
              <a:blipFill rotWithShape="0">
                <a:blip r:embed="rId9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le 1"/>
              <p:cNvSpPr txBox="1">
                <a:spLocks/>
              </p:cNvSpPr>
              <p:nvPr/>
            </p:nvSpPr>
            <p:spPr>
              <a:xfrm>
                <a:off x="7809375" y="5052925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𝑇𝐻𝑍</m:t>
                          </m:r>
                        </m:sub>
                      </m:sSub>
                    </m:oMath>
                  </m:oMathPara>
                </a14:m>
                <a:endParaRPr lang="de-DE" sz="3000" dirty="0"/>
              </a:p>
            </p:txBody>
          </p:sp>
        </mc:Choice>
        <mc:Fallback xmlns="">
          <p:sp>
            <p:nvSpPr>
              <p:cNvPr id="6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75" y="5052925"/>
                <a:ext cx="852659" cy="493763"/>
              </a:xfrm>
              <a:prstGeom prst="rect">
                <a:avLst/>
              </a:prstGeom>
              <a:blipFill rotWithShape="0">
                <a:blip r:embed="rId10"/>
                <a:stretch>
                  <a:fillRect r="-8571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61"/>
          <p:cNvSpPr/>
          <p:nvPr/>
        </p:nvSpPr>
        <p:spPr>
          <a:xfrm>
            <a:off x="9134143" y="3443396"/>
            <a:ext cx="393958" cy="1528311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Freeform 62"/>
          <p:cNvSpPr/>
          <p:nvPr/>
        </p:nvSpPr>
        <p:spPr>
          <a:xfrm>
            <a:off x="10888230" y="3443396"/>
            <a:ext cx="393958" cy="1524324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4" name="Straight Connector 63"/>
          <p:cNvCxnSpPr/>
          <p:nvPr/>
        </p:nvCxnSpPr>
        <p:spPr>
          <a:xfrm>
            <a:off x="9362724" y="4895416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124451" y="4893525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itle 1"/>
              <p:cNvSpPr txBox="1">
                <a:spLocks/>
              </p:cNvSpPr>
              <p:nvPr/>
            </p:nvSpPr>
            <p:spPr>
              <a:xfrm>
                <a:off x="10698121" y="5062686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121" y="5062686"/>
                <a:ext cx="852659" cy="493763"/>
              </a:xfrm>
              <a:prstGeom prst="rect">
                <a:avLst/>
              </a:prstGeom>
              <a:blipFill rotWithShape="0">
                <a:blip r:embed="rId11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tle 1"/>
              <p:cNvSpPr txBox="1">
                <a:spLocks/>
              </p:cNvSpPr>
              <p:nvPr/>
            </p:nvSpPr>
            <p:spPr>
              <a:xfrm>
                <a:off x="8936394" y="504344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94" y="5043440"/>
                <a:ext cx="852659" cy="493763"/>
              </a:xfrm>
              <a:prstGeom prst="rect">
                <a:avLst/>
              </a:prstGeom>
              <a:blipFill rotWithShape="0">
                <a:blip r:embed="rId1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4006135" y="2081586"/>
            <a:ext cx="4179730" cy="3931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4006135" y="2096328"/>
            <a:ext cx="4283173" cy="3637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Difference frequency generation (DFG)</a:t>
            </a:r>
            <a:endParaRPr lang="de-DE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595203" y="5662395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4"/>
              <p:cNvSpPr/>
              <p:nvPr/>
            </p:nvSpPr>
            <p:spPr>
              <a:xfrm>
                <a:off x="5556755" y="5679288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1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55" y="5679288"/>
                <a:ext cx="625171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 стрелкой 68"/>
          <p:cNvCxnSpPr/>
          <p:nvPr/>
        </p:nvCxnSpPr>
        <p:spPr>
          <a:xfrm>
            <a:off x="9992879" y="5662395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4"/>
              <p:cNvSpPr/>
              <p:nvPr/>
            </p:nvSpPr>
            <p:spPr>
              <a:xfrm>
                <a:off x="9954431" y="5679288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0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431" y="5679288"/>
                <a:ext cx="625171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 стрелкой 70"/>
          <p:cNvCxnSpPr/>
          <p:nvPr/>
        </p:nvCxnSpPr>
        <p:spPr>
          <a:xfrm>
            <a:off x="9406154" y="5662395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64"/>
              <p:cNvSpPr/>
              <p:nvPr/>
            </p:nvSpPr>
            <p:spPr>
              <a:xfrm>
                <a:off x="9367706" y="5679288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2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706" y="5679288"/>
                <a:ext cx="625171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/>
          <p:cNvCxnSpPr/>
          <p:nvPr/>
        </p:nvCxnSpPr>
        <p:spPr>
          <a:xfrm>
            <a:off x="10563585" y="5662395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64"/>
              <p:cNvSpPr/>
              <p:nvPr/>
            </p:nvSpPr>
            <p:spPr>
              <a:xfrm>
                <a:off x="10525137" y="5679288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4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137" y="5679288"/>
                <a:ext cx="625171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06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015999" y="4145950"/>
            <a:ext cx="4970585" cy="429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ounded Rectangle 29"/>
          <p:cNvSpPr/>
          <p:nvPr/>
        </p:nvSpPr>
        <p:spPr>
          <a:xfrm>
            <a:off x="9403360" y="4567523"/>
            <a:ext cx="2371088" cy="429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6" name="Rounded Rectangle 35"/>
          <p:cNvSpPr/>
          <p:nvPr/>
        </p:nvSpPr>
        <p:spPr>
          <a:xfrm>
            <a:off x="593970" y="5854892"/>
            <a:ext cx="5449668" cy="429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ounded Rectangle 28"/>
          <p:cNvSpPr/>
          <p:nvPr/>
        </p:nvSpPr>
        <p:spPr>
          <a:xfrm>
            <a:off x="6280985" y="4591523"/>
            <a:ext cx="2402621" cy="429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properties of IR radiation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97280" y="1758462"/>
            <a:ext cx="4937760" cy="472180"/>
          </a:xfrm>
        </p:spPr>
        <p:txBody>
          <a:bodyPr/>
          <a:lstStyle/>
          <a:p>
            <a:pPr algn="ctr"/>
            <a:r>
              <a:rPr lang="en-US" dirty="0" smtClean="0"/>
              <a:t>Narrow spectrum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6356" y="5907721"/>
                <a:ext cx="4937760" cy="42266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=3 </m:t>
                    </m:r>
                    <m:r>
                      <a:rPr lang="en-US" b="0" i="1" smtClean="0">
                        <a:latin typeface="Cambria Math"/>
                      </a:rPr>
                      <m:t>𝑝𝑚</m:t>
                    </m:r>
                  </m:oMath>
                </a14:m>
                <a:r>
                  <a:rPr lang="de-DE" dirty="0" smtClean="0"/>
                  <a:t> – </a:t>
                </a:r>
                <a:r>
                  <a:rPr lang="de-DE" dirty="0" err="1" smtClean="0"/>
                  <a:t>should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make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narrow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spectrum</a:t>
                </a:r>
                <a:endParaRPr lang="de-D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6356" y="5907721"/>
                <a:ext cx="4937760" cy="422667"/>
              </a:xfrm>
              <a:blipFill rotWithShape="0">
                <a:blip r:embed="rId2"/>
                <a:stretch>
                  <a:fillRect l="-370" t="-11594" r="-1605" b="-11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758461"/>
            <a:ext cx="4937760" cy="503442"/>
          </a:xfrm>
        </p:spPr>
        <p:txBody>
          <a:bodyPr/>
          <a:lstStyle/>
          <a:p>
            <a:pPr algn="ctr"/>
            <a:r>
              <a:rPr lang="en-US" dirty="0" smtClean="0"/>
              <a:t>Many peaks in spectrum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93489" y="4657305"/>
            <a:ext cx="2390117" cy="36370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100% of converted photons</a:t>
            </a:r>
            <a:endParaRPr lang="de-DE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793395" y="4186886"/>
            <a:ext cx="1578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80701" y="2385440"/>
            <a:ext cx="1578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57439" y="2385440"/>
            <a:ext cx="0" cy="1801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20146" y="2385440"/>
            <a:ext cx="0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20146" y="2944240"/>
            <a:ext cx="0" cy="1242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6447881" y="2955949"/>
                <a:ext cx="1809558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~ 300 </m:t>
                      </m:r>
                      <m:r>
                        <a:rPr lang="en-US" sz="2000" i="1"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881" y="2955949"/>
                <a:ext cx="1809558" cy="4937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8933074" y="2511238"/>
                <a:ext cx="1688031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𝑇𝐻𝑧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~ 300 </m:t>
                      </m:r>
                      <m:r>
                        <a:rPr lang="en-US" sz="2000" b="0" i="1" smtClean="0">
                          <a:latin typeface="Cambria Math"/>
                        </a:rPr>
                        <m:t>𝑇𝐻𝑧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074" y="2511238"/>
                <a:ext cx="1688031" cy="493763"/>
              </a:xfrm>
              <a:prstGeom prst="rect">
                <a:avLst/>
              </a:prstGeom>
              <a:blipFill rotWithShape="1">
                <a:blip r:embed="rId4"/>
                <a:stretch>
                  <a:fillRect r="-11913"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9003414" y="3318681"/>
                <a:ext cx="1547353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 ~ 300 </m:t>
                      </m:r>
                      <m:r>
                        <a:rPr lang="en-US" sz="2600" b="0" i="1" smtClean="0"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de-DE" sz="2600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414" y="3318681"/>
                <a:ext cx="1547353" cy="493763"/>
              </a:xfrm>
              <a:prstGeom prst="rect">
                <a:avLst/>
              </a:prstGeom>
              <a:blipFill rotWithShape="1">
                <a:blip r:embed="rId5"/>
                <a:stretch>
                  <a:fillRect r="-6299" b="-24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10839938" y="3063631"/>
            <a:ext cx="0" cy="386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10371107" y="2955948"/>
                <a:ext cx="1688031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107" y="2955948"/>
                <a:ext cx="1688031" cy="4937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6"/>
          <p:cNvSpPr txBox="1">
            <a:spLocks/>
          </p:cNvSpPr>
          <p:nvPr/>
        </p:nvSpPr>
        <p:spPr>
          <a:xfrm>
            <a:off x="9403360" y="4633661"/>
            <a:ext cx="2435490" cy="3637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0.1% of energy conversion</a:t>
            </a:r>
            <a:endParaRPr lang="de-DE" sz="1600" dirty="0"/>
          </a:p>
        </p:txBody>
      </p:sp>
      <p:cxnSp>
        <p:nvCxnSpPr>
          <p:cNvPr id="33" name="Straight Connector 32"/>
          <p:cNvCxnSpPr>
            <a:stCxn id="2" idx="2"/>
          </p:cNvCxnSpPr>
          <p:nvPr/>
        </p:nvCxnSpPr>
        <p:spPr>
          <a:xfrm>
            <a:off x="6126480" y="1737360"/>
            <a:ext cx="8597" cy="4632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6"/>
          <p:cNvSpPr txBox="1">
            <a:spLocks/>
          </p:cNvSpPr>
          <p:nvPr/>
        </p:nvSpPr>
        <p:spPr>
          <a:xfrm>
            <a:off x="1016000" y="4179019"/>
            <a:ext cx="5110480" cy="3637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make efficient amplification of a beat signal</a:t>
            </a:r>
            <a:endParaRPr lang="de-DE" dirty="0"/>
          </a:p>
        </p:txBody>
      </p:sp>
      <p:sp>
        <p:nvSpPr>
          <p:cNvPr id="38" name="Down Arrow 37"/>
          <p:cNvSpPr/>
          <p:nvPr/>
        </p:nvSpPr>
        <p:spPr>
          <a:xfrm>
            <a:off x="3508654" y="4659230"/>
            <a:ext cx="133191" cy="303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eform 40"/>
          <p:cNvSpPr/>
          <p:nvPr/>
        </p:nvSpPr>
        <p:spPr>
          <a:xfrm>
            <a:off x="1073095" y="2684558"/>
            <a:ext cx="336453" cy="733276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eform 41"/>
          <p:cNvSpPr/>
          <p:nvPr/>
        </p:nvSpPr>
        <p:spPr>
          <a:xfrm>
            <a:off x="1738335" y="2674019"/>
            <a:ext cx="336453" cy="733276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93969" y="3417834"/>
            <a:ext cx="19851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n Arrow 45"/>
          <p:cNvSpPr/>
          <p:nvPr/>
        </p:nvSpPr>
        <p:spPr>
          <a:xfrm rot="16200000">
            <a:off x="2951128" y="3087958"/>
            <a:ext cx="203389" cy="344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450562" y="3364229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62" y="3364229"/>
                <a:ext cx="41421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3759645" y="3371214"/>
            <a:ext cx="18916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93969" y="2397355"/>
            <a:ext cx="0" cy="103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759645" y="2361274"/>
            <a:ext cx="0" cy="1614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466119" y="3623081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19" y="3623081"/>
                <a:ext cx="33457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hyperphysics.phy-astr.gsu.edu/hbase/Sound/imgsou/beat4.gif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t="36868" r="9217" b="-1109"/>
          <a:stretch/>
        </p:blipFill>
        <p:spPr bwMode="auto">
          <a:xfrm>
            <a:off x="3797528" y="2903605"/>
            <a:ext cx="1765667" cy="9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6"/>
              <p:cNvSpPr/>
              <p:nvPr/>
            </p:nvSpPr>
            <p:spPr>
              <a:xfrm>
                <a:off x="284514" y="217594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4" y="2175946"/>
                <a:ext cx="3129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6"/>
              <p:cNvSpPr/>
              <p:nvPr/>
            </p:nvSpPr>
            <p:spPr>
              <a:xfrm>
                <a:off x="3384567" y="2127570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67" y="2127570"/>
                <a:ext cx="38568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3867912" y="2758119"/>
            <a:ext cx="15982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4"/>
              <p:cNvSpPr/>
              <p:nvPr/>
            </p:nvSpPr>
            <p:spPr>
              <a:xfrm>
                <a:off x="4378197" y="2401428"/>
                <a:ext cx="625171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197" y="2401428"/>
                <a:ext cx="625171" cy="394210"/>
              </a:xfrm>
              <a:prstGeom prst="rect">
                <a:avLst/>
              </a:prstGeom>
              <a:blipFill rotWithShape="0"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58890" y="2705822"/>
                <a:ext cx="77745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890" y="2705822"/>
                <a:ext cx="777457" cy="394210"/>
              </a:xfrm>
              <a:prstGeom prst="rect">
                <a:avLst/>
              </a:prstGeom>
              <a:blipFill rotWithShape="0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1499918" y="3131834"/>
            <a:ext cx="320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037967" y="3131834"/>
            <a:ext cx="325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6"/>
              <p:cNvSpPr/>
              <p:nvPr/>
            </p:nvSpPr>
            <p:spPr>
              <a:xfrm>
                <a:off x="1716068" y="3371214"/>
                <a:ext cx="50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68" y="3371214"/>
                <a:ext cx="50712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6"/>
              <p:cNvSpPr/>
              <p:nvPr/>
            </p:nvSpPr>
            <p:spPr>
              <a:xfrm>
                <a:off x="1028183" y="3385988"/>
                <a:ext cx="501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8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83" y="3385988"/>
                <a:ext cx="50180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775939" y="5051718"/>
                <a:ext cx="1602938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=500</m:t>
                      </m:r>
                      <m:r>
                        <a:rPr lang="en-US" i="1">
                          <a:latin typeface="Cambria Math"/>
                        </a:rPr>
                        <m:t>𝑝𝑠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39" y="5051718"/>
                <a:ext cx="1602938" cy="394210"/>
              </a:xfrm>
              <a:prstGeom prst="rect">
                <a:avLst/>
              </a:prstGeom>
              <a:blipFill rotWithShape="0">
                <a:blip r:embed="rId1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ounded Rectangle 35"/>
          <p:cNvSpPr/>
          <p:nvPr/>
        </p:nvSpPr>
        <p:spPr>
          <a:xfrm>
            <a:off x="2693096" y="5015340"/>
            <a:ext cx="1685102" cy="429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Down Arrow 37"/>
          <p:cNvSpPr/>
          <p:nvPr/>
        </p:nvSpPr>
        <p:spPr>
          <a:xfrm>
            <a:off x="3509553" y="5498100"/>
            <a:ext cx="133191" cy="303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Двойная стрелка вверх/вниз 39"/>
          <p:cNvSpPr/>
          <p:nvPr/>
        </p:nvSpPr>
        <p:spPr>
          <a:xfrm rot="16200000">
            <a:off x="8934292" y="4609711"/>
            <a:ext cx="183913" cy="3934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Rounded Rectangle 35"/>
          <p:cNvSpPr/>
          <p:nvPr/>
        </p:nvSpPr>
        <p:spPr>
          <a:xfrm>
            <a:off x="7041538" y="5844748"/>
            <a:ext cx="4022709" cy="4298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Content Placeholder 4"/>
          <p:cNvSpPr txBox="1">
            <a:spLocks/>
          </p:cNvSpPr>
          <p:nvPr/>
        </p:nvSpPr>
        <p:spPr>
          <a:xfrm>
            <a:off x="7233079" y="5900152"/>
            <a:ext cx="3641491" cy="422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peaks</a:t>
            </a:r>
            <a:r>
              <a:rPr lang="de-DE" dirty="0" smtClean="0"/>
              <a:t> in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DFG</a:t>
            </a:r>
            <a:endParaRPr lang="de-DE" dirty="0"/>
          </a:p>
        </p:txBody>
      </p:sp>
      <p:sp>
        <p:nvSpPr>
          <p:cNvPr id="70" name="Down Arrow 37"/>
          <p:cNvSpPr/>
          <p:nvPr/>
        </p:nvSpPr>
        <p:spPr>
          <a:xfrm>
            <a:off x="8964213" y="5269461"/>
            <a:ext cx="133191" cy="303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3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269619"/>
            <a:ext cx="10762488" cy="1450757"/>
          </a:xfrm>
        </p:spPr>
        <p:txBody>
          <a:bodyPr/>
          <a:lstStyle/>
          <a:p>
            <a:r>
              <a:rPr lang="en-US" dirty="0" smtClean="0"/>
              <a:t>Methods of generation required IR radiation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7127" y="1922479"/>
            <a:ext cx="3646658" cy="382956"/>
          </a:xfrm>
        </p:spPr>
        <p:txBody>
          <a:bodyPr/>
          <a:lstStyle/>
          <a:p>
            <a:pPr algn="ctr"/>
            <a:r>
              <a:rPr lang="en-US" dirty="0" smtClean="0"/>
              <a:t>Spectral filter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4474" y="1797539"/>
            <a:ext cx="4937760" cy="414216"/>
          </a:xfrm>
        </p:spPr>
        <p:txBody>
          <a:bodyPr/>
          <a:lstStyle/>
          <a:p>
            <a:pPr algn="ctr"/>
            <a:r>
              <a:rPr lang="en-US" dirty="0" smtClean="0"/>
              <a:t>Cascaded Four wave mixing process</a:t>
            </a:r>
            <a:endParaRPr lang="de-DE" dirty="0"/>
          </a:p>
        </p:txBody>
      </p:sp>
      <p:pic>
        <p:nvPicPr>
          <p:cNvPr id="3074" name="Picture 2" descr="C:\Users\rumiantb\Downloads\report ver1\report\Sche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5" y="2507538"/>
            <a:ext cx="4050442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111631" y="1742831"/>
            <a:ext cx="0" cy="4603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49"/>
          <p:cNvCxnSpPr/>
          <p:nvPr/>
        </p:nvCxnSpPr>
        <p:spPr>
          <a:xfrm>
            <a:off x="6349841" y="4940903"/>
            <a:ext cx="5455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0"/>
          <p:cNvCxnSpPr/>
          <p:nvPr/>
        </p:nvCxnSpPr>
        <p:spPr>
          <a:xfrm flipV="1">
            <a:off x="6342026" y="3057394"/>
            <a:ext cx="0" cy="188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1"/>
          <p:cNvSpPr/>
          <p:nvPr/>
        </p:nvSpPr>
        <p:spPr>
          <a:xfrm>
            <a:off x="9560634" y="3054251"/>
            <a:ext cx="476738" cy="1887905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eform 52"/>
          <p:cNvSpPr/>
          <p:nvPr/>
        </p:nvSpPr>
        <p:spPr>
          <a:xfrm>
            <a:off x="8947517" y="3057395"/>
            <a:ext cx="476738" cy="1880880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eform 53"/>
          <p:cNvSpPr/>
          <p:nvPr/>
        </p:nvSpPr>
        <p:spPr>
          <a:xfrm>
            <a:off x="6665777" y="4255988"/>
            <a:ext cx="336453" cy="675156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Straight Connector 54"/>
          <p:cNvCxnSpPr/>
          <p:nvPr/>
        </p:nvCxnSpPr>
        <p:spPr>
          <a:xfrm>
            <a:off x="6864105" y="4845937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5"/>
          <p:cNvCxnSpPr/>
          <p:nvPr/>
        </p:nvCxnSpPr>
        <p:spPr>
          <a:xfrm>
            <a:off x="9239016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6"/>
          <p:cNvCxnSpPr/>
          <p:nvPr/>
        </p:nvCxnSpPr>
        <p:spPr>
          <a:xfrm>
            <a:off x="9867265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8812686" y="501635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6" y="5016350"/>
                <a:ext cx="852659" cy="493763"/>
              </a:xfrm>
              <a:prstGeom prst="rect">
                <a:avLst/>
              </a:prstGeom>
              <a:blipFill rotWithShape="0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9440935" y="501635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935" y="5016350"/>
                <a:ext cx="852659" cy="493763"/>
              </a:xfrm>
              <a:prstGeom prst="rect">
                <a:avLst/>
              </a:prstGeom>
              <a:blipFill rotWithShape="0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6437775" y="5016349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𝑇𝐻𝑍</m:t>
                          </m:r>
                        </m:sub>
                      </m:sSub>
                    </m:oMath>
                  </m:oMathPara>
                </a14:m>
                <a:endParaRPr lang="de-DE" sz="3000" dirty="0"/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75" y="5016349"/>
                <a:ext cx="852659" cy="493763"/>
              </a:xfrm>
              <a:prstGeom prst="rect">
                <a:avLst/>
              </a:prstGeom>
              <a:blipFill rotWithShape="0">
                <a:blip r:embed="rId5"/>
                <a:stretch>
                  <a:fillRect r="-8571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9277464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4"/>
              <p:cNvSpPr/>
              <p:nvPr/>
            </p:nvSpPr>
            <p:spPr>
              <a:xfrm>
                <a:off x="9239016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016" y="5642712"/>
                <a:ext cx="625171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6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269619"/>
            <a:ext cx="10762488" cy="1450757"/>
          </a:xfrm>
        </p:spPr>
        <p:txBody>
          <a:bodyPr/>
          <a:lstStyle/>
          <a:p>
            <a:r>
              <a:rPr lang="en-US" dirty="0" smtClean="0"/>
              <a:t>Methods of generation required IR radiation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7127" y="1922479"/>
            <a:ext cx="3646658" cy="382956"/>
          </a:xfrm>
        </p:spPr>
        <p:txBody>
          <a:bodyPr/>
          <a:lstStyle/>
          <a:p>
            <a:pPr algn="ctr"/>
            <a:r>
              <a:rPr lang="en-US" dirty="0" smtClean="0"/>
              <a:t>Spectral filter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4474" y="1797539"/>
            <a:ext cx="4937760" cy="414216"/>
          </a:xfrm>
        </p:spPr>
        <p:txBody>
          <a:bodyPr/>
          <a:lstStyle/>
          <a:p>
            <a:pPr algn="ctr"/>
            <a:r>
              <a:rPr lang="en-US" dirty="0" smtClean="0"/>
              <a:t>Cascaded Four wave mixing process</a:t>
            </a:r>
            <a:endParaRPr lang="de-DE" dirty="0"/>
          </a:p>
        </p:txBody>
      </p:sp>
      <p:pic>
        <p:nvPicPr>
          <p:cNvPr id="3074" name="Picture 2" descr="C:\Users\rumiantb\Downloads\report ver1\report\Sche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5" y="2507538"/>
            <a:ext cx="4050442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111631" y="1742831"/>
            <a:ext cx="0" cy="4603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49"/>
          <p:cNvCxnSpPr/>
          <p:nvPr/>
        </p:nvCxnSpPr>
        <p:spPr>
          <a:xfrm>
            <a:off x="6349841" y="4940903"/>
            <a:ext cx="5455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0"/>
          <p:cNvCxnSpPr/>
          <p:nvPr/>
        </p:nvCxnSpPr>
        <p:spPr>
          <a:xfrm flipV="1">
            <a:off x="6342026" y="3057394"/>
            <a:ext cx="0" cy="188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1"/>
          <p:cNvSpPr/>
          <p:nvPr/>
        </p:nvSpPr>
        <p:spPr>
          <a:xfrm>
            <a:off x="9560634" y="3163823"/>
            <a:ext cx="476738" cy="1778333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eform 52"/>
          <p:cNvSpPr/>
          <p:nvPr/>
        </p:nvSpPr>
        <p:spPr>
          <a:xfrm>
            <a:off x="8947517" y="3163823"/>
            <a:ext cx="476738" cy="1774451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eform 53"/>
          <p:cNvSpPr/>
          <p:nvPr/>
        </p:nvSpPr>
        <p:spPr>
          <a:xfrm>
            <a:off x="6665777" y="3840044"/>
            <a:ext cx="336453" cy="1091099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Straight Connector 54"/>
          <p:cNvCxnSpPr/>
          <p:nvPr/>
        </p:nvCxnSpPr>
        <p:spPr>
          <a:xfrm>
            <a:off x="6864105" y="4845937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5"/>
          <p:cNvCxnSpPr/>
          <p:nvPr/>
        </p:nvCxnSpPr>
        <p:spPr>
          <a:xfrm>
            <a:off x="9239016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6"/>
          <p:cNvCxnSpPr/>
          <p:nvPr/>
        </p:nvCxnSpPr>
        <p:spPr>
          <a:xfrm>
            <a:off x="9867265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8812686" y="501635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6" y="5016350"/>
                <a:ext cx="852659" cy="493763"/>
              </a:xfrm>
              <a:prstGeom prst="rect">
                <a:avLst/>
              </a:prstGeom>
              <a:blipFill rotWithShape="0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9440935" y="501635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935" y="5016350"/>
                <a:ext cx="852659" cy="493763"/>
              </a:xfrm>
              <a:prstGeom prst="rect">
                <a:avLst/>
              </a:prstGeom>
              <a:blipFill rotWithShape="0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6437775" y="5016349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𝑇𝐻𝑍</m:t>
                          </m:r>
                        </m:sub>
                      </m:sSub>
                    </m:oMath>
                  </m:oMathPara>
                </a14:m>
                <a:endParaRPr lang="de-DE" sz="3000" dirty="0"/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75" y="5016349"/>
                <a:ext cx="852659" cy="493763"/>
              </a:xfrm>
              <a:prstGeom prst="rect">
                <a:avLst/>
              </a:prstGeom>
              <a:blipFill rotWithShape="0">
                <a:blip r:embed="rId5"/>
                <a:stretch>
                  <a:fillRect r="-8571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61"/>
          <p:cNvSpPr/>
          <p:nvPr/>
        </p:nvSpPr>
        <p:spPr>
          <a:xfrm>
            <a:off x="8418728" y="3602736"/>
            <a:ext cx="393958" cy="1332395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eform 62"/>
          <p:cNvSpPr/>
          <p:nvPr/>
        </p:nvSpPr>
        <p:spPr>
          <a:xfrm>
            <a:off x="10172815" y="3602736"/>
            <a:ext cx="393958" cy="1328408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Connector 63"/>
          <p:cNvCxnSpPr/>
          <p:nvPr/>
        </p:nvCxnSpPr>
        <p:spPr>
          <a:xfrm>
            <a:off x="8647309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4"/>
          <p:cNvCxnSpPr/>
          <p:nvPr/>
        </p:nvCxnSpPr>
        <p:spPr>
          <a:xfrm>
            <a:off x="10409036" y="4856949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9982706" y="502611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706" y="5026110"/>
                <a:ext cx="852659" cy="493763"/>
              </a:xfrm>
              <a:prstGeom prst="rect">
                <a:avLst/>
              </a:prstGeom>
              <a:blipFill rotWithShape="0"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8220979" y="5006864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979" y="5006864"/>
                <a:ext cx="852659" cy="493763"/>
              </a:xfrm>
              <a:prstGeom prst="rect">
                <a:avLst/>
              </a:prstGeom>
              <a:blipFill rotWithShape="0"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9277464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4"/>
              <p:cNvSpPr/>
              <p:nvPr/>
            </p:nvSpPr>
            <p:spPr>
              <a:xfrm>
                <a:off x="9239016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016" y="5642712"/>
                <a:ext cx="625171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8690739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4"/>
              <p:cNvSpPr/>
              <p:nvPr/>
            </p:nvSpPr>
            <p:spPr>
              <a:xfrm>
                <a:off x="8652291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91" y="5642712"/>
                <a:ext cx="625171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9848170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4"/>
              <p:cNvSpPr/>
              <p:nvPr/>
            </p:nvSpPr>
            <p:spPr>
              <a:xfrm>
                <a:off x="9809722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722" y="5642712"/>
                <a:ext cx="625171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5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269619"/>
            <a:ext cx="10762488" cy="1450757"/>
          </a:xfrm>
        </p:spPr>
        <p:txBody>
          <a:bodyPr/>
          <a:lstStyle/>
          <a:p>
            <a:r>
              <a:rPr lang="en-US" dirty="0" smtClean="0"/>
              <a:t>Methods of generation required IR radiation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7127" y="1922479"/>
            <a:ext cx="3646658" cy="382956"/>
          </a:xfrm>
        </p:spPr>
        <p:txBody>
          <a:bodyPr/>
          <a:lstStyle/>
          <a:p>
            <a:pPr algn="ctr"/>
            <a:r>
              <a:rPr lang="en-US" dirty="0" smtClean="0"/>
              <a:t>Spectral filter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4474" y="1797539"/>
            <a:ext cx="4937760" cy="414216"/>
          </a:xfrm>
        </p:spPr>
        <p:txBody>
          <a:bodyPr/>
          <a:lstStyle/>
          <a:p>
            <a:pPr algn="ctr"/>
            <a:r>
              <a:rPr lang="en-US" dirty="0" smtClean="0"/>
              <a:t>Cascaded Four wave mixing process</a:t>
            </a:r>
            <a:endParaRPr lang="de-DE" dirty="0"/>
          </a:p>
        </p:txBody>
      </p:sp>
      <p:pic>
        <p:nvPicPr>
          <p:cNvPr id="3074" name="Picture 2" descr="C:\Users\rumiantb\Downloads\report ver1\report\Sche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5" y="2507538"/>
            <a:ext cx="4050442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111631" y="1742831"/>
            <a:ext cx="0" cy="4603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49"/>
          <p:cNvCxnSpPr/>
          <p:nvPr/>
        </p:nvCxnSpPr>
        <p:spPr>
          <a:xfrm>
            <a:off x="6349841" y="4940903"/>
            <a:ext cx="5455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0"/>
          <p:cNvCxnSpPr/>
          <p:nvPr/>
        </p:nvCxnSpPr>
        <p:spPr>
          <a:xfrm flipV="1">
            <a:off x="6342026" y="3057394"/>
            <a:ext cx="0" cy="188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1"/>
          <p:cNvSpPr/>
          <p:nvPr/>
        </p:nvSpPr>
        <p:spPr>
          <a:xfrm>
            <a:off x="9560634" y="3493008"/>
            <a:ext cx="476738" cy="1449148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eform 52"/>
          <p:cNvSpPr/>
          <p:nvPr/>
        </p:nvSpPr>
        <p:spPr>
          <a:xfrm>
            <a:off x="8947517" y="3493007"/>
            <a:ext cx="476738" cy="1445267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eform 53"/>
          <p:cNvSpPr/>
          <p:nvPr/>
        </p:nvSpPr>
        <p:spPr>
          <a:xfrm>
            <a:off x="6665777" y="3282696"/>
            <a:ext cx="336453" cy="1648448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Straight Connector 54"/>
          <p:cNvCxnSpPr/>
          <p:nvPr/>
        </p:nvCxnSpPr>
        <p:spPr>
          <a:xfrm>
            <a:off x="6864105" y="4845937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5"/>
          <p:cNvCxnSpPr/>
          <p:nvPr/>
        </p:nvCxnSpPr>
        <p:spPr>
          <a:xfrm>
            <a:off x="9239016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6"/>
          <p:cNvCxnSpPr/>
          <p:nvPr/>
        </p:nvCxnSpPr>
        <p:spPr>
          <a:xfrm>
            <a:off x="9867265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8812686" y="501635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6" y="5016350"/>
                <a:ext cx="852659" cy="493763"/>
              </a:xfrm>
              <a:prstGeom prst="rect">
                <a:avLst/>
              </a:prstGeom>
              <a:blipFill rotWithShape="0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9440935" y="501635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935" y="5016350"/>
                <a:ext cx="852659" cy="493763"/>
              </a:xfrm>
              <a:prstGeom prst="rect">
                <a:avLst/>
              </a:prstGeom>
              <a:blipFill rotWithShape="0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6437775" y="5016349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𝑇𝐻𝑍</m:t>
                          </m:r>
                        </m:sub>
                      </m:sSub>
                    </m:oMath>
                  </m:oMathPara>
                </a14:m>
                <a:endParaRPr lang="de-DE" sz="3000" dirty="0"/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75" y="5016349"/>
                <a:ext cx="852659" cy="493763"/>
              </a:xfrm>
              <a:prstGeom prst="rect">
                <a:avLst/>
              </a:prstGeom>
              <a:blipFill rotWithShape="0">
                <a:blip r:embed="rId5"/>
                <a:stretch>
                  <a:fillRect r="-8571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61"/>
          <p:cNvSpPr/>
          <p:nvPr/>
        </p:nvSpPr>
        <p:spPr>
          <a:xfrm>
            <a:off x="8418728" y="3694176"/>
            <a:ext cx="393958" cy="1240955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eform 62"/>
          <p:cNvSpPr/>
          <p:nvPr/>
        </p:nvSpPr>
        <p:spPr>
          <a:xfrm>
            <a:off x="10172815" y="3694176"/>
            <a:ext cx="393958" cy="1236968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Connector 63"/>
          <p:cNvCxnSpPr/>
          <p:nvPr/>
        </p:nvCxnSpPr>
        <p:spPr>
          <a:xfrm>
            <a:off x="8647309" y="4858840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4"/>
          <p:cNvCxnSpPr/>
          <p:nvPr/>
        </p:nvCxnSpPr>
        <p:spPr>
          <a:xfrm>
            <a:off x="10409036" y="4856949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9982706" y="5026110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706" y="5026110"/>
                <a:ext cx="852659" cy="493763"/>
              </a:xfrm>
              <a:prstGeom prst="rect">
                <a:avLst/>
              </a:prstGeom>
              <a:blipFill rotWithShape="0"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8220979" y="5006864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979" y="5006864"/>
                <a:ext cx="852659" cy="493763"/>
              </a:xfrm>
              <a:prstGeom prst="rect">
                <a:avLst/>
              </a:prstGeom>
              <a:blipFill rotWithShape="0"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9277464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4"/>
              <p:cNvSpPr/>
              <p:nvPr/>
            </p:nvSpPr>
            <p:spPr>
              <a:xfrm>
                <a:off x="9239016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016" y="5642712"/>
                <a:ext cx="625171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8690739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4"/>
              <p:cNvSpPr/>
              <p:nvPr/>
            </p:nvSpPr>
            <p:spPr>
              <a:xfrm>
                <a:off x="8652291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91" y="5642712"/>
                <a:ext cx="625171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9848170" y="5625819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4"/>
              <p:cNvSpPr/>
              <p:nvPr/>
            </p:nvSpPr>
            <p:spPr>
              <a:xfrm>
                <a:off x="9809722" y="5642712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722" y="5642712"/>
                <a:ext cx="625171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62"/>
          <p:cNvSpPr/>
          <p:nvPr/>
        </p:nvSpPr>
        <p:spPr>
          <a:xfrm>
            <a:off x="10692408" y="3822192"/>
            <a:ext cx="393958" cy="1097972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reeform 62"/>
          <p:cNvSpPr/>
          <p:nvPr/>
        </p:nvSpPr>
        <p:spPr>
          <a:xfrm>
            <a:off x="7893256" y="3840045"/>
            <a:ext cx="393958" cy="1097972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Straight Connector 63"/>
          <p:cNvCxnSpPr/>
          <p:nvPr/>
        </p:nvCxnSpPr>
        <p:spPr>
          <a:xfrm>
            <a:off x="8120020" y="4855953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/>
              <p:cNvSpPr txBox="1">
                <a:spLocks/>
              </p:cNvSpPr>
              <p:nvPr/>
            </p:nvSpPr>
            <p:spPr>
              <a:xfrm>
                <a:off x="7693690" y="5003977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690" y="5003977"/>
                <a:ext cx="852659" cy="493763"/>
              </a:xfrm>
              <a:prstGeom prst="rect">
                <a:avLst/>
              </a:prstGeom>
              <a:blipFill rotWithShape="0"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63"/>
          <p:cNvCxnSpPr/>
          <p:nvPr/>
        </p:nvCxnSpPr>
        <p:spPr>
          <a:xfrm>
            <a:off x="10922035" y="4854203"/>
            <a:ext cx="0" cy="17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495705" y="5002227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705" y="5002227"/>
                <a:ext cx="852659" cy="493763"/>
              </a:xfrm>
              <a:prstGeom prst="rect">
                <a:avLst/>
              </a:prstGeom>
              <a:blipFill rotWithShape="0">
                <a:blip r:embed="rId12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/>
          <p:cNvCxnSpPr/>
          <p:nvPr/>
        </p:nvCxnSpPr>
        <p:spPr>
          <a:xfrm>
            <a:off x="8112024" y="5622932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4"/>
              <p:cNvSpPr/>
              <p:nvPr/>
            </p:nvSpPr>
            <p:spPr>
              <a:xfrm>
                <a:off x="8073576" y="5639825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576" y="5639825"/>
                <a:ext cx="625171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>
            <a:off x="10418270" y="5622932"/>
            <a:ext cx="5482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4"/>
              <p:cNvSpPr/>
              <p:nvPr/>
            </p:nvSpPr>
            <p:spPr>
              <a:xfrm>
                <a:off x="10379822" y="5639825"/>
                <a:ext cx="6251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822" y="5639825"/>
                <a:ext cx="625171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9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method: spectral filter</a:t>
            </a:r>
            <a:endParaRPr lang="de-D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2" y="2392838"/>
            <a:ext cx="5675128" cy="28466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535" y="4632940"/>
            <a:ext cx="2706433" cy="60657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6496907" y="4469895"/>
            <a:ext cx="4510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10372734" y="4442463"/>
                <a:ext cx="852659" cy="49376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𝑓𝑜𝑐𝑎𝑙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𝑝𝑙𝑎𝑛𝑒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734" y="4442463"/>
                <a:ext cx="852659" cy="493763"/>
              </a:xfrm>
              <a:prstGeom prst="rect">
                <a:avLst/>
              </a:prstGeom>
              <a:blipFill rotWithShape="0">
                <a:blip r:embed="rId4"/>
                <a:stretch>
                  <a:fillRect r="-5611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52"/>
          <p:cNvSpPr/>
          <p:nvPr/>
        </p:nvSpPr>
        <p:spPr>
          <a:xfrm>
            <a:off x="7930112" y="2575560"/>
            <a:ext cx="1488208" cy="1894335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eform 52"/>
          <p:cNvSpPr/>
          <p:nvPr/>
        </p:nvSpPr>
        <p:spPr>
          <a:xfrm>
            <a:off x="7417422" y="2873518"/>
            <a:ext cx="1391297" cy="1568946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52"/>
          <p:cNvSpPr/>
          <p:nvPr/>
        </p:nvSpPr>
        <p:spPr>
          <a:xfrm>
            <a:off x="8434827" y="2873518"/>
            <a:ext cx="1596141" cy="1582662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52"/>
          <p:cNvSpPr/>
          <p:nvPr/>
        </p:nvSpPr>
        <p:spPr>
          <a:xfrm>
            <a:off x="6998580" y="3333738"/>
            <a:ext cx="1122209" cy="1149873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eform 52"/>
          <p:cNvSpPr/>
          <p:nvPr/>
        </p:nvSpPr>
        <p:spPr>
          <a:xfrm>
            <a:off x="9418320" y="3292590"/>
            <a:ext cx="1122209" cy="1149873"/>
          </a:xfrm>
          <a:custGeom>
            <a:avLst/>
            <a:gdLst>
              <a:gd name="connsiteX0" fmla="*/ 0 w 476738"/>
              <a:gd name="connsiteY0" fmla="*/ 1320824 h 1320824"/>
              <a:gd name="connsiteX1" fmla="*/ 164123 w 476738"/>
              <a:gd name="connsiteY1" fmla="*/ 1055100 h 1320824"/>
              <a:gd name="connsiteX2" fmla="*/ 296984 w 476738"/>
              <a:gd name="connsiteY2" fmla="*/ 24 h 1320824"/>
              <a:gd name="connsiteX3" fmla="*/ 414215 w 476738"/>
              <a:gd name="connsiteY3" fmla="*/ 1023839 h 1320824"/>
              <a:gd name="connsiteX4" fmla="*/ 476738 w 476738"/>
              <a:gd name="connsiteY4" fmla="*/ 1281747 h 13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8" h="1320824">
                <a:moveTo>
                  <a:pt x="0" y="1320824"/>
                </a:moveTo>
                <a:cubicBezTo>
                  <a:pt x="57313" y="1298028"/>
                  <a:pt x="114626" y="1275233"/>
                  <a:pt x="164123" y="1055100"/>
                </a:cubicBezTo>
                <a:cubicBezTo>
                  <a:pt x="213620" y="834967"/>
                  <a:pt x="255302" y="5234"/>
                  <a:pt x="296984" y="24"/>
                </a:cubicBezTo>
                <a:cubicBezTo>
                  <a:pt x="338666" y="-5186"/>
                  <a:pt x="384256" y="810218"/>
                  <a:pt x="414215" y="1023839"/>
                </a:cubicBezTo>
                <a:cubicBezTo>
                  <a:pt x="444174" y="1237459"/>
                  <a:pt x="460456" y="1259603"/>
                  <a:pt x="476738" y="1281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3814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360</Words>
  <Application>Microsoft Office PowerPoint</Application>
  <PresentationFormat>Широкоэкранный</PresentationFormat>
  <Paragraphs>124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Ретро</vt:lpstr>
      <vt:lpstr>Acrobat Document</vt:lpstr>
      <vt:lpstr>Generation of narrow spectrum IR radiation for production of THz radiation.</vt:lpstr>
      <vt:lpstr>AXSIS project concept</vt:lpstr>
      <vt:lpstr>Why is the THz?</vt:lpstr>
      <vt:lpstr>How to generate THz radiation</vt:lpstr>
      <vt:lpstr>Required properties of IR radiation</vt:lpstr>
      <vt:lpstr>Methods of generation required IR radiation</vt:lpstr>
      <vt:lpstr>Methods of generation required IR radiation</vt:lpstr>
      <vt:lpstr>Methods of generation required IR radiation</vt:lpstr>
      <vt:lpstr>1st method: spectral filter</vt:lpstr>
      <vt:lpstr>1st method: spectral filter</vt:lpstr>
      <vt:lpstr>Experimental data</vt:lpstr>
      <vt:lpstr>Calculated parameters </vt:lpstr>
      <vt:lpstr>2nd method: cascaded four-wave mixing</vt:lpstr>
      <vt:lpstr>Theory of cascaded four-wave mixing</vt:lpstr>
      <vt:lpstr>Results of calculation</vt:lpstr>
      <vt:lpstr>Thank you for your attention!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23.04.2018.</dc:title>
  <dc:creator>Борис Румянцев</dc:creator>
  <cp:lastModifiedBy>Борис Румянцев</cp:lastModifiedBy>
  <cp:revision>77</cp:revision>
  <dcterms:created xsi:type="dcterms:W3CDTF">2018-08-26T13:44:50Z</dcterms:created>
  <dcterms:modified xsi:type="dcterms:W3CDTF">2018-09-05T22:46:49Z</dcterms:modified>
</cp:coreProperties>
</file>