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4" r:id="rId2"/>
    <p:sldId id="265" r:id="rId3"/>
    <p:sldId id="270" r:id="rId4"/>
    <p:sldId id="271" r:id="rId5"/>
    <p:sldId id="266" r:id="rId6"/>
    <p:sldId id="267" r:id="rId7"/>
    <p:sldId id="268" r:id="rId8"/>
    <p:sldId id="269" r:id="rId9"/>
    <p:sldId id="273" r:id="rId10"/>
    <p:sldId id="258" r:id="rId11"/>
    <p:sldId id="259" r:id="rId12"/>
    <p:sldId id="260" r:id="rId13"/>
    <p:sldId id="261" r:id="rId14"/>
    <p:sldId id="274" r:id="rId15"/>
    <p:sldId id="272" r:id="rId16"/>
    <p:sldId id="262" r:id="rId17"/>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1944" y="-822"/>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Readiness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xfel.eu/share/page/site/scsInstallationProgress/dashboar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docs.xfel.eu/share/page/site/sqsInstallationProgress/dashboar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docs.xfel.eu/share/page/site/midInstallationProgress/dashboar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ocs.xfel.eu/share/page/site/hedInstallationProgress/dashboar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SCS </a:t>
            </a:r>
            <a:endParaRPr lang="de-DE" dirty="0"/>
          </a:p>
        </p:txBody>
      </p:sp>
      <p:sp>
        <p:nvSpPr>
          <p:cNvPr id="4" name="Content Placeholder 3"/>
          <p:cNvSpPr>
            <a:spLocks noGrp="1"/>
          </p:cNvSpPr>
          <p:nvPr>
            <p:ph idx="1"/>
          </p:nvPr>
        </p:nvSpPr>
        <p:spPr>
          <a:xfrm>
            <a:off x="166688" y="1071562"/>
            <a:ext cx="8824912" cy="5348287"/>
          </a:xfrm>
        </p:spPr>
        <p:txBody>
          <a:bodyPr/>
          <a:lstStyle/>
          <a:p>
            <a:r>
              <a:rPr lang="de-DE" sz="2000" dirty="0">
                <a:hlinkClick r:id="rId2"/>
              </a:rPr>
              <a:t>Progress </a:t>
            </a:r>
            <a:endParaRPr lang="de-DE" sz="2000" dirty="0" smtClean="0"/>
          </a:p>
          <a:p>
            <a:endParaRPr lang="de-DE" sz="1600" dirty="0"/>
          </a:p>
          <a:p>
            <a:endParaRPr lang="en-US" sz="1600" dirty="0"/>
          </a:p>
        </p:txBody>
      </p:sp>
    </p:spTree>
    <p:extLst>
      <p:ext uri="{BB962C8B-B14F-4D97-AF65-F5344CB8AC3E}">
        <p14:creationId xmlns:p14="http://schemas.microsoft.com/office/powerpoint/2010/main" val="33202696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marL="0" indent="0"/>
            <a:r>
              <a:rPr lang="de-DE" dirty="0" smtClean="0"/>
              <a:t>Photon </a:t>
            </a:r>
            <a:r>
              <a:rPr lang="de-DE" dirty="0" err="1" smtClean="0"/>
              <a:t>Diagnostics</a:t>
            </a:r>
            <a:endParaRPr lang="de-DE" dirty="0"/>
          </a:p>
        </p:txBody>
      </p:sp>
      <p:sp>
        <p:nvSpPr>
          <p:cNvPr id="3" name="Inhaltsplatzhalter 2"/>
          <p:cNvSpPr>
            <a:spLocks noGrp="1"/>
          </p:cNvSpPr>
          <p:nvPr>
            <p:ph idx="1"/>
          </p:nvPr>
        </p:nvSpPr>
        <p:spPr>
          <a:xfrm>
            <a:off x="355600" y="1098550"/>
            <a:ext cx="8604249" cy="5384800"/>
          </a:xfrm>
        </p:spPr>
        <p:txBody>
          <a:bodyPr>
            <a:normAutofit/>
          </a:bodyPr>
          <a:lstStyle/>
          <a:p>
            <a:pPr marL="0" indent="0">
              <a:buNone/>
            </a:pPr>
            <a:endParaRPr lang="de-DE" sz="900" dirty="0"/>
          </a:p>
          <a:p>
            <a:pPr marL="0" indent="0">
              <a:buNone/>
            </a:pPr>
            <a:endParaRPr lang="de-DE" sz="1200" dirty="0"/>
          </a:p>
        </p:txBody>
      </p:sp>
      <p:sp>
        <p:nvSpPr>
          <p:cNvPr id="4" name="Content Placeholder 3"/>
          <p:cNvSpPr txBox="1">
            <a:spLocks/>
          </p:cNvSpPr>
          <p:nvPr/>
        </p:nvSpPr>
        <p:spPr bwMode="auto">
          <a:xfrm>
            <a:off x="404812" y="1052513"/>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pPr marL="0" indent="0">
              <a:buNone/>
            </a:pPr>
            <a:r>
              <a:rPr lang="en-US" sz="2000" u="sng" dirty="0"/>
              <a:t>IMAGERS</a:t>
            </a:r>
            <a:endParaRPr lang="en-US" sz="2000" dirty="0"/>
          </a:p>
          <a:p>
            <a:r>
              <a:rPr lang="en-US" sz="2000" dirty="0"/>
              <a:t>XTD6: all imagers commissioned and working under </a:t>
            </a:r>
            <a:r>
              <a:rPr lang="en-US" sz="2000" dirty="0" err="1"/>
              <a:t>Karabo</a:t>
            </a:r>
            <a:r>
              <a:rPr lang="en-US" sz="2000" dirty="0"/>
              <a:t> control.</a:t>
            </a:r>
          </a:p>
          <a:p>
            <a:pPr marL="0" indent="0">
              <a:buNone/>
            </a:pPr>
            <a:r>
              <a:rPr lang="en-US" sz="2000" dirty="0"/>
              <a:t> </a:t>
            </a:r>
          </a:p>
          <a:p>
            <a:pPr marL="0" indent="0">
              <a:buNone/>
            </a:pPr>
            <a:r>
              <a:rPr lang="en-US" sz="2000" u="sng" dirty="0"/>
              <a:t>XGMs</a:t>
            </a:r>
            <a:endParaRPr lang="en-US" sz="2000" dirty="0"/>
          </a:p>
          <a:p>
            <a:r>
              <a:rPr lang="en-US" sz="2000" dirty="0"/>
              <a:t>XTD6: All interlock conditions tested, including inter-loop communication</a:t>
            </a:r>
            <a:br>
              <a:rPr lang="en-US" sz="2000" dirty="0"/>
            </a:br>
            <a:r>
              <a:rPr lang="en-US" sz="2000" dirty="0"/>
              <a:t> </a:t>
            </a:r>
          </a:p>
          <a:p>
            <a:pPr marL="0" indent="0">
              <a:buNone/>
            </a:pPr>
            <a:r>
              <a:rPr lang="en-US" sz="2000" u="sng" dirty="0"/>
              <a:t>MCPs</a:t>
            </a:r>
            <a:endParaRPr lang="en-US" sz="2000" dirty="0"/>
          </a:p>
          <a:p>
            <a:r>
              <a:rPr lang="en-US" sz="2000" dirty="0"/>
              <a:t>XTD6: Local technical commissioning of motors (</a:t>
            </a:r>
            <a:r>
              <a:rPr lang="en-US" sz="2000" dirty="0" err="1"/>
              <a:t>Technosoft</a:t>
            </a:r>
            <a:r>
              <a:rPr lang="en-US" sz="2000" dirty="0"/>
              <a:t>) and Beckhoff controls : DONE</a:t>
            </a:r>
            <a:br>
              <a:rPr lang="en-US" sz="2000" dirty="0"/>
            </a:br>
            <a:endParaRPr lang="en-US" sz="2000" dirty="0"/>
          </a:p>
          <a:p>
            <a:r>
              <a:rPr lang="en-US" sz="2000" dirty="0"/>
              <a:t>XTD6: Installation in final position and connection to beamline vacuum : planned for </a:t>
            </a:r>
            <a:r>
              <a:rPr lang="en-US" sz="2000" dirty="0" err="1"/>
              <a:t>friday</a:t>
            </a:r>
            <a:r>
              <a:rPr lang="en-US" sz="2000" dirty="0"/>
              <a:t> 29.6.2018</a:t>
            </a:r>
            <a:br>
              <a:rPr lang="en-US" sz="2000" dirty="0"/>
            </a:br>
            <a:endParaRPr lang="en-US" sz="2000" dirty="0"/>
          </a:p>
        </p:txBody>
      </p:sp>
    </p:spTree>
    <p:extLst>
      <p:ext uri="{BB962C8B-B14F-4D97-AF65-F5344CB8AC3E}">
        <p14:creationId xmlns:p14="http://schemas.microsoft.com/office/powerpoint/2010/main" val="3953870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4" name="Content Placeholder 3"/>
          <p:cNvSpPr>
            <a:spLocks noGrp="1"/>
          </p:cNvSpPr>
          <p:nvPr>
            <p:ph idx="1"/>
          </p:nvPr>
        </p:nvSpPr>
        <p:spPr>
          <a:xfrm>
            <a:off x="114301" y="1076325"/>
            <a:ext cx="8867774" cy="5213350"/>
          </a:xfrm>
        </p:spPr>
        <p:txBody>
          <a:bodyPr/>
          <a:lstStyle/>
          <a:p>
            <a:pPr marL="0" indent="0">
              <a:buNone/>
            </a:pPr>
            <a:endParaRPr lang="en-US" sz="2000" dirty="0"/>
          </a:p>
        </p:txBody>
      </p:sp>
    </p:spTree>
    <p:extLst>
      <p:ext uri="{BB962C8B-B14F-4D97-AF65-F5344CB8AC3E}">
        <p14:creationId xmlns:p14="http://schemas.microsoft.com/office/powerpoint/2010/main" val="394440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996320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r>
              <a:rPr lang="de-DE" dirty="0" smtClean="0"/>
              <a:t> - 1</a:t>
            </a:r>
            <a:endParaRPr lang="de-DE" dirty="0"/>
          </a:p>
        </p:txBody>
      </p:sp>
      <p:sp>
        <p:nvSpPr>
          <p:cNvPr id="3" name="Content Placeholder 2"/>
          <p:cNvSpPr>
            <a:spLocks noGrp="1"/>
          </p:cNvSpPr>
          <p:nvPr>
            <p:ph idx="1"/>
          </p:nvPr>
        </p:nvSpPr>
        <p:spPr>
          <a:xfrm>
            <a:off x="280988" y="1176338"/>
            <a:ext cx="8748712" cy="4932362"/>
          </a:xfrm>
        </p:spPr>
        <p:txBody>
          <a:bodyPr/>
          <a:lstStyle/>
          <a:p>
            <a:r>
              <a:rPr lang="en-US" sz="1500" b="1" spc="-1" dirty="0">
                <a:solidFill>
                  <a:srgbClr val="000000"/>
                </a:solidFill>
                <a:uFill>
                  <a:solidFill>
                    <a:srgbClr val="FFFFFF"/>
                  </a:solidFill>
                </a:uFill>
                <a:sym typeface="Wingdings" panose="05000000000000000000" pitchFamily="2" charset="2"/>
              </a:rPr>
              <a:t>2</a:t>
            </a:r>
            <a:r>
              <a:rPr lang="en-US" sz="1500" b="1" spc="-1" baseline="30000" dirty="0">
                <a:solidFill>
                  <a:srgbClr val="000000"/>
                </a:solidFill>
                <a:uFill>
                  <a:solidFill>
                    <a:srgbClr val="FFFFFF"/>
                  </a:solidFill>
                </a:uFill>
                <a:sym typeface="Wingdings" panose="05000000000000000000" pitchFamily="2" charset="2"/>
              </a:rPr>
              <a:t>nd</a:t>
            </a:r>
            <a:r>
              <a:rPr lang="en-US" sz="1500" b="1" spc="-1" dirty="0">
                <a:solidFill>
                  <a:srgbClr val="000000"/>
                </a:solidFill>
                <a:uFill>
                  <a:solidFill>
                    <a:srgbClr val="FFFFFF"/>
                  </a:solidFill>
                </a:uFill>
                <a:sym typeface="Wingdings" panose="05000000000000000000" pitchFamily="2" charset="2"/>
              </a:rPr>
              <a:t> AGIPD MID</a:t>
            </a:r>
          </a:p>
          <a:p>
            <a:pPr lvl="1"/>
            <a:r>
              <a:rPr lang="en-US" sz="1500" spc="-1" dirty="0">
                <a:solidFill>
                  <a:srgbClr val="000000"/>
                </a:solidFill>
                <a:uFill>
                  <a:solidFill>
                    <a:srgbClr val="FFFFFF"/>
                  </a:solidFill>
                </a:uFill>
              </a:rPr>
              <a:t>Status update of 1MPix AGIPD for MID  and MID readiness for 1M AGIPD was discussed on the dedicated meeting </a:t>
            </a:r>
            <a:r>
              <a:rPr lang="en-US" sz="1500" spc="-1" dirty="0" err="1">
                <a:solidFill>
                  <a:srgbClr val="000000"/>
                </a:solidFill>
                <a:uFill>
                  <a:solidFill>
                    <a:srgbClr val="FFFFFF"/>
                  </a:solidFill>
                </a:uFill>
              </a:rPr>
              <a:t>meeting</a:t>
            </a:r>
            <a:r>
              <a:rPr lang="en-US" sz="1500" spc="-1" dirty="0">
                <a:solidFill>
                  <a:srgbClr val="000000"/>
                </a:solidFill>
                <a:uFill>
                  <a:solidFill>
                    <a:srgbClr val="FFFFFF"/>
                  </a:solidFill>
                </a:uFill>
              </a:rPr>
              <a:t> </a:t>
            </a:r>
            <a:r>
              <a:rPr lang="en-US" sz="1500" spc="-1" dirty="0">
                <a:solidFill>
                  <a:srgbClr val="000000"/>
                </a:solidFill>
                <a:uFill>
                  <a:solidFill>
                    <a:srgbClr val="FFFFFF"/>
                  </a:solidFill>
                </a:uFill>
                <a:sym typeface="Wingdings" panose="05000000000000000000" pitchFamily="2" charset="2"/>
              </a:rPr>
              <a:t> AGIPD is expected be ready for transportation to XFEL in 1 month from now</a:t>
            </a:r>
            <a:endParaRPr lang="en-US" sz="1500" b="1" spc="-1" dirty="0">
              <a:solidFill>
                <a:srgbClr val="000000"/>
              </a:solidFill>
              <a:uFill>
                <a:solidFill>
                  <a:srgbClr val="FFFFFF"/>
                </a:solidFill>
              </a:uFill>
            </a:endParaRPr>
          </a:p>
          <a:p>
            <a:pPr lvl="1"/>
            <a:r>
              <a:rPr lang="en-US" sz="1500" spc="-1" dirty="0" smtClean="0">
                <a:solidFill>
                  <a:srgbClr val="000000"/>
                </a:solidFill>
                <a:uFill>
                  <a:solidFill>
                    <a:srgbClr val="FFFFFF"/>
                  </a:solidFill>
                </a:uFill>
              </a:rPr>
              <a:t>Motion </a:t>
            </a:r>
            <a:r>
              <a:rPr lang="en-US" sz="1500" spc="-1" dirty="0">
                <a:solidFill>
                  <a:srgbClr val="000000"/>
                </a:solidFill>
                <a:uFill>
                  <a:solidFill>
                    <a:srgbClr val="FFFFFF"/>
                  </a:solidFill>
                </a:uFill>
              </a:rPr>
              <a:t>system tests  (AE/CFEL) in progress</a:t>
            </a:r>
          </a:p>
          <a:p>
            <a:pPr lvl="2"/>
            <a:r>
              <a:rPr lang="en-US" sz="1500" spc="-1" dirty="0">
                <a:solidFill>
                  <a:srgbClr val="000000"/>
                </a:solidFill>
                <a:uFill>
                  <a:solidFill>
                    <a:srgbClr val="FFFFFF"/>
                  </a:solidFill>
                </a:uFill>
              </a:rPr>
              <a:t>All limits in the outside direction and collision switched were tested</a:t>
            </a:r>
            <a:endParaRPr lang="en-US" sz="1500" spc="-1" dirty="0">
              <a:solidFill>
                <a:srgbClr val="000000"/>
              </a:solidFill>
              <a:uFill>
                <a:solidFill>
                  <a:srgbClr val="FFFFFF"/>
                </a:solidFill>
              </a:uFill>
              <a:sym typeface="Wingdings" panose="05000000000000000000" pitchFamily="2" charset="2"/>
            </a:endParaRPr>
          </a:p>
          <a:p>
            <a:pPr lvl="2"/>
            <a:r>
              <a:rPr lang="en-US" sz="1500" spc="-1" dirty="0">
                <a:solidFill>
                  <a:srgbClr val="000000"/>
                </a:solidFill>
                <a:uFill>
                  <a:solidFill>
                    <a:srgbClr val="FFFFFF"/>
                  </a:solidFill>
                </a:uFill>
              </a:rPr>
              <a:t>The coordinate transformation for the positions has been tested</a:t>
            </a:r>
          </a:p>
          <a:p>
            <a:pPr lvl="2"/>
            <a:r>
              <a:rPr lang="en-US" sz="1500" spc="-1" dirty="0">
                <a:solidFill>
                  <a:srgbClr val="000000"/>
                </a:solidFill>
                <a:uFill>
                  <a:solidFill>
                    <a:srgbClr val="FFFFFF"/>
                  </a:solidFill>
                </a:uFill>
              </a:rPr>
              <a:t>All encoders have been tested </a:t>
            </a:r>
            <a:r>
              <a:rPr lang="en-US" sz="1500" spc="-1" dirty="0">
                <a:solidFill>
                  <a:srgbClr val="000000"/>
                </a:solidFill>
                <a:uFill>
                  <a:solidFill>
                    <a:srgbClr val="FFFFFF"/>
                  </a:solidFill>
                </a:uFill>
                <a:sym typeface="Wingdings" panose="05000000000000000000" pitchFamily="2" charset="2"/>
              </a:rPr>
              <a:t> </a:t>
            </a:r>
            <a:r>
              <a:rPr lang="en-US" sz="1500" spc="-1" dirty="0">
                <a:solidFill>
                  <a:srgbClr val="000000"/>
                </a:solidFill>
                <a:uFill>
                  <a:solidFill>
                    <a:srgbClr val="FFFFFF"/>
                  </a:solidFill>
                </a:uFill>
              </a:rPr>
              <a:t>Q3E1 counts in opposite direction, </a:t>
            </a:r>
            <a:r>
              <a:rPr lang="en-US" sz="1500" spc="-1" dirty="0">
                <a:solidFill>
                  <a:srgbClr val="000000"/>
                </a:solidFill>
                <a:uFill>
                  <a:solidFill>
                    <a:srgbClr val="FFFFFF"/>
                  </a:solidFill>
                </a:uFill>
                <a:sym typeface="Wingdings" panose="05000000000000000000" pitchFamily="2" charset="2"/>
              </a:rPr>
              <a:t>to be fixed in hardware </a:t>
            </a:r>
          </a:p>
          <a:p>
            <a:pPr lvl="2"/>
            <a:r>
              <a:rPr lang="en-US" sz="1500" spc="-1" dirty="0">
                <a:solidFill>
                  <a:srgbClr val="000000"/>
                </a:solidFill>
                <a:uFill>
                  <a:solidFill>
                    <a:srgbClr val="FFFFFF"/>
                  </a:solidFill>
                </a:uFill>
              </a:rPr>
              <a:t> the goal is to complete the test this </a:t>
            </a:r>
            <a:r>
              <a:rPr lang="en-US" sz="1500" spc="-1" dirty="0" smtClean="0">
                <a:solidFill>
                  <a:srgbClr val="000000"/>
                </a:solidFill>
                <a:uFill>
                  <a:solidFill>
                    <a:srgbClr val="FFFFFF"/>
                  </a:solidFill>
                </a:uFill>
              </a:rPr>
              <a:t>week</a:t>
            </a:r>
            <a:endParaRPr lang="en-US" sz="1500" spc="-1" dirty="0">
              <a:solidFill>
                <a:srgbClr val="000000"/>
              </a:solidFill>
              <a:uFill>
                <a:solidFill>
                  <a:srgbClr val="FFFFFF"/>
                </a:solidFill>
              </a:uFill>
            </a:endParaRPr>
          </a:p>
        </p:txBody>
      </p:sp>
    </p:spTree>
    <p:extLst>
      <p:ext uri="{BB962C8B-B14F-4D97-AF65-F5344CB8AC3E}">
        <p14:creationId xmlns:p14="http://schemas.microsoft.com/office/powerpoint/2010/main" val="274552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Detectors-2</a:t>
            </a:r>
            <a:endParaRPr lang="de-DE" dirty="0"/>
          </a:p>
        </p:txBody>
      </p:sp>
      <p:sp>
        <p:nvSpPr>
          <p:cNvPr id="3" name="Content Placeholder 2"/>
          <p:cNvSpPr>
            <a:spLocks noGrp="1"/>
          </p:cNvSpPr>
          <p:nvPr>
            <p:ph idx="1"/>
          </p:nvPr>
        </p:nvSpPr>
        <p:spPr>
          <a:xfrm>
            <a:off x="280988" y="1176338"/>
            <a:ext cx="8634412" cy="4932362"/>
          </a:xfrm>
        </p:spPr>
        <p:txBody>
          <a:bodyPr/>
          <a:lstStyle/>
          <a:p>
            <a:r>
              <a:rPr lang="en-US" sz="1400" b="1" spc="-1" dirty="0" smtClean="0">
                <a:solidFill>
                  <a:srgbClr val="000000"/>
                </a:solidFill>
                <a:uFill>
                  <a:solidFill>
                    <a:srgbClr val="FFFFFF"/>
                  </a:solidFill>
                </a:uFill>
              </a:rPr>
              <a:t>DSSC</a:t>
            </a:r>
            <a:endParaRPr lang="en-US" sz="1400" b="1" spc="-1" dirty="0">
              <a:solidFill>
                <a:srgbClr val="000000"/>
              </a:solidFill>
              <a:uFill>
                <a:solidFill>
                  <a:srgbClr val="FFFFFF"/>
                </a:solidFill>
              </a:uFill>
            </a:endParaRPr>
          </a:p>
          <a:p>
            <a:pPr lvl="1"/>
            <a:r>
              <a:rPr lang="en-US" sz="1400" dirty="0"/>
              <a:t>Testing of the DSSC vessel</a:t>
            </a:r>
          </a:p>
          <a:p>
            <a:pPr lvl="2"/>
            <a:r>
              <a:rPr lang="en-US" sz="1400" dirty="0"/>
              <a:t>New RGA to be performed today, see if the small leak is still there and check if the spectrum has changed</a:t>
            </a:r>
          </a:p>
          <a:p>
            <a:pPr lvl="2"/>
            <a:r>
              <a:rPr lang="en-US" sz="1400" dirty="0"/>
              <a:t>Document almost finalized, summarizing the missing information/components needed from CFEL. However, we might have delays as the holiday season is approaching (key engineer leaving on Friday for holidays at CFEL)</a:t>
            </a:r>
          </a:p>
          <a:p>
            <a:pPr lvl="2"/>
            <a:r>
              <a:rPr lang="en-US" sz="1400" dirty="0"/>
              <a:t>Access to XFEL engineer to the CFEL laboratory granted if the laboratory is already open and one person is there</a:t>
            </a:r>
          </a:p>
          <a:p>
            <a:pPr lvl="2"/>
            <a:r>
              <a:rPr lang="en-US" sz="1400" dirty="0"/>
              <a:t>Motion system problems still unsolved at CFEL, XFEL engineer working on redesign of the collision switches hoping to limit the delay this might cause</a:t>
            </a:r>
            <a:endParaRPr lang="en-US" sz="1400" b="1" spc="-1" dirty="0">
              <a:solidFill>
                <a:srgbClr val="000000"/>
              </a:solidFill>
              <a:uFill>
                <a:solidFill>
                  <a:srgbClr val="FFFFFF"/>
                </a:solidFill>
              </a:uFill>
            </a:endParaRPr>
          </a:p>
          <a:p>
            <a:pPr lvl="1"/>
            <a:r>
              <a:rPr lang="en-US" sz="1400" dirty="0"/>
              <a:t>PLC system to be updated</a:t>
            </a:r>
          </a:p>
          <a:p>
            <a:pPr lvl="2"/>
            <a:r>
              <a:rPr lang="en-US" sz="1400" dirty="0"/>
              <a:t>Change request submitted to include the chiller control in the system</a:t>
            </a:r>
          </a:p>
          <a:p>
            <a:pPr lvl="1"/>
            <a:r>
              <a:rPr lang="en-US" sz="1400" dirty="0"/>
              <a:t>PETRA III </a:t>
            </a:r>
            <a:r>
              <a:rPr lang="en-US" sz="1400" dirty="0" err="1"/>
              <a:t>beamtime</a:t>
            </a:r>
            <a:r>
              <a:rPr lang="en-US" sz="1400" dirty="0"/>
              <a:t> follow-up</a:t>
            </a:r>
          </a:p>
          <a:p>
            <a:pPr lvl="2"/>
            <a:r>
              <a:rPr lang="en-US" sz="1400" dirty="0"/>
              <a:t>Ladder in FENICE operational again, tests on DAQ and follow-up measurements after the </a:t>
            </a:r>
            <a:r>
              <a:rPr lang="en-US" sz="1400" dirty="0" err="1"/>
              <a:t>beamtime</a:t>
            </a:r>
            <a:r>
              <a:rPr lang="en-US" sz="1400" dirty="0"/>
              <a:t> ongoing</a:t>
            </a:r>
          </a:p>
          <a:p>
            <a:r>
              <a:rPr lang="en-US" sz="1400" b="1" dirty="0" err="1"/>
              <a:t>FastCCD</a:t>
            </a:r>
            <a:endParaRPr lang="en-US" sz="1400" b="1" dirty="0"/>
          </a:p>
          <a:p>
            <a:pPr lvl="1"/>
            <a:r>
              <a:rPr lang="en-US" sz="1400" dirty="0"/>
              <a:t>Detector installed to </a:t>
            </a:r>
            <a:r>
              <a:rPr lang="en-US" sz="1400" dirty="0" err="1"/>
              <a:t>PulXar</a:t>
            </a:r>
            <a:r>
              <a:rPr lang="en-US" sz="1400" dirty="0"/>
              <a:t> and ready for data taking, is planned to start today</a:t>
            </a:r>
          </a:p>
          <a:p>
            <a:pPr lvl="1"/>
            <a:r>
              <a:rPr lang="en-US" sz="1400" dirty="0"/>
              <a:t>Control software tests progressing well</a:t>
            </a:r>
          </a:p>
          <a:p>
            <a:endParaRPr lang="en-US" dirty="0"/>
          </a:p>
        </p:txBody>
      </p:sp>
    </p:spTree>
    <p:extLst>
      <p:ext uri="{BB962C8B-B14F-4D97-AF65-F5344CB8AC3E}">
        <p14:creationId xmlns:p14="http://schemas.microsoft.com/office/powerpoint/2010/main" val="3348379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Content Placeholder 2"/>
          <p:cNvSpPr>
            <a:spLocks noGrp="1"/>
          </p:cNvSpPr>
          <p:nvPr>
            <p:ph idx="1"/>
          </p:nvPr>
        </p:nvSpPr>
        <p:spPr>
          <a:xfrm>
            <a:off x="233363" y="1071563"/>
            <a:ext cx="8910637" cy="4932362"/>
          </a:xfrm>
        </p:spPr>
        <p:txBody>
          <a:bodyPr/>
          <a:lstStyle/>
          <a:p>
            <a:endParaRPr lang="en-US" dirty="0"/>
          </a:p>
        </p:txBody>
      </p:sp>
    </p:spTree>
    <p:extLst>
      <p:ext uri="{BB962C8B-B14F-4D97-AF65-F5344CB8AC3E}">
        <p14:creationId xmlns:p14="http://schemas.microsoft.com/office/powerpoint/2010/main" val="26692700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851006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SQS</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pPr marL="0" indent="0">
              <a:buNone/>
            </a:pPr>
            <a:endParaRPr lang="de-DE" dirty="0" smtClean="0">
              <a:hlinkClick r:id="rId2"/>
            </a:endParaRPr>
          </a:p>
          <a:p>
            <a:r>
              <a:rPr lang="en-US" dirty="0" smtClean="0"/>
              <a:t>Continuation </a:t>
            </a:r>
            <a:r>
              <a:rPr lang="en-US" dirty="0"/>
              <a:t>of LIC installation </a:t>
            </a:r>
          </a:p>
          <a:p>
            <a:endParaRPr lang="en-US" dirty="0"/>
          </a:p>
          <a:p>
            <a:r>
              <a:rPr lang="en-US" dirty="0" smtClean="0"/>
              <a:t>Continuation </a:t>
            </a:r>
            <a:r>
              <a:rPr lang="en-US" dirty="0"/>
              <a:t>of KB vacuum commissioning</a:t>
            </a:r>
          </a:p>
          <a:p>
            <a:pPr marL="0" indent="0">
              <a:buNone/>
            </a:pPr>
            <a:r>
              <a:rPr lang="en-US" dirty="0"/>
              <a:t> </a:t>
            </a:r>
          </a:p>
          <a:p>
            <a:r>
              <a:rPr lang="en-US" dirty="0" smtClean="0"/>
              <a:t>hutch </a:t>
            </a:r>
            <a:r>
              <a:rPr lang="en-US" dirty="0"/>
              <a:t>preparation for TÜV next week</a:t>
            </a:r>
          </a:p>
          <a:p>
            <a:pPr marL="0" indent="0">
              <a:buNone/>
            </a:pPr>
            <a:r>
              <a:rPr lang="en-US" dirty="0"/>
              <a:t> </a:t>
            </a:r>
          </a:p>
          <a:p>
            <a:r>
              <a:rPr lang="en-US" dirty="0" smtClean="0"/>
              <a:t>commissioning </a:t>
            </a:r>
            <a:r>
              <a:rPr lang="en-US" dirty="0"/>
              <a:t>of fore vacuum line</a:t>
            </a:r>
          </a:p>
          <a:p>
            <a:pPr marL="0" indent="0">
              <a:buNone/>
            </a:pPr>
            <a:r>
              <a:rPr lang="de-DE" dirty="0" smtClean="0">
                <a:hlinkClick r:id="rId2"/>
              </a:rPr>
              <a:t> </a:t>
            </a:r>
            <a:endParaRPr lang="de-DE" dirty="0"/>
          </a:p>
          <a:p>
            <a:pPr marL="0" indent="0">
              <a:buNone/>
            </a:pPr>
            <a:r>
              <a:rPr lang="en-US" dirty="0" smtClean="0"/>
              <a:t> </a:t>
            </a:r>
          </a:p>
          <a:p>
            <a:pPr lvl="0"/>
            <a:endParaRPr lang="de-DE" dirty="0"/>
          </a:p>
        </p:txBody>
      </p:sp>
    </p:spTree>
    <p:extLst>
      <p:ext uri="{BB962C8B-B14F-4D97-AF65-F5344CB8AC3E}">
        <p14:creationId xmlns:p14="http://schemas.microsoft.com/office/powerpoint/2010/main" val="3670125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MID</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pPr>
              <a:lnSpc>
                <a:spcPct val="112000"/>
              </a:lnSpc>
            </a:pPr>
            <a:endParaRPr lang="en-US" dirty="0"/>
          </a:p>
          <a:p>
            <a:pPr marL="0" indent="0">
              <a:lnSpc>
                <a:spcPct val="112000"/>
              </a:lnSpc>
              <a:buNone/>
            </a:pPr>
            <a:r>
              <a:rPr lang="en-US" dirty="0"/>
              <a:t> </a:t>
            </a:r>
            <a:endParaRPr lang="de-DE" dirty="0"/>
          </a:p>
          <a:p>
            <a:pPr marL="0" indent="0">
              <a:buNone/>
            </a:pPr>
            <a:r>
              <a:rPr lang="en-US" dirty="0" smtClean="0"/>
              <a:t> </a:t>
            </a:r>
            <a:endParaRPr lang="de-DE" dirty="0"/>
          </a:p>
        </p:txBody>
      </p:sp>
      <p:sp>
        <p:nvSpPr>
          <p:cNvPr id="4" name="TextBox 3"/>
          <p:cNvSpPr txBox="1"/>
          <p:nvPr/>
        </p:nvSpPr>
        <p:spPr>
          <a:xfrm>
            <a:off x="215195" y="1962149"/>
            <a:ext cx="8705152" cy="3923929"/>
          </a:xfrm>
          <a:prstGeom prst="rect">
            <a:avLst/>
          </a:prstGeom>
          <a:noFill/>
        </p:spPr>
        <p:txBody>
          <a:bodyPr wrap="none" rtlCol="0">
            <a:noAutofit/>
          </a:bodyPr>
          <a:lstStyle/>
          <a:p>
            <a:pPr>
              <a:lnSpc>
                <a:spcPct val="112000"/>
              </a:lnSpc>
            </a:pPr>
            <a:r>
              <a:rPr lang="en-US" sz="2000" dirty="0" smtClean="0"/>
              <a:t>Progress week 26 (June 25-29):</a:t>
            </a:r>
          </a:p>
          <a:p>
            <a:pPr>
              <a:lnSpc>
                <a:spcPct val="112000"/>
              </a:lnSpc>
            </a:pPr>
            <a:endParaRPr lang="en-US" sz="2000" dirty="0" smtClean="0"/>
          </a:p>
          <a:p>
            <a:pPr marL="269875" indent="-269875">
              <a:lnSpc>
                <a:spcPct val="112000"/>
              </a:lnSpc>
              <a:buBlip>
                <a:blip r:embed="rId3"/>
              </a:buBlip>
            </a:pPr>
            <a:r>
              <a:rPr lang="en-US" sz="2000" dirty="0"/>
              <a:t> </a:t>
            </a:r>
            <a:r>
              <a:rPr lang="en-US" sz="2000" dirty="0" smtClean="0"/>
              <a:t>YAG screens installed in OH imager (JJ table) </a:t>
            </a:r>
          </a:p>
          <a:p>
            <a:pPr marL="269875" indent="-269875">
              <a:lnSpc>
                <a:spcPct val="112000"/>
              </a:lnSpc>
              <a:buBlip>
                <a:blip r:embed="rId3"/>
              </a:buBlip>
            </a:pPr>
            <a:r>
              <a:rPr lang="en-US" sz="2000" dirty="0" smtClean="0"/>
              <a:t> Local tests of CRL-2 (XTD6) almost finished</a:t>
            </a:r>
          </a:p>
          <a:p>
            <a:pPr marL="269875" indent="-269875">
              <a:lnSpc>
                <a:spcPct val="112000"/>
              </a:lnSpc>
              <a:buBlip>
                <a:blip r:embed="rId3"/>
              </a:buBlip>
            </a:pPr>
            <a:r>
              <a:rPr lang="en-US" sz="2000" dirty="0"/>
              <a:t> </a:t>
            </a:r>
            <a:r>
              <a:rPr lang="en-US" sz="2000" dirty="0" smtClean="0"/>
              <a:t>Local tests of ATT (XTD6) started</a:t>
            </a:r>
          </a:p>
          <a:p>
            <a:pPr marL="269875" indent="-269875">
              <a:lnSpc>
                <a:spcPct val="112000"/>
              </a:lnSpc>
              <a:buBlip>
                <a:blip r:embed="rId3"/>
              </a:buBlip>
            </a:pPr>
            <a:r>
              <a:rPr lang="en-US" sz="2000" dirty="0"/>
              <a:t> </a:t>
            </a:r>
            <a:r>
              <a:rPr lang="en-US" sz="2000" dirty="0" smtClean="0"/>
              <a:t>Surveyors scheduled in OH on July 4, after that vacuum system can be</a:t>
            </a:r>
          </a:p>
          <a:p>
            <a:pPr lvl="1">
              <a:lnSpc>
                <a:spcPct val="112000"/>
              </a:lnSpc>
              <a:buNone/>
            </a:pPr>
            <a:r>
              <a:rPr lang="en-US" sz="2000" dirty="0" smtClean="0"/>
              <a:t> closed</a:t>
            </a:r>
          </a:p>
          <a:p>
            <a:pPr>
              <a:lnSpc>
                <a:spcPct val="112000"/>
              </a:lnSpc>
            </a:pPr>
            <a:r>
              <a:rPr lang="en-US" sz="2000" dirty="0" smtClean="0"/>
              <a:t>Other:</a:t>
            </a:r>
            <a:endParaRPr lang="en-US" sz="2000" dirty="0"/>
          </a:p>
          <a:p>
            <a:pPr>
              <a:lnSpc>
                <a:spcPct val="112000"/>
              </a:lnSpc>
            </a:pPr>
            <a:endParaRPr lang="en-US" sz="2000" dirty="0" smtClean="0"/>
          </a:p>
        </p:txBody>
      </p:sp>
      <p:sp>
        <p:nvSpPr>
          <p:cNvPr id="5" name="TextBox 4"/>
          <p:cNvSpPr txBox="1"/>
          <p:nvPr/>
        </p:nvSpPr>
        <p:spPr>
          <a:xfrm>
            <a:off x="215195" y="5191125"/>
            <a:ext cx="8066884" cy="914400"/>
          </a:xfrm>
          <a:prstGeom prst="rect">
            <a:avLst/>
          </a:prstGeom>
          <a:noFill/>
        </p:spPr>
        <p:txBody>
          <a:bodyPr wrap="none" rtlCol="0">
            <a:noAutofit/>
          </a:bodyPr>
          <a:lstStyle/>
          <a:p>
            <a:pPr marL="269875" indent="-269875">
              <a:lnSpc>
                <a:spcPct val="112000"/>
              </a:lnSpc>
              <a:buBlip>
                <a:blip r:embed="rId3"/>
              </a:buBlip>
            </a:pPr>
            <a:r>
              <a:rPr lang="en-US" sz="2000" dirty="0" smtClean="0"/>
              <a:t> Waiting </a:t>
            </a:r>
            <a:r>
              <a:rPr lang="en-US" sz="2000" dirty="0"/>
              <a:t>for cabling to start in </a:t>
            </a:r>
            <a:r>
              <a:rPr lang="en-US" sz="2000" dirty="0" smtClean="0"/>
              <a:t>OH (9</a:t>
            </a:r>
            <a:r>
              <a:rPr lang="en-US" sz="2000" baseline="30000" dirty="0" smtClean="0"/>
              <a:t>th</a:t>
            </a:r>
            <a:r>
              <a:rPr lang="en-US" sz="2000" dirty="0" smtClean="0"/>
              <a:t> July)</a:t>
            </a:r>
          </a:p>
          <a:p>
            <a:pPr marL="269875" indent="-269875">
              <a:lnSpc>
                <a:spcPct val="112000"/>
              </a:lnSpc>
              <a:buBlip>
                <a:blip r:embed="rId3"/>
              </a:buBlip>
            </a:pPr>
            <a:r>
              <a:rPr lang="en-US" sz="2000" dirty="0"/>
              <a:t> </a:t>
            </a:r>
            <a:r>
              <a:rPr lang="en-US" sz="2000" dirty="0" smtClean="0"/>
              <a:t>Connection of OH shutter also required (power, air, water)</a:t>
            </a:r>
            <a:endParaRPr lang="en-US" sz="2000" dirty="0"/>
          </a:p>
          <a:p>
            <a:pPr>
              <a:lnSpc>
                <a:spcPct val="112000"/>
              </a:lnSpc>
            </a:pPr>
            <a:r>
              <a:rPr lang="en-US" sz="2000" dirty="0" smtClean="0"/>
              <a:t> </a:t>
            </a:r>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HED</a:t>
            </a:r>
            <a:endParaRPr lang="de-DE" dirty="0"/>
          </a:p>
        </p:txBody>
      </p:sp>
      <p:sp>
        <p:nvSpPr>
          <p:cNvPr id="3" name="Inhaltsplatzhalter 2"/>
          <p:cNvSpPr>
            <a:spLocks noGrp="1"/>
          </p:cNvSpPr>
          <p:nvPr>
            <p:ph idx="1"/>
          </p:nvPr>
        </p:nvSpPr>
        <p:spPr>
          <a:xfrm>
            <a:off x="404813" y="1117600"/>
            <a:ext cx="7972425" cy="5276850"/>
          </a:xfrm>
        </p:spPr>
        <p:txBody>
          <a:bodyPr>
            <a:normAutofit/>
          </a:bodyPr>
          <a:lstStyle/>
          <a:p>
            <a:r>
              <a:rPr lang="de-DE" dirty="0" smtClean="0">
                <a:hlinkClick r:id="rId2"/>
              </a:rPr>
              <a:t>Progress</a:t>
            </a:r>
          </a:p>
          <a:p>
            <a:pPr marL="0" indent="0">
              <a:buNone/>
            </a:pPr>
            <a:r>
              <a:rPr lang="de-DE" dirty="0" smtClean="0">
                <a:hlinkClick r:id="rId2"/>
              </a:rPr>
              <a:t> </a:t>
            </a:r>
            <a:endParaRPr lang="de-DE" dirty="0"/>
          </a:p>
          <a:p>
            <a:pPr marL="0" indent="0">
              <a:buNone/>
            </a:pPr>
            <a:r>
              <a:rPr lang="en-US" dirty="0"/>
              <a:t>MEA alignment</a:t>
            </a:r>
          </a:p>
          <a:p>
            <a:r>
              <a:rPr lang="en-US" dirty="0" smtClean="0"/>
              <a:t>optics </a:t>
            </a:r>
            <a:r>
              <a:rPr lang="en-US" dirty="0"/>
              <a:t>hutch components alignment afternoon July 5th (if possible)</a:t>
            </a:r>
          </a:p>
          <a:p>
            <a:r>
              <a:rPr lang="en-US" dirty="0" smtClean="0"/>
              <a:t>we </a:t>
            </a:r>
            <a:r>
              <a:rPr lang="en-US" dirty="0"/>
              <a:t>need 1 more full day for marking of floor for rails in HED EXP </a:t>
            </a:r>
            <a:r>
              <a:rPr lang="en-US" dirty="0" smtClean="0"/>
              <a:t>--&gt; possible </a:t>
            </a:r>
            <a:r>
              <a:rPr lang="en-US" dirty="0"/>
              <a:t>in July?</a:t>
            </a:r>
          </a:p>
          <a:p>
            <a:pPr marL="0" indent="0">
              <a:buNone/>
            </a:pPr>
            <a:endParaRPr lang="en-US" dirty="0"/>
          </a:p>
          <a:p>
            <a:pPr marL="0" indent="0">
              <a:buNone/>
            </a:pPr>
            <a:r>
              <a:rPr lang="en-US" dirty="0"/>
              <a:t>Amplitude laser</a:t>
            </a:r>
          </a:p>
          <a:p>
            <a:r>
              <a:rPr lang="en-US" smtClean="0"/>
              <a:t>mechanical </a:t>
            </a:r>
            <a:r>
              <a:rPr lang="en-US" dirty="0"/>
              <a:t>assembly of laser on tables in A.23 in progress </a:t>
            </a:r>
          </a:p>
          <a:p>
            <a:r>
              <a:rPr lang="en-US" smtClean="0"/>
              <a:t>5 </a:t>
            </a:r>
            <a:r>
              <a:rPr lang="en-US" dirty="0"/>
              <a:t>racks are installed and cabled up in A.22 rack room</a:t>
            </a:r>
          </a:p>
          <a:p>
            <a:pPr marL="0" indent="0">
              <a:buNone/>
            </a:pPr>
            <a:endParaRPr lang="en-US" dirty="0"/>
          </a:p>
          <a:p>
            <a:pPr lvl="0"/>
            <a:endParaRPr lang="de-DE" dirty="0"/>
          </a:p>
        </p:txBody>
      </p:sp>
    </p:spTree>
    <p:extLst>
      <p:ext uri="{BB962C8B-B14F-4D97-AF65-F5344CB8AC3E}">
        <p14:creationId xmlns:p14="http://schemas.microsoft.com/office/powerpoint/2010/main" val="24264815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SASE2 XTD6 </a:t>
            </a:r>
            <a:endParaRPr lang="de-DE" dirty="0"/>
          </a:p>
        </p:txBody>
      </p:sp>
      <p:sp>
        <p:nvSpPr>
          <p:cNvPr id="3" name="Inhaltsplatzhalter 2"/>
          <p:cNvSpPr>
            <a:spLocks noGrp="1"/>
          </p:cNvSpPr>
          <p:nvPr>
            <p:ph idx="1"/>
          </p:nvPr>
        </p:nvSpPr>
        <p:spPr>
          <a:xfrm>
            <a:off x="404813" y="1347787"/>
            <a:ext cx="8377237" cy="4948237"/>
          </a:xfrm>
        </p:spPr>
        <p:txBody>
          <a:bodyPr/>
          <a:lstStyle/>
          <a:p>
            <a:endParaRPr lang="de-DE" dirty="0"/>
          </a:p>
        </p:txBody>
      </p:sp>
    </p:spTree>
    <p:extLst>
      <p:ext uri="{BB962C8B-B14F-4D97-AF65-F5344CB8AC3E}">
        <p14:creationId xmlns:p14="http://schemas.microsoft.com/office/powerpoint/2010/main" val="3590190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3" name="Rectangle 2"/>
          <p:cNvSpPr/>
          <p:nvPr/>
        </p:nvSpPr>
        <p:spPr>
          <a:xfrm>
            <a:off x="266700" y="1266826"/>
            <a:ext cx="8572500" cy="2597634"/>
          </a:xfrm>
          <a:prstGeom prst="rect">
            <a:avLst/>
          </a:prstGeom>
        </p:spPr>
        <p:txBody>
          <a:bodyPr wrap="square">
            <a:spAutoFit/>
          </a:bodyPr>
          <a:lstStyle/>
          <a:p>
            <a:pPr>
              <a:buNone/>
            </a:pPr>
            <a:r>
              <a:rPr lang="en-US" sz="2200" dirty="0"/>
              <a:t>SASE 3 / 2</a:t>
            </a:r>
            <a:r>
              <a:rPr lang="en-US" sz="2200" dirty="0" smtClean="0"/>
              <a:t>:</a:t>
            </a:r>
            <a:endParaRPr lang="en-US" sz="2200" dirty="0"/>
          </a:p>
          <a:p>
            <a:r>
              <a:rPr lang="en-US" sz="2200" dirty="0" smtClean="0"/>
              <a:t>cable </a:t>
            </a:r>
            <a:r>
              <a:rPr lang="en-US" sz="2200" dirty="0"/>
              <a:t>and under table installation status - 80% of cables installed; assembly of motor boxes (24V to 5V conversion for end-switches) and ETA boxes (trigger signal splitters) in progress, major electronic components assembled in the </a:t>
            </a:r>
            <a:r>
              <a:rPr lang="en-US" sz="2200" dirty="0" smtClean="0"/>
              <a:t>rack</a:t>
            </a:r>
            <a:r>
              <a:rPr lang="en-US" sz="2200" dirty="0"/>
              <a:t> </a:t>
            </a:r>
          </a:p>
          <a:p>
            <a:r>
              <a:rPr lang="en-US" sz="2200" dirty="0" smtClean="0"/>
              <a:t>laser </a:t>
            </a:r>
            <a:r>
              <a:rPr lang="en-US" sz="2200" dirty="0"/>
              <a:t>safety interlock test in SASE 3 is now tentatively planned for 9th July</a:t>
            </a:r>
          </a:p>
        </p:txBody>
      </p:sp>
    </p:spTree>
    <p:extLst>
      <p:ext uri="{BB962C8B-B14F-4D97-AF65-F5344CB8AC3E}">
        <p14:creationId xmlns:p14="http://schemas.microsoft.com/office/powerpoint/2010/main" val="16884148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smtClean="0"/>
              <a:t>SA2</a:t>
            </a:r>
            <a:r>
              <a:rPr lang="en-US" dirty="0"/>
              <a:t>, M2 installation </a:t>
            </a:r>
            <a:r>
              <a:rPr lang="en-US" dirty="0" smtClean="0"/>
              <a:t>finished</a:t>
            </a:r>
          </a:p>
          <a:p>
            <a:r>
              <a:rPr lang="en-US" dirty="0" smtClean="0"/>
              <a:t>SA2</a:t>
            </a:r>
            <a:r>
              <a:rPr lang="en-US" dirty="0"/>
              <a:t>, MCP will be connected on </a:t>
            </a:r>
            <a:r>
              <a:rPr lang="en-US" dirty="0" err="1"/>
              <a:t>friday</a:t>
            </a:r>
            <a:r>
              <a:rPr lang="en-US" dirty="0"/>
              <a:t>, June 27 (last gap in SASE2, MID</a:t>
            </a:r>
            <a:r>
              <a:rPr lang="en-US" dirty="0" smtClean="0"/>
              <a:t>)</a:t>
            </a:r>
          </a:p>
          <a:p>
            <a:r>
              <a:rPr lang="en-US" smtClean="0"/>
              <a:t>MID </a:t>
            </a:r>
            <a:r>
              <a:rPr lang="en-US" dirty="0"/>
              <a:t>branch is under vacuum, local tests </a:t>
            </a:r>
            <a:r>
              <a:rPr lang="en-US"/>
              <a:t>are </a:t>
            </a:r>
            <a:r>
              <a:rPr lang="en-US" smtClean="0"/>
              <a:t>ongoing</a:t>
            </a:r>
          </a:p>
          <a:p>
            <a:r>
              <a:rPr lang="en-US" smtClean="0"/>
              <a:t>XTD6 </a:t>
            </a:r>
            <a:r>
              <a:rPr lang="en-US" dirty="0"/>
              <a:t>XGM differential pumping: local test finished</a:t>
            </a:r>
          </a:p>
        </p:txBody>
      </p:sp>
    </p:spTree>
    <p:extLst>
      <p:ext uri="{BB962C8B-B14F-4D97-AF65-F5344CB8AC3E}">
        <p14:creationId xmlns:p14="http://schemas.microsoft.com/office/powerpoint/2010/main" val="4044342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Optics</a:t>
            </a:r>
            <a:r>
              <a:rPr lang="de-DE" dirty="0" smtClean="0"/>
              <a:t> - 1 </a:t>
            </a:r>
            <a:endParaRPr lang="de-DE" dirty="0"/>
          </a:p>
        </p:txBody>
      </p:sp>
      <p:sp>
        <p:nvSpPr>
          <p:cNvPr id="3" name="Content Placeholder 2"/>
          <p:cNvSpPr>
            <a:spLocks noGrp="1"/>
          </p:cNvSpPr>
          <p:nvPr>
            <p:ph idx="1"/>
          </p:nvPr>
        </p:nvSpPr>
        <p:spPr>
          <a:xfrm>
            <a:off x="404813" y="1347788"/>
            <a:ext cx="8586787" cy="4932362"/>
          </a:xfrm>
        </p:spPr>
        <p:txBody>
          <a:bodyPr/>
          <a:lstStyle/>
          <a:p>
            <a:r>
              <a:rPr lang="en-US" sz="2000" dirty="0" smtClean="0"/>
              <a:t>Survey of SASE2 </a:t>
            </a:r>
            <a:r>
              <a:rPr lang="en-US" sz="2000" dirty="0" err="1" smtClean="0"/>
              <a:t>undulator</a:t>
            </a:r>
            <a:r>
              <a:rPr lang="en-US" sz="2000" dirty="0" smtClean="0"/>
              <a:t>: Activities are progressing well (laser tracking systems and SLRS). The initial measurements may be finished next week, however there are still two weeks of data analysis needed. During this time still additional data will be taken. First results can be expected mid of July. </a:t>
            </a:r>
          </a:p>
          <a:p>
            <a:r>
              <a:rPr lang="en-US" sz="2000" dirty="0" smtClean="0"/>
              <a:t>Consequences for SASE2 XTD6 commissioning: Because we expect that several intersections and </a:t>
            </a:r>
            <a:r>
              <a:rPr lang="en-US" sz="2000" dirty="0" err="1" smtClean="0"/>
              <a:t>undulator</a:t>
            </a:r>
            <a:r>
              <a:rPr lang="en-US" sz="2000" dirty="0" smtClean="0"/>
              <a:t> vacuum chambers will have to be moved, closing the XTD1 tunnel and finishing beam based alignment in July seems now unreasonable. Therefore the commissioning of XTD6 in the first two weeks of August was canceled. Because BBA requires to change the </a:t>
            </a:r>
            <a:r>
              <a:rPr lang="en-US" sz="2000" dirty="0" err="1" smtClean="0"/>
              <a:t>Linac</a:t>
            </a:r>
            <a:r>
              <a:rPr lang="en-US" sz="2000" dirty="0" smtClean="0"/>
              <a:t> energy, this cannot be done during instrument commissioning and user periods in August/September. The goal is to achieve this during the machine days in between or latest in the machine period Sept. 24-Oct.5. Depending on progress, XTD6 commissioning will be re-scheduled for beginning of October. </a:t>
            </a:r>
          </a:p>
          <a:p>
            <a:endParaRPr lang="en-US" dirty="0"/>
          </a:p>
        </p:txBody>
      </p:sp>
    </p:spTree>
    <p:extLst>
      <p:ext uri="{BB962C8B-B14F-4D97-AF65-F5344CB8AC3E}">
        <p14:creationId xmlns:p14="http://schemas.microsoft.com/office/powerpoint/2010/main" val="13422251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Optics</a:t>
            </a:r>
            <a:r>
              <a:rPr lang="de-DE" dirty="0" smtClean="0"/>
              <a:t> - 2 </a:t>
            </a:r>
            <a:endParaRPr lang="de-DE" dirty="0"/>
          </a:p>
        </p:txBody>
      </p:sp>
      <p:sp>
        <p:nvSpPr>
          <p:cNvPr id="3" name="Content Placeholder 2"/>
          <p:cNvSpPr>
            <a:spLocks noGrp="1"/>
          </p:cNvSpPr>
          <p:nvPr>
            <p:ph idx="1"/>
          </p:nvPr>
        </p:nvSpPr>
        <p:spPr>
          <a:xfrm>
            <a:off x="404813" y="1347788"/>
            <a:ext cx="8586787" cy="4932362"/>
          </a:xfrm>
        </p:spPr>
        <p:txBody>
          <a:bodyPr/>
          <a:lstStyle/>
          <a:p>
            <a:r>
              <a:rPr lang="en-US" dirty="0" smtClean="0"/>
              <a:t>Consequence </a:t>
            </a:r>
            <a:r>
              <a:rPr lang="en-US" dirty="0"/>
              <a:t>for XTD6 closure: We will now keep the tunnel open until beginning of October. This should enable to </a:t>
            </a:r>
            <a:r>
              <a:rPr lang="en-US" dirty="0" smtClean="0"/>
              <a:t> close </a:t>
            </a:r>
            <a:r>
              <a:rPr lang="en-US" dirty="0"/>
              <a:t>also the HED branch and start the beam commissioning then with both branches together. </a:t>
            </a:r>
          </a:p>
          <a:p>
            <a:r>
              <a:rPr lang="en-US" dirty="0" smtClean="0"/>
              <a:t>Other </a:t>
            </a:r>
            <a:r>
              <a:rPr lang="en-US" dirty="0"/>
              <a:t>activities planned: </a:t>
            </a:r>
          </a:p>
          <a:p>
            <a:pPr lvl="1"/>
            <a:r>
              <a:rPr lang="en-US" dirty="0"/>
              <a:t>July 26: Radiation safety test SQS/SCS. Start of beam commissioning SASE3 hutches</a:t>
            </a:r>
          </a:p>
          <a:p>
            <a:pPr lvl="1"/>
            <a:r>
              <a:rPr lang="en-US" dirty="0"/>
              <a:t>August: Parallel commissioning of SASE3 instruments, SPB KB-mirrors, FXE mono, spectrometer, timing tool, …</a:t>
            </a:r>
          </a:p>
          <a:p>
            <a:pPr lvl="1"/>
            <a:r>
              <a:rPr lang="en-US" dirty="0"/>
              <a:t>During the first half of August we will try to run fresh bunch technique and/or single pulse mode. </a:t>
            </a:r>
          </a:p>
          <a:p>
            <a:endParaRPr lang="en-US" dirty="0"/>
          </a:p>
        </p:txBody>
      </p:sp>
    </p:spTree>
    <p:extLst>
      <p:ext uri="{BB962C8B-B14F-4D97-AF65-F5344CB8AC3E}">
        <p14:creationId xmlns:p14="http://schemas.microsoft.com/office/powerpoint/2010/main" val="2125424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577</Words>
  <Application>Microsoft Office PowerPoint</Application>
  <PresentationFormat>On-screen Show (4:3)</PresentationFormat>
  <Paragraphs>94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template-european-xfel-gmbh_presentation</vt:lpstr>
      <vt:lpstr>SCS </vt:lpstr>
      <vt:lpstr>SQS</vt:lpstr>
      <vt:lpstr>MID</vt:lpstr>
      <vt:lpstr>HED</vt:lpstr>
      <vt:lpstr>SASE2 XTD6 </vt:lpstr>
      <vt:lpstr>Laser</vt:lpstr>
      <vt:lpstr>Vacuum</vt:lpstr>
      <vt:lpstr>Optics - 1 </vt:lpstr>
      <vt:lpstr>Optics - 2 </vt:lpstr>
      <vt:lpstr>Photon Diagnostics</vt:lpstr>
      <vt:lpstr>Advanced Electronics</vt:lpstr>
      <vt:lpstr>ITDM</vt:lpstr>
      <vt:lpstr>Detectors - 1</vt:lpstr>
      <vt:lpstr>Detectors-2</vt:lpstr>
      <vt:lpstr>Detectors</vt:lpstr>
      <vt:lpstr>CAS</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487</cp:revision>
  <cp:lastPrinted>2008-09-01T15:04:16Z</cp:lastPrinted>
  <dcterms:created xsi:type="dcterms:W3CDTF">2012-08-22T09:26:39Z</dcterms:created>
  <dcterms:modified xsi:type="dcterms:W3CDTF">2018-06-28T14:26:18Z</dcterms:modified>
</cp:coreProperties>
</file>