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7" r:id="rId2"/>
    <p:sldId id="282" r:id="rId3"/>
    <p:sldId id="305" r:id="rId4"/>
    <p:sldId id="295" r:id="rId5"/>
    <p:sldId id="285" r:id="rId6"/>
    <p:sldId id="286" r:id="rId7"/>
    <p:sldId id="287" r:id="rId8"/>
    <p:sldId id="288" r:id="rId9"/>
    <p:sldId id="289" r:id="rId10"/>
    <p:sldId id="291" r:id="rId11"/>
    <p:sldId id="309" r:id="rId12"/>
    <p:sldId id="306" r:id="rId13"/>
    <p:sldId id="307" r:id="rId14"/>
    <p:sldId id="311" r:id="rId15"/>
    <p:sldId id="293" r:id="rId16"/>
    <p:sldId id="312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6" autoAdjust="0"/>
    <p:restoredTop sz="94672" autoAdjust="0"/>
  </p:normalViewPr>
  <p:slideViewPr>
    <p:cSldViewPr showGuides="1">
      <p:cViewPr varScale="1">
        <p:scale>
          <a:sx n="117" d="100"/>
          <a:sy n="117" d="100"/>
        </p:scale>
        <p:origin x="-126" y="-25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0AC86-9AF8-4F93-9454-016C8E135DA3}" type="doc">
      <dgm:prSet loTypeId="urn:microsoft.com/office/officeart/2005/8/layout/hProcess7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3FB859F7-9627-4F14-9E68-55C8D1D718A7}">
      <dgm:prSet phldrT="[Text]" custT="1"/>
      <dgm:spPr/>
      <dgm:t>
        <a:bodyPr/>
        <a:lstStyle/>
        <a:p>
          <a:pPr algn="ctr"/>
          <a:r>
            <a:rPr lang="en-US" sz="2400" b="1" noProof="0" dirty="0" smtClean="0"/>
            <a:t>Laser</a:t>
          </a:r>
        </a:p>
        <a:p>
          <a:pPr algn="r"/>
          <a:endParaRPr lang="en-US" sz="1800" b="1" noProof="0" dirty="0"/>
        </a:p>
      </dgm:t>
    </dgm:pt>
    <dgm:pt modelId="{1DBD47C6-49BC-49FD-A529-C56E0F682ED0}" type="parTrans" cxnId="{B7ADB571-75A6-4D70-8EC5-31113523E957}">
      <dgm:prSet/>
      <dgm:spPr/>
      <dgm:t>
        <a:bodyPr/>
        <a:lstStyle/>
        <a:p>
          <a:endParaRPr lang="de-DE"/>
        </a:p>
      </dgm:t>
    </dgm:pt>
    <dgm:pt modelId="{46293081-296E-48E8-A4A1-C686648236F9}" type="sibTrans" cxnId="{B7ADB571-75A6-4D70-8EC5-31113523E957}">
      <dgm:prSet/>
      <dgm:spPr/>
      <dgm:t>
        <a:bodyPr/>
        <a:lstStyle/>
        <a:p>
          <a:endParaRPr lang="de-DE"/>
        </a:p>
      </dgm:t>
    </dgm:pt>
    <dgm:pt modelId="{70D84286-C49C-4B09-97C2-381E8B934E0C}">
      <dgm:prSet phldrT="[Text]" custT="1"/>
      <dgm:spPr/>
      <dgm:t>
        <a:bodyPr/>
        <a:lstStyle/>
        <a:p>
          <a:pPr>
            <a:lnSpc>
              <a:spcPct val="250000"/>
            </a:lnSpc>
          </a:pPr>
          <a:r>
            <a:rPr lang="en-US" sz="1400" noProof="0" dirty="0" smtClean="0"/>
            <a:t>Laser position</a:t>
          </a:r>
          <a:endParaRPr lang="en-US" sz="1400" noProof="0" dirty="0"/>
        </a:p>
      </dgm:t>
    </dgm:pt>
    <dgm:pt modelId="{2F5A7001-8FE8-4957-99F7-7E81F98C37CD}" type="parTrans" cxnId="{13105FD3-EE09-449C-B7DB-B4C5CCF8AFDA}">
      <dgm:prSet/>
      <dgm:spPr/>
      <dgm:t>
        <a:bodyPr/>
        <a:lstStyle/>
        <a:p>
          <a:endParaRPr lang="de-DE"/>
        </a:p>
      </dgm:t>
    </dgm:pt>
    <dgm:pt modelId="{0403990A-F452-4559-8506-F7D97550C835}" type="sibTrans" cxnId="{13105FD3-EE09-449C-B7DB-B4C5CCF8AFDA}">
      <dgm:prSet/>
      <dgm:spPr/>
      <dgm:t>
        <a:bodyPr/>
        <a:lstStyle/>
        <a:p>
          <a:endParaRPr lang="de-DE"/>
        </a:p>
      </dgm:t>
    </dgm:pt>
    <dgm:pt modelId="{2E8B2451-88E5-4929-9023-2AE9835B37B8}">
      <dgm:prSet phldrT="[Text]" custT="1"/>
      <dgm:spPr/>
      <dgm:t>
        <a:bodyPr/>
        <a:lstStyle/>
        <a:p>
          <a:pPr algn="ctr"/>
          <a:r>
            <a:rPr lang="en-US" sz="2400" b="1" noProof="0" dirty="0" smtClean="0"/>
            <a:t>e-Beam</a:t>
          </a:r>
          <a:endParaRPr lang="en-US" sz="2400" b="1" noProof="0" dirty="0"/>
        </a:p>
      </dgm:t>
    </dgm:pt>
    <dgm:pt modelId="{3AC90EF1-E79D-4978-B6F7-0BEC922FC954}" type="parTrans" cxnId="{C32EC76C-93D4-4D52-A0AE-718B89CF2BBF}">
      <dgm:prSet/>
      <dgm:spPr/>
      <dgm:t>
        <a:bodyPr/>
        <a:lstStyle/>
        <a:p>
          <a:endParaRPr lang="de-DE"/>
        </a:p>
      </dgm:t>
    </dgm:pt>
    <dgm:pt modelId="{651072AA-AD6D-4649-BD86-09C4EAFE99DD}" type="sibTrans" cxnId="{C32EC76C-93D4-4D52-A0AE-718B89CF2BBF}">
      <dgm:prSet/>
      <dgm:spPr/>
      <dgm:t>
        <a:bodyPr/>
        <a:lstStyle/>
        <a:p>
          <a:endParaRPr lang="de-DE"/>
        </a:p>
      </dgm:t>
    </dgm:pt>
    <dgm:pt modelId="{930FFAB9-CAD5-4581-B77D-E8EAF0734EA6}">
      <dgm:prSet phldrT="[Text]" custT="1"/>
      <dgm:spPr/>
      <dgm:t>
        <a:bodyPr/>
        <a:lstStyle/>
        <a:p>
          <a:pPr algn="l">
            <a:lnSpc>
              <a:spcPct val="200000"/>
            </a:lnSpc>
          </a:pPr>
          <a:r>
            <a:rPr lang="en-US" sz="1400" noProof="0" dirty="0" smtClean="0"/>
            <a:t>Beam parameters</a:t>
          </a:r>
        </a:p>
        <a:p>
          <a:pPr algn="l">
            <a:lnSpc>
              <a:spcPct val="200000"/>
            </a:lnSpc>
          </a:pPr>
          <a:r>
            <a:rPr lang="en-US" sz="1400" noProof="0" dirty="0" smtClean="0"/>
            <a:t>Magnet structure</a:t>
          </a:r>
        </a:p>
        <a:p>
          <a:pPr algn="l">
            <a:lnSpc>
              <a:spcPct val="200000"/>
            </a:lnSpc>
          </a:pPr>
          <a:r>
            <a:rPr lang="en-US" sz="1400" noProof="0" dirty="0" smtClean="0"/>
            <a:t>Vacuum system</a:t>
          </a:r>
          <a:endParaRPr lang="en-US" sz="1400" noProof="0" dirty="0"/>
        </a:p>
      </dgm:t>
    </dgm:pt>
    <dgm:pt modelId="{129C6432-A83C-4946-8B2E-B6C5B70204CC}" type="parTrans" cxnId="{795C69C9-F081-4D2E-869A-7598F1B14464}">
      <dgm:prSet/>
      <dgm:spPr/>
      <dgm:t>
        <a:bodyPr/>
        <a:lstStyle/>
        <a:p>
          <a:endParaRPr lang="de-DE"/>
        </a:p>
      </dgm:t>
    </dgm:pt>
    <dgm:pt modelId="{D29BE494-F3BB-42C5-ACB7-36B081FEE506}" type="sibTrans" cxnId="{795C69C9-F081-4D2E-869A-7598F1B14464}">
      <dgm:prSet/>
      <dgm:spPr/>
      <dgm:t>
        <a:bodyPr/>
        <a:lstStyle/>
        <a:p>
          <a:endParaRPr lang="de-DE"/>
        </a:p>
      </dgm:t>
    </dgm:pt>
    <dgm:pt modelId="{C81B9ACD-1A5C-40F8-A540-193298E84208}">
      <dgm:prSet phldrT="[Text]" custT="1"/>
      <dgm:spPr/>
      <dgm:t>
        <a:bodyPr/>
        <a:lstStyle/>
        <a:p>
          <a:pPr algn="l"/>
          <a:r>
            <a:rPr lang="en-US" sz="1800" noProof="0" dirty="0" smtClean="0"/>
            <a:t>Infrastructure</a:t>
          </a:r>
          <a:r>
            <a:rPr lang="en-US" sz="1900" noProof="0" dirty="0" smtClean="0"/>
            <a:t> </a:t>
          </a:r>
          <a:r>
            <a:rPr lang="en-US" sz="1800" noProof="0" dirty="0" smtClean="0"/>
            <a:t>requirements</a:t>
          </a:r>
          <a:endParaRPr lang="en-US" sz="1800" noProof="0" dirty="0"/>
        </a:p>
      </dgm:t>
    </dgm:pt>
    <dgm:pt modelId="{01DAE7C9-5706-4EC6-B067-F101E853C8D2}" type="parTrans" cxnId="{DC75CD89-23A4-4914-9B20-F73EB1AC5CCA}">
      <dgm:prSet/>
      <dgm:spPr/>
      <dgm:t>
        <a:bodyPr/>
        <a:lstStyle/>
        <a:p>
          <a:endParaRPr lang="de-DE"/>
        </a:p>
      </dgm:t>
    </dgm:pt>
    <dgm:pt modelId="{0739F18B-FD81-4563-8594-C5BB34B5DA13}" type="sibTrans" cxnId="{DC75CD89-23A4-4914-9B20-F73EB1AC5CCA}">
      <dgm:prSet/>
      <dgm:spPr/>
      <dgm:t>
        <a:bodyPr/>
        <a:lstStyle/>
        <a:p>
          <a:endParaRPr lang="de-DE"/>
        </a:p>
      </dgm:t>
    </dgm:pt>
    <dgm:pt modelId="{96EF4640-BD25-4417-98BF-A9A8FD017D5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noProof="0" dirty="0" smtClean="0"/>
            <a:t>Space availability</a:t>
          </a:r>
        </a:p>
        <a:p>
          <a:pPr>
            <a:lnSpc>
              <a:spcPct val="150000"/>
            </a:lnSpc>
          </a:pPr>
          <a:r>
            <a:rPr lang="en-US" sz="1600" noProof="0" dirty="0" smtClean="0"/>
            <a:t>Power</a:t>
          </a:r>
        </a:p>
        <a:p>
          <a:pPr>
            <a:lnSpc>
              <a:spcPct val="150000"/>
            </a:lnSpc>
          </a:pPr>
          <a:r>
            <a:rPr lang="en-US" sz="1600" noProof="0" dirty="0" smtClean="0"/>
            <a:t>Cooling water</a:t>
          </a:r>
        </a:p>
        <a:p>
          <a:pPr>
            <a:lnSpc>
              <a:spcPct val="150000"/>
            </a:lnSpc>
          </a:pPr>
          <a:r>
            <a:rPr lang="en-US" sz="1600" noProof="0" dirty="0" smtClean="0"/>
            <a:t>IT</a:t>
          </a:r>
        </a:p>
        <a:p>
          <a:pPr>
            <a:lnSpc>
              <a:spcPct val="90000"/>
            </a:lnSpc>
          </a:pPr>
          <a:endParaRPr lang="en-US" sz="1600" noProof="0" dirty="0"/>
        </a:p>
      </dgm:t>
    </dgm:pt>
    <dgm:pt modelId="{7F9FAF1C-EEF2-44A2-9608-F4AFDA0433FB}" type="parTrans" cxnId="{63AD2A83-7B94-4546-8D48-96329637280C}">
      <dgm:prSet/>
      <dgm:spPr/>
      <dgm:t>
        <a:bodyPr/>
        <a:lstStyle/>
        <a:p>
          <a:endParaRPr lang="de-DE"/>
        </a:p>
      </dgm:t>
    </dgm:pt>
    <dgm:pt modelId="{762F1EEB-189A-4D29-ABE3-B729C580E67F}" type="sibTrans" cxnId="{63AD2A83-7B94-4546-8D48-96329637280C}">
      <dgm:prSet/>
      <dgm:spPr/>
      <dgm:t>
        <a:bodyPr/>
        <a:lstStyle/>
        <a:p>
          <a:endParaRPr lang="de-DE"/>
        </a:p>
      </dgm:t>
    </dgm:pt>
    <dgm:pt modelId="{94648792-3D35-432A-96BB-54ADD01519D6}">
      <dgm:prSet phldrT="[Text]" custT="1"/>
      <dgm:spPr/>
      <dgm:t>
        <a:bodyPr/>
        <a:lstStyle/>
        <a:p>
          <a:pPr>
            <a:lnSpc>
              <a:spcPct val="250000"/>
            </a:lnSpc>
          </a:pPr>
          <a:r>
            <a:rPr lang="en-US" sz="1400" noProof="0" dirty="0" smtClean="0"/>
            <a:t>Laser duct</a:t>
          </a:r>
          <a:endParaRPr lang="en-US" sz="1400" noProof="0" dirty="0"/>
        </a:p>
      </dgm:t>
    </dgm:pt>
    <dgm:pt modelId="{2F143F69-B124-4DCE-91D4-333879D19E50}" type="parTrans" cxnId="{C6C060F7-43EA-4EFB-9338-25327D243C7D}">
      <dgm:prSet/>
      <dgm:spPr/>
      <dgm:t>
        <a:bodyPr/>
        <a:lstStyle/>
        <a:p>
          <a:endParaRPr lang="de-DE"/>
        </a:p>
      </dgm:t>
    </dgm:pt>
    <dgm:pt modelId="{A36EB333-8E75-411F-96BF-A6136E46ED7F}" type="sibTrans" cxnId="{C6C060F7-43EA-4EFB-9338-25327D243C7D}">
      <dgm:prSet/>
      <dgm:spPr/>
      <dgm:t>
        <a:bodyPr/>
        <a:lstStyle/>
        <a:p>
          <a:endParaRPr lang="de-DE"/>
        </a:p>
      </dgm:t>
    </dgm:pt>
    <dgm:pt modelId="{7FBF26DA-FA2A-46D3-BE90-AB95C53B138A}" type="pres">
      <dgm:prSet presAssocID="{47B0AC86-9AF8-4F93-9454-016C8E135DA3}" presName="Name0" presStyleCnt="0">
        <dgm:presLayoutVars>
          <dgm:dir/>
          <dgm:animLvl val="lvl"/>
          <dgm:resizeHandles val="exact"/>
        </dgm:presLayoutVars>
      </dgm:prSet>
      <dgm:spPr/>
    </dgm:pt>
    <dgm:pt modelId="{F3D2916F-26E2-4206-8710-A8C988F09C04}" type="pres">
      <dgm:prSet presAssocID="{3FB859F7-9627-4F14-9E68-55C8D1D718A7}" presName="compositeNode" presStyleCnt="0">
        <dgm:presLayoutVars>
          <dgm:bulletEnabled val="1"/>
        </dgm:presLayoutVars>
      </dgm:prSet>
      <dgm:spPr/>
    </dgm:pt>
    <dgm:pt modelId="{DE93F51F-4413-4CDF-A378-17CAD4B651BF}" type="pres">
      <dgm:prSet presAssocID="{3FB859F7-9627-4F14-9E68-55C8D1D718A7}" presName="bgRect" presStyleLbl="node1" presStyleIdx="0" presStyleCnt="3" custScaleX="41143" custLinFactNeighborX="-1552" custLinFactNeighborY="130"/>
      <dgm:spPr/>
    </dgm:pt>
    <dgm:pt modelId="{473585A8-11DA-4395-A73D-0B4B0F624CFD}" type="pres">
      <dgm:prSet presAssocID="{3FB859F7-9627-4F14-9E68-55C8D1D718A7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DF95B9BB-0B25-4015-B5FD-55FAC8B34B01}" type="pres">
      <dgm:prSet presAssocID="{3FB859F7-9627-4F14-9E68-55C8D1D718A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B72CDB-DD3C-4A30-ADE9-D830B5CAB534}" type="pres">
      <dgm:prSet presAssocID="{46293081-296E-48E8-A4A1-C686648236F9}" presName="hSp" presStyleCnt="0"/>
      <dgm:spPr/>
    </dgm:pt>
    <dgm:pt modelId="{38C0C996-C34F-463F-94C5-C79409BF0E4F}" type="pres">
      <dgm:prSet presAssocID="{46293081-296E-48E8-A4A1-C686648236F9}" presName="vProcSp" presStyleCnt="0"/>
      <dgm:spPr/>
    </dgm:pt>
    <dgm:pt modelId="{377B7F98-2571-4072-971A-63D8B81D328D}" type="pres">
      <dgm:prSet presAssocID="{46293081-296E-48E8-A4A1-C686648236F9}" presName="vSp1" presStyleCnt="0"/>
      <dgm:spPr/>
    </dgm:pt>
    <dgm:pt modelId="{A8794DD7-90D5-41C2-8124-605121A1BC38}" type="pres">
      <dgm:prSet presAssocID="{46293081-296E-48E8-A4A1-C686648236F9}" presName="simulatedConn" presStyleLbl="solidFgAcc1" presStyleIdx="0" presStyleCnt="2" custScaleX="46135" custLinFactNeighborX="-22116"/>
      <dgm:spPr/>
    </dgm:pt>
    <dgm:pt modelId="{1064E08B-E0E6-4327-A3D0-9446D71AB203}" type="pres">
      <dgm:prSet presAssocID="{46293081-296E-48E8-A4A1-C686648236F9}" presName="vSp2" presStyleCnt="0"/>
      <dgm:spPr/>
    </dgm:pt>
    <dgm:pt modelId="{BA18957F-F3BF-4195-B3CF-5761EB3B6726}" type="pres">
      <dgm:prSet presAssocID="{46293081-296E-48E8-A4A1-C686648236F9}" presName="sibTrans" presStyleCnt="0"/>
      <dgm:spPr/>
    </dgm:pt>
    <dgm:pt modelId="{E72B8AC6-3319-42DB-A095-581A05870DD1}" type="pres">
      <dgm:prSet presAssocID="{2E8B2451-88E5-4929-9023-2AE9835B37B8}" presName="compositeNode" presStyleCnt="0">
        <dgm:presLayoutVars>
          <dgm:bulletEnabled val="1"/>
        </dgm:presLayoutVars>
      </dgm:prSet>
      <dgm:spPr/>
    </dgm:pt>
    <dgm:pt modelId="{25246476-7FA0-4509-82E7-1D283308CF05}" type="pres">
      <dgm:prSet presAssocID="{2E8B2451-88E5-4929-9023-2AE9835B37B8}" presName="bgRect" presStyleLbl="node1" presStyleIdx="1" presStyleCnt="3" custScaleX="43887"/>
      <dgm:spPr/>
      <dgm:t>
        <a:bodyPr/>
        <a:lstStyle/>
        <a:p>
          <a:endParaRPr lang="de-DE"/>
        </a:p>
      </dgm:t>
    </dgm:pt>
    <dgm:pt modelId="{8C8D31BD-FE87-43F4-A1B6-2B331221C7B4}" type="pres">
      <dgm:prSet presAssocID="{2E8B2451-88E5-4929-9023-2AE9835B37B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F42B5F2-46D7-4A0A-B8CA-308A90536041}" type="pres">
      <dgm:prSet presAssocID="{2E8B2451-88E5-4929-9023-2AE9835B37B8}" presName="childNode" presStyleLbl="node1" presStyleIdx="1" presStyleCnt="3">
        <dgm:presLayoutVars>
          <dgm:bulletEnabled val="1"/>
        </dgm:presLayoutVars>
      </dgm:prSet>
      <dgm:spPr/>
    </dgm:pt>
    <dgm:pt modelId="{EDFC586D-1EBB-4E52-9CA3-776735E40D09}" type="pres">
      <dgm:prSet presAssocID="{651072AA-AD6D-4649-BD86-09C4EAFE99DD}" presName="hSp" presStyleCnt="0"/>
      <dgm:spPr/>
    </dgm:pt>
    <dgm:pt modelId="{5D8ABA4E-2B4E-4071-93A1-69554B38E19F}" type="pres">
      <dgm:prSet presAssocID="{651072AA-AD6D-4649-BD86-09C4EAFE99DD}" presName="vProcSp" presStyleCnt="0"/>
      <dgm:spPr/>
    </dgm:pt>
    <dgm:pt modelId="{450BE1EC-1182-499D-BB15-0B9520EEE371}" type="pres">
      <dgm:prSet presAssocID="{651072AA-AD6D-4649-BD86-09C4EAFE99DD}" presName="vSp1" presStyleCnt="0"/>
      <dgm:spPr/>
    </dgm:pt>
    <dgm:pt modelId="{73A6A9E5-D300-4080-B426-F7745FB1CA47}" type="pres">
      <dgm:prSet presAssocID="{651072AA-AD6D-4649-BD86-09C4EAFE99DD}" presName="simulatedConn" presStyleLbl="solidFgAcc1" presStyleIdx="1" presStyleCnt="2" custScaleX="46135" custLinFactNeighborX="-22116"/>
      <dgm:spPr/>
    </dgm:pt>
    <dgm:pt modelId="{A51D52B2-96B5-486A-AA11-28B4051C870C}" type="pres">
      <dgm:prSet presAssocID="{651072AA-AD6D-4649-BD86-09C4EAFE99DD}" presName="vSp2" presStyleCnt="0"/>
      <dgm:spPr/>
    </dgm:pt>
    <dgm:pt modelId="{6FBE3BFD-4176-4A17-BF44-BE38D895AC2E}" type="pres">
      <dgm:prSet presAssocID="{651072AA-AD6D-4649-BD86-09C4EAFE99DD}" presName="sibTrans" presStyleCnt="0"/>
      <dgm:spPr/>
    </dgm:pt>
    <dgm:pt modelId="{2B317627-9A79-4953-B5F9-3D7447D4E01B}" type="pres">
      <dgm:prSet presAssocID="{C81B9ACD-1A5C-40F8-A540-193298E84208}" presName="compositeNode" presStyleCnt="0">
        <dgm:presLayoutVars>
          <dgm:bulletEnabled val="1"/>
        </dgm:presLayoutVars>
      </dgm:prSet>
      <dgm:spPr/>
    </dgm:pt>
    <dgm:pt modelId="{B3EC00B6-77A8-417D-BA1F-5CD94A1E146C}" type="pres">
      <dgm:prSet presAssocID="{C81B9ACD-1A5C-40F8-A540-193298E84208}" presName="bgRect" presStyleLbl="node1" presStyleIdx="2" presStyleCnt="3" custScaleX="69977"/>
      <dgm:spPr/>
      <dgm:t>
        <a:bodyPr/>
        <a:lstStyle/>
        <a:p>
          <a:endParaRPr lang="de-DE"/>
        </a:p>
      </dgm:t>
    </dgm:pt>
    <dgm:pt modelId="{A5A9F916-28F6-493A-A4F7-2A025E0DF2C4}" type="pres">
      <dgm:prSet presAssocID="{C81B9ACD-1A5C-40F8-A540-193298E8420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8C3473-D2A7-4B3B-AE6C-9CCD806DC660}" type="pres">
      <dgm:prSet presAssocID="{C81B9ACD-1A5C-40F8-A540-193298E8420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3AD2A83-7B94-4546-8D48-96329637280C}" srcId="{C81B9ACD-1A5C-40F8-A540-193298E84208}" destId="{96EF4640-BD25-4417-98BF-A9A8FD017D56}" srcOrd="0" destOrd="0" parTransId="{7F9FAF1C-EEF2-44A2-9608-F4AFDA0433FB}" sibTransId="{762F1EEB-189A-4D29-ABE3-B729C580E67F}"/>
    <dgm:cxn modelId="{5758D8A3-99A3-4212-B2F0-A966366C2B16}" type="presOf" srcId="{47B0AC86-9AF8-4F93-9454-016C8E135DA3}" destId="{7FBF26DA-FA2A-46D3-BE90-AB95C53B138A}" srcOrd="0" destOrd="0" presId="urn:microsoft.com/office/officeart/2005/8/layout/hProcess7"/>
    <dgm:cxn modelId="{795C69C9-F081-4D2E-869A-7598F1B14464}" srcId="{2E8B2451-88E5-4929-9023-2AE9835B37B8}" destId="{930FFAB9-CAD5-4581-B77D-E8EAF0734EA6}" srcOrd="0" destOrd="0" parTransId="{129C6432-A83C-4946-8B2E-B6C5B70204CC}" sibTransId="{D29BE494-F3BB-42C5-ACB7-36B081FEE506}"/>
    <dgm:cxn modelId="{1E1DD9EB-A42E-42DB-A4E2-A01A6999E733}" type="presOf" srcId="{2E8B2451-88E5-4929-9023-2AE9835B37B8}" destId="{8C8D31BD-FE87-43F4-A1B6-2B331221C7B4}" srcOrd="1" destOrd="0" presId="urn:microsoft.com/office/officeart/2005/8/layout/hProcess7"/>
    <dgm:cxn modelId="{D2CF301D-E10F-4D39-B086-883A40A34D61}" type="presOf" srcId="{96EF4640-BD25-4417-98BF-A9A8FD017D56}" destId="{708C3473-D2A7-4B3B-AE6C-9CCD806DC660}" srcOrd="0" destOrd="0" presId="urn:microsoft.com/office/officeart/2005/8/layout/hProcess7"/>
    <dgm:cxn modelId="{C6C060F7-43EA-4EFB-9338-25327D243C7D}" srcId="{3FB859F7-9627-4F14-9E68-55C8D1D718A7}" destId="{94648792-3D35-432A-96BB-54ADD01519D6}" srcOrd="1" destOrd="0" parTransId="{2F143F69-B124-4DCE-91D4-333879D19E50}" sibTransId="{A36EB333-8E75-411F-96BF-A6136E46ED7F}"/>
    <dgm:cxn modelId="{C32EC76C-93D4-4D52-A0AE-718B89CF2BBF}" srcId="{47B0AC86-9AF8-4F93-9454-016C8E135DA3}" destId="{2E8B2451-88E5-4929-9023-2AE9835B37B8}" srcOrd="1" destOrd="0" parTransId="{3AC90EF1-E79D-4978-B6F7-0BEC922FC954}" sibTransId="{651072AA-AD6D-4649-BD86-09C4EAFE99DD}"/>
    <dgm:cxn modelId="{903EA685-055A-4E24-859F-CDA7123A5168}" type="presOf" srcId="{C81B9ACD-1A5C-40F8-A540-193298E84208}" destId="{A5A9F916-28F6-493A-A4F7-2A025E0DF2C4}" srcOrd="1" destOrd="0" presId="urn:microsoft.com/office/officeart/2005/8/layout/hProcess7"/>
    <dgm:cxn modelId="{83F7E02C-BD70-4C73-8116-E87104D5430B}" type="presOf" srcId="{2E8B2451-88E5-4929-9023-2AE9835B37B8}" destId="{25246476-7FA0-4509-82E7-1D283308CF05}" srcOrd="0" destOrd="0" presId="urn:microsoft.com/office/officeart/2005/8/layout/hProcess7"/>
    <dgm:cxn modelId="{52C9B70E-4FC8-4FDC-AEEC-DED8080F1672}" type="presOf" srcId="{930FFAB9-CAD5-4581-B77D-E8EAF0734EA6}" destId="{EF42B5F2-46D7-4A0A-B8CA-308A90536041}" srcOrd="0" destOrd="0" presId="urn:microsoft.com/office/officeart/2005/8/layout/hProcess7"/>
    <dgm:cxn modelId="{EBD0D92E-26F7-4DDA-AEFD-85D091088681}" type="presOf" srcId="{3FB859F7-9627-4F14-9E68-55C8D1D718A7}" destId="{473585A8-11DA-4395-A73D-0B4B0F624CFD}" srcOrd="1" destOrd="0" presId="urn:microsoft.com/office/officeart/2005/8/layout/hProcess7"/>
    <dgm:cxn modelId="{DC75CD89-23A4-4914-9B20-F73EB1AC5CCA}" srcId="{47B0AC86-9AF8-4F93-9454-016C8E135DA3}" destId="{C81B9ACD-1A5C-40F8-A540-193298E84208}" srcOrd="2" destOrd="0" parTransId="{01DAE7C9-5706-4EC6-B067-F101E853C8D2}" sibTransId="{0739F18B-FD81-4563-8594-C5BB34B5DA13}"/>
    <dgm:cxn modelId="{DC2D58FE-910C-4F35-8F2B-A8F89D649028}" type="presOf" srcId="{70D84286-C49C-4B09-97C2-381E8B934E0C}" destId="{DF95B9BB-0B25-4015-B5FD-55FAC8B34B01}" srcOrd="0" destOrd="0" presId="urn:microsoft.com/office/officeart/2005/8/layout/hProcess7"/>
    <dgm:cxn modelId="{8C55B610-8FB5-4DDA-AC65-2E10150A4A3B}" type="presOf" srcId="{94648792-3D35-432A-96BB-54ADD01519D6}" destId="{DF95B9BB-0B25-4015-B5FD-55FAC8B34B01}" srcOrd="0" destOrd="1" presId="urn:microsoft.com/office/officeart/2005/8/layout/hProcess7"/>
    <dgm:cxn modelId="{066BC781-59B3-41DF-A108-9C8484D2E1C3}" type="presOf" srcId="{C81B9ACD-1A5C-40F8-A540-193298E84208}" destId="{B3EC00B6-77A8-417D-BA1F-5CD94A1E146C}" srcOrd="0" destOrd="0" presId="urn:microsoft.com/office/officeart/2005/8/layout/hProcess7"/>
    <dgm:cxn modelId="{B7ADB571-75A6-4D70-8EC5-31113523E957}" srcId="{47B0AC86-9AF8-4F93-9454-016C8E135DA3}" destId="{3FB859F7-9627-4F14-9E68-55C8D1D718A7}" srcOrd="0" destOrd="0" parTransId="{1DBD47C6-49BC-49FD-A529-C56E0F682ED0}" sibTransId="{46293081-296E-48E8-A4A1-C686648236F9}"/>
    <dgm:cxn modelId="{D099656D-6C3B-42DC-B695-9BF9B2DD2262}" type="presOf" srcId="{3FB859F7-9627-4F14-9E68-55C8D1D718A7}" destId="{DE93F51F-4413-4CDF-A378-17CAD4B651BF}" srcOrd="0" destOrd="0" presId="urn:microsoft.com/office/officeart/2005/8/layout/hProcess7"/>
    <dgm:cxn modelId="{13105FD3-EE09-449C-B7DB-B4C5CCF8AFDA}" srcId="{3FB859F7-9627-4F14-9E68-55C8D1D718A7}" destId="{70D84286-C49C-4B09-97C2-381E8B934E0C}" srcOrd="0" destOrd="0" parTransId="{2F5A7001-8FE8-4957-99F7-7E81F98C37CD}" sibTransId="{0403990A-F452-4559-8506-F7D97550C835}"/>
    <dgm:cxn modelId="{4EFD7F61-8000-4664-AD80-A2C836D4E93A}" type="presParOf" srcId="{7FBF26DA-FA2A-46D3-BE90-AB95C53B138A}" destId="{F3D2916F-26E2-4206-8710-A8C988F09C04}" srcOrd="0" destOrd="0" presId="urn:microsoft.com/office/officeart/2005/8/layout/hProcess7"/>
    <dgm:cxn modelId="{BB56FAF4-B483-48A2-9135-E15D2849E859}" type="presParOf" srcId="{F3D2916F-26E2-4206-8710-A8C988F09C04}" destId="{DE93F51F-4413-4CDF-A378-17CAD4B651BF}" srcOrd="0" destOrd="0" presId="urn:microsoft.com/office/officeart/2005/8/layout/hProcess7"/>
    <dgm:cxn modelId="{EFC75FD5-496C-4FC4-AA79-E05897C5C7FC}" type="presParOf" srcId="{F3D2916F-26E2-4206-8710-A8C988F09C04}" destId="{473585A8-11DA-4395-A73D-0B4B0F624CFD}" srcOrd="1" destOrd="0" presId="urn:microsoft.com/office/officeart/2005/8/layout/hProcess7"/>
    <dgm:cxn modelId="{1C44BC58-5CC7-45DE-8D01-A85A35DB0DED}" type="presParOf" srcId="{F3D2916F-26E2-4206-8710-A8C988F09C04}" destId="{DF95B9BB-0B25-4015-B5FD-55FAC8B34B01}" srcOrd="2" destOrd="0" presId="urn:microsoft.com/office/officeart/2005/8/layout/hProcess7"/>
    <dgm:cxn modelId="{D19720DB-E12C-486E-85EC-852083D1D828}" type="presParOf" srcId="{7FBF26DA-FA2A-46D3-BE90-AB95C53B138A}" destId="{9EB72CDB-DD3C-4A30-ADE9-D830B5CAB534}" srcOrd="1" destOrd="0" presId="urn:microsoft.com/office/officeart/2005/8/layout/hProcess7"/>
    <dgm:cxn modelId="{813A1665-686E-420F-B717-0E2DEE33816C}" type="presParOf" srcId="{7FBF26DA-FA2A-46D3-BE90-AB95C53B138A}" destId="{38C0C996-C34F-463F-94C5-C79409BF0E4F}" srcOrd="2" destOrd="0" presId="urn:microsoft.com/office/officeart/2005/8/layout/hProcess7"/>
    <dgm:cxn modelId="{156949EB-A5B9-4B35-8C68-8F5160683CFA}" type="presParOf" srcId="{38C0C996-C34F-463F-94C5-C79409BF0E4F}" destId="{377B7F98-2571-4072-971A-63D8B81D328D}" srcOrd="0" destOrd="0" presId="urn:microsoft.com/office/officeart/2005/8/layout/hProcess7"/>
    <dgm:cxn modelId="{4516590F-010E-4C2E-9BFC-39F552922242}" type="presParOf" srcId="{38C0C996-C34F-463F-94C5-C79409BF0E4F}" destId="{A8794DD7-90D5-41C2-8124-605121A1BC38}" srcOrd="1" destOrd="0" presId="urn:microsoft.com/office/officeart/2005/8/layout/hProcess7"/>
    <dgm:cxn modelId="{220858A9-105D-41F3-A6EC-F8C1967CF153}" type="presParOf" srcId="{38C0C996-C34F-463F-94C5-C79409BF0E4F}" destId="{1064E08B-E0E6-4327-A3D0-9446D71AB203}" srcOrd="2" destOrd="0" presId="urn:microsoft.com/office/officeart/2005/8/layout/hProcess7"/>
    <dgm:cxn modelId="{DE81F40B-5BBE-4248-B975-E5EB44920C13}" type="presParOf" srcId="{7FBF26DA-FA2A-46D3-BE90-AB95C53B138A}" destId="{BA18957F-F3BF-4195-B3CF-5761EB3B6726}" srcOrd="3" destOrd="0" presId="urn:microsoft.com/office/officeart/2005/8/layout/hProcess7"/>
    <dgm:cxn modelId="{0033EE8F-A78F-46A1-A5C4-B337B80C2BFB}" type="presParOf" srcId="{7FBF26DA-FA2A-46D3-BE90-AB95C53B138A}" destId="{E72B8AC6-3319-42DB-A095-581A05870DD1}" srcOrd="4" destOrd="0" presId="urn:microsoft.com/office/officeart/2005/8/layout/hProcess7"/>
    <dgm:cxn modelId="{D5D51E12-399F-42BD-B64C-5CCFE8768119}" type="presParOf" srcId="{E72B8AC6-3319-42DB-A095-581A05870DD1}" destId="{25246476-7FA0-4509-82E7-1D283308CF05}" srcOrd="0" destOrd="0" presId="urn:microsoft.com/office/officeart/2005/8/layout/hProcess7"/>
    <dgm:cxn modelId="{121FD8B7-0C87-406E-ACC4-B3EE90EBB990}" type="presParOf" srcId="{E72B8AC6-3319-42DB-A095-581A05870DD1}" destId="{8C8D31BD-FE87-43F4-A1B6-2B331221C7B4}" srcOrd="1" destOrd="0" presId="urn:microsoft.com/office/officeart/2005/8/layout/hProcess7"/>
    <dgm:cxn modelId="{77B9ECFB-629E-4A70-88A2-D12A36EF6507}" type="presParOf" srcId="{E72B8AC6-3319-42DB-A095-581A05870DD1}" destId="{EF42B5F2-46D7-4A0A-B8CA-308A90536041}" srcOrd="2" destOrd="0" presId="urn:microsoft.com/office/officeart/2005/8/layout/hProcess7"/>
    <dgm:cxn modelId="{3355D52E-750A-4C70-8E92-746892897181}" type="presParOf" srcId="{7FBF26DA-FA2A-46D3-BE90-AB95C53B138A}" destId="{EDFC586D-1EBB-4E52-9CA3-776735E40D09}" srcOrd="5" destOrd="0" presId="urn:microsoft.com/office/officeart/2005/8/layout/hProcess7"/>
    <dgm:cxn modelId="{110736B1-798A-42A9-AD45-F98486725DF4}" type="presParOf" srcId="{7FBF26DA-FA2A-46D3-BE90-AB95C53B138A}" destId="{5D8ABA4E-2B4E-4071-93A1-69554B38E19F}" srcOrd="6" destOrd="0" presId="urn:microsoft.com/office/officeart/2005/8/layout/hProcess7"/>
    <dgm:cxn modelId="{FFCFD27B-688C-4A22-A1AD-3437FFC0F4EC}" type="presParOf" srcId="{5D8ABA4E-2B4E-4071-93A1-69554B38E19F}" destId="{450BE1EC-1182-499D-BB15-0B9520EEE371}" srcOrd="0" destOrd="0" presId="urn:microsoft.com/office/officeart/2005/8/layout/hProcess7"/>
    <dgm:cxn modelId="{3B78ADDB-2007-48C5-8B28-4D88773F751A}" type="presParOf" srcId="{5D8ABA4E-2B4E-4071-93A1-69554B38E19F}" destId="{73A6A9E5-D300-4080-B426-F7745FB1CA47}" srcOrd="1" destOrd="0" presId="urn:microsoft.com/office/officeart/2005/8/layout/hProcess7"/>
    <dgm:cxn modelId="{211F8B22-EBCE-49AB-A288-54E24E7D0158}" type="presParOf" srcId="{5D8ABA4E-2B4E-4071-93A1-69554B38E19F}" destId="{A51D52B2-96B5-486A-AA11-28B4051C870C}" srcOrd="2" destOrd="0" presId="urn:microsoft.com/office/officeart/2005/8/layout/hProcess7"/>
    <dgm:cxn modelId="{BC5ADE08-BBAC-4FC9-A1F6-BE43ACBAF0D6}" type="presParOf" srcId="{7FBF26DA-FA2A-46D3-BE90-AB95C53B138A}" destId="{6FBE3BFD-4176-4A17-BF44-BE38D895AC2E}" srcOrd="7" destOrd="0" presId="urn:microsoft.com/office/officeart/2005/8/layout/hProcess7"/>
    <dgm:cxn modelId="{6D5A13A3-5E71-462A-9CAD-08E331E104DD}" type="presParOf" srcId="{7FBF26DA-FA2A-46D3-BE90-AB95C53B138A}" destId="{2B317627-9A79-4953-B5F9-3D7447D4E01B}" srcOrd="8" destOrd="0" presId="urn:microsoft.com/office/officeart/2005/8/layout/hProcess7"/>
    <dgm:cxn modelId="{10C1351F-0127-4F86-8338-1FD7C9DB839A}" type="presParOf" srcId="{2B317627-9A79-4953-B5F9-3D7447D4E01B}" destId="{B3EC00B6-77A8-417D-BA1F-5CD94A1E146C}" srcOrd="0" destOrd="0" presId="urn:microsoft.com/office/officeart/2005/8/layout/hProcess7"/>
    <dgm:cxn modelId="{C10358DA-3C75-4128-AA92-A1055AFEBFB5}" type="presParOf" srcId="{2B317627-9A79-4953-B5F9-3D7447D4E01B}" destId="{A5A9F916-28F6-493A-A4F7-2A025E0DF2C4}" srcOrd="1" destOrd="0" presId="urn:microsoft.com/office/officeart/2005/8/layout/hProcess7"/>
    <dgm:cxn modelId="{2784418C-6645-4BA8-AD89-D126B2CB44F2}" type="presParOf" srcId="{2B317627-9A79-4953-B5F9-3D7447D4E01B}" destId="{708C3473-D2A7-4B3B-AE6C-9CCD806DC66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3F51F-4413-4CDF-A378-17CAD4B651BF}">
      <dsp:nvSpPr>
        <dsp:cNvPr id="0" name=""/>
        <dsp:cNvSpPr/>
      </dsp:nvSpPr>
      <dsp:spPr>
        <a:xfrm>
          <a:off x="0" y="0"/>
          <a:ext cx="2503186" cy="1908211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Laser</a:t>
          </a:r>
        </a:p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noProof="0" dirty="0"/>
        </a:p>
      </dsp:txBody>
      <dsp:txXfrm rot="16200000">
        <a:off x="-532047" y="532047"/>
        <a:ext cx="1564733" cy="500637"/>
      </dsp:txXfrm>
    </dsp:sp>
    <dsp:sp modelId="{DF95B9BB-0B25-4015-B5FD-55FAC8B34B01}">
      <dsp:nvSpPr>
        <dsp:cNvPr id="0" name=""/>
        <dsp:cNvSpPr/>
      </dsp:nvSpPr>
      <dsp:spPr>
        <a:xfrm>
          <a:off x="760254" y="0"/>
          <a:ext cx="1864874" cy="19082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2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Laser position</a:t>
          </a:r>
          <a:endParaRPr lang="en-US" sz="1400" kern="1200" noProof="0" dirty="0"/>
        </a:p>
        <a:p>
          <a:pPr lvl="0" algn="l" defTabSz="622300">
            <a:lnSpc>
              <a:spcPct val="25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Laser duct</a:t>
          </a:r>
          <a:endParaRPr lang="en-US" sz="1400" kern="1200" noProof="0" dirty="0"/>
        </a:p>
      </dsp:txBody>
      <dsp:txXfrm>
        <a:off x="760254" y="0"/>
        <a:ext cx="1864874" cy="1908211"/>
      </dsp:txXfrm>
    </dsp:sp>
    <dsp:sp modelId="{25246476-7FA0-4509-82E7-1D283308CF05}">
      <dsp:nvSpPr>
        <dsp:cNvPr id="0" name=""/>
        <dsp:cNvSpPr/>
      </dsp:nvSpPr>
      <dsp:spPr>
        <a:xfrm>
          <a:off x="2838988" y="0"/>
          <a:ext cx="2670134" cy="1908211"/>
        </a:xfrm>
        <a:prstGeom prst="roundRect">
          <a:avLst>
            <a:gd name="adj" fmla="val 5000"/>
          </a:avLst>
        </a:prstGeom>
        <a:solidFill>
          <a:schemeClr val="accent2">
            <a:hueOff val="5159986"/>
            <a:satOff val="5882"/>
            <a:lumOff val="-14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e-Beam</a:t>
          </a:r>
          <a:endParaRPr lang="en-US" sz="2400" b="1" kern="1200" noProof="0" dirty="0"/>
        </a:p>
      </dsp:txBody>
      <dsp:txXfrm rot="16200000">
        <a:off x="2323635" y="515353"/>
        <a:ext cx="1564733" cy="534026"/>
      </dsp:txXfrm>
    </dsp:sp>
    <dsp:sp modelId="{A8794DD7-90D5-41C2-8124-605121A1BC38}">
      <dsp:nvSpPr>
        <dsp:cNvPr id="0" name=""/>
        <dsp:cNvSpPr/>
      </dsp:nvSpPr>
      <dsp:spPr>
        <a:xfrm rot="5400000">
          <a:off x="2527286" y="1426187"/>
          <a:ext cx="280578" cy="42103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2B5F2-46D7-4A0A-B8CA-308A90536041}">
      <dsp:nvSpPr>
        <dsp:cNvPr id="0" name=""/>
        <dsp:cNvSpPr/>
      </dsp:nvSpPr>
      <dsp:spPr>
        <a:xfrm>
          <a:off x="3620529" y="0"/>
          <a:ext cx="1989250" cy="19082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lvl="0" algn="l" defTabSz="6223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Beam parameters</a:t>
          </a:r>
        </a:p>
        <a:p>
          <a:pPr lvl="0" algn="l" defTabSz="6223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Magnet structure</a:t>
          </a:r>
        </a:p>
        <a:p>
          <a:pPr lvl="0" algn="l" defTabSz="622300">
            <a:lnSpc>
              <a:spcPct val="20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smtClean="0"/>
            <a:t>Vacuum system</a:t>
          </a:r>
          <a:endParaRPr lang="en-US" sz="1400" kern="1200" noProof="0" dirty="0"/>
        </a:p>
      </dsp:txBody>
      <dsp:txXfrm>
        <a:off x="3620529" y="0"/>
        <a:ext cx="1989250" cy="1908211"/>
      </dsp:txXfrm>
    </dsp:sp>
    <dsp:sp modelId="{B3EC00B6-77A8-417D-BA1F-5CD94A1E146C}">
      <dsp:nvSpPr>
        <dsp:cNvPr id="0" name=""/>
        <dsp:cNvSpPr/>
      </dsp:nvSpPr>
      <dsp:spPr>
        <a:xfrm>
          <a:off x="5822723" y="0"/>
          <a:ext cx="4257480" cy="1908211"/>
        </a:xfrm>
        <a:prstGeom prst="roundRect">
          <a:avLst>
            <a:gd name="adj" fmla="val 5000"/>
          </a:avLst>
        </a:prstGeom>
        <a:solidFill>
          <a:schemeClr val="accent2">
            <a:hueOff val="10319972"/>
            <a:satOff val="11765"/>
            <a:lumOff val="-28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Infrastructure</a:t>
          </a:r>
          <a:r>
            <a:rPr lang="en-US" sz="1900" kern="1200" noProof="0" dirty="0" smtClean="0"/>
            <a:t> </a:t>
          </a:r>
          <a:r>
            <a:rPr lang="en-US" sz="1800" kern="1200" noProof="0" dirty="0" smtClean="0"/>
            <a:t>requirements</a:t>
          </a:r>
          <a:endParaRPr lang="en-US" sz="1800" kern="1200" noProof="0" dirty="0"/>
        </a:p>
      </dsp:txBody>
      <dsp:txXfrm rot="16200000">
        <a:off x="5466105" y="356618"/>
        <a:ext cx="1564733" cy="851496"/>
      </dsp:txXfrm>
    </dsp:sp>
    <dsp:sp modelId="{73A6A9E5-D300-4080-B426-F7745FB1CA47}">
      <dsp:nvSpPr>
        <dsp:cNvPr id="0" name=""/>
        <dsp:cNvSpPr/>
      </dsp:nvSpPr>
      <dsp:spPr>
        <a:xfrm rot="5400000">
          <a:off x="5511020" y="1426187"/>
          <a:ext cx="280578" cy="42103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0319972"/>
              <a:satOff val="11765"/>
              <a:lumOff val="-28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C3473-D2A7-4B3B-AE6C-9CCD806DC660}">
      <dsp:nvSpPr>
        <dsp:cNvPr id="0" name=""/>
        <dsp:cNvSpPr/>
      </dsp:nvSpPr>
      <dsp:spPr>
        <a:xfrm>
          <a:off x="6806650" y="0"/>
          <a:ext cx="3171822" cy="190821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Space availability</a:t>
          </a: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Power</a:t>
          </a: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Cooling water</a:t>
          </a:r>
        </a:p>
        <a:p>
          <a:pPr lvl="0" algn="l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noProof="0" dirty="0" smtClean="0"/>
            <a:t>IT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noProof="0" dirty="0"/>
        </a:p>
      </dsp:txBody>
      <dsp:txXfrm>
        <a:off x="6806650" y="0"/>
        <a:ext cx="3171822" cy="1908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11.07.2018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11.07.2018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=""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=""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=""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=""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=""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=""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auf Platzhalter ziehen oder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| LUXE | Florian Burkart - MPY1 Groupmeeting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=""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=""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| LUXE | Florian Burkart - MPY1 Groupmeeting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=""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xfelmd.desy.de/vtour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hyperlink" Target="http://www.uni-hamburg.de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xfelmd.desy.de/vtour/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LUXE</a:t>
            </a:r>
            <a:br>
              <a:rPr lang="en-US" sz="5400" dirty="0" smtClean="0"/>
            </a:br>
            <a:r>
              <a:rPr lang="en-US" sz="4000" dirty="0" smtClean="0"/>
              <a:t>Laser Und XFEL Experiment</a:t>
            </a:r>
            <a:endParaRPr lang="en-US" sz="4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Tests of QED in strong-field regime with electron-photon interactions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n 90">
            <a:extLst>
              <a:ext uri="{FF2B5EF4-FFF2-40B4-BE49-F238E27FC236}">
                <a16:creationId xmlns="" xmlns:a16="http://schemas.microsoft.com/office/drawing/2014/main" id="{077AAAC5-2811-3A41-8947-48E36687A15B}"/>
              </a:ext>
            </a:extLst>
          </p:cNvPr>
          <p:cNvSpPr/>
          <p:nvPr/>
        </p:nvSpPr>
        <p:spPr>
          <a:xfrm rot="16200000">
            <a:off x="5754489" y="-2346203"/>
            <a:ext cx="89819" cy="10530305"/>
          </a:xfrm>
          <a:prstGeom prst="can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1449C2E-1690-4C4F-9980-AF695617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layout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6B7A7CF-E96D-9645-B321-E32129F1E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DEEDFE1-C5AA-B849-839E-29D6E33B7FCB}"/>
              </a:ext>
            </a:extLst>
          </p:cNvPr>
          <p:cNvGrpSpPr/>
          <p:nvPr/>
        </p:nvGrpSpPr>
        <p:grpSpPr>
          <a:xfrm>
            <a:off x="433572" y="4869160"/>
            <a:ext cx="834177" cy="586164"/>
            <a:chOff x="899592" y="1052736"/>
            <a:chExt cx="4027512" cy="121920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F0EF1471-27C3-DC4C-9579-213A2D31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052736"/>
              <a:ext cx="1219200" cy="1219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C3F7B8E-D6D7-1241-ACC9-9B3A9457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1052736"/>
              <a:ext cx="1219200" cy="12192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4D29799-4CAE-1C44-AF19-231B22DA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1052736"/>
              <a:ext cx="1219200" cy="1219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594E6B03-674F-A74F-8DB4-5E9DFAFA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1052736"/>
              <a:ext cx="1219200" cy="1219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49CFEFF-2609-8F4E-BD28-859B43882809}"/>
              </a:ext>
            </a:extLst>
          </p:cNvPr>
          <p:cNvSpPr/>
          <p:nvPr/>
        </p:nvSpPr>
        <p:spPr>
          <a:xfrm rot="16200000">
            <a:off x="-161179" y="2715856"/>
            <a:ext cx="792088" cy="42405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UN2</a:t>
            </a:r>
          </a:p>
        </p:txBody>
      </p:sp>
      <p:grpSp>
        <p:nvGrpSpPr>
          <p:cNvPr id="136" name="Group 135"/>
          <p:cNvGrpSpPr/>
          <p:nvPr/>
        </p:nvGrpSpPr>
        <p:grpSpPr>
          <a:xfrm>
            <a:off x="5121266" y="2421509"/>
            <a:ext cx="861051" cy="1177038"/>
            <a:chOff x="5121266" y="2421509"/>
            <a:chExt cx="861051" cy="1177038"/>
          </a:xfrm>
        </p:grpSpPr>
        <p:sp>
          <p:nvSpPr>
            <p:cNvPr id="42" name="Rounded Rectangle 41">
              <a:extLst>
                <a:ext uri="{FF2B5EF4-FFF2-40B4-BE49-F238E27FC236}">
                  <a16:creationId xmlns="" xmlns:a16="http://schemas.microsoft.com/office/drawing/2014/main" id="{AA79268C-C3B0-BB4E-83F1-ADC662B04F25}"/>
                </a:ext>
              </a:extLst>
            </p:cNvPr>
            <p:cNvSpPr/>
            <p:nvPr/>
          </p:nvSpPr>
          <p:spPr>
            <a:xfrm rot="18489737">
              <a:off x="5529329" y="2466985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e+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>
            <a:xfrm flipV="1">
              <a:off x="5273854" y="2918949"/>
              <a:ext cx="295474" cy="461769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riangle 31">
              <a:extLst>
                <a:ext uri="{FF2B5EF4-FFF2-40B4-BE49-F238E27FC236}">
                  <a16:creationId xmlns="" xmlns:a16="http://schemas.microsoft.com/office/drawing/2014/main" id="{505891E0-A057-6843-B834-FC3B41EB46BE}"/>
                </a:ext>
              </a:extLst>
            </p:cNvPr>
            <p:cNvSpPr/>
            <p:nvPr/>
          </p:nvSpPr>
          <p:spPr>
            <a:xfrm rot="10800000">
              <a:off x="5121266" y="3202502"/>
              <a:ext cx="216025" cy="396045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615688" y="5589240"/>
            <a:ext cx="469945" cy="68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6397" y="5897725"/>
            <a:ext cx="38852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448716" y="499296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photons</a:t>
            </a:r>
            <a:endParaRPr lang="de-DE" sz="16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1448716" y="54199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e-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448716" y="572844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e+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549621" y="2042375"/>
            <a:ext cx="1508358" cy="2070531"/>
            <a:chOff x="549621" y="2042375"/>
            <a:chExt cx="1508358" cy="2070531"/>
          </a:xfrm>
        </p:grpSpPr>
        <p:grpSp>
          <p:nvGrpSpPr>
            <p:cNvPr id="129" name="Group 128"/>
            <p:cNvGrpSpPr/>
            <p:nvPr/>
          </p:nvGrpSpPr>
          <p:grpSpPr>
            <a:xfrm>
              <a:off x="549621" y="2766647"/>
              <a:ext cx="1474942" cy="1346259"/>
              <a:chOff x="564928" y="2766647"/>
              <a:chExt cx="1474942" cy="1346259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64928" y="2766647"/>
                <a:ext cx="1474942" cy="1346259"/>
                <a:chOff x="832045" y="2729861"/>
                <a:chExt cx="1474942" cy="1346259"/>
              </a:xfrm>
            </p:grpSpPr>
            <p:sp>
              <p:nvSpPr>
                <p:cNvPr id="26" name="Triangle 25">
                  <a:extLst>
                    <a:ext uri="{FF2B5EF4-FFF2-40B4-BE49-F238E27FC236}">
                      <a16:creationId xmlns="" xmlns:a16="http://schemas.microsoft.com/office/drawing/2014/main" id="{567DB1A4-E02A-C94A-A608-3DAA0BA33F56}"/>
                    </a:ext>
                  </a:extLst>
                </p:cNvPr>
                <p:cNvSpPr/>
                <p:nvPr/>
              </p:nvSpPr>
              <p:spPr>
                <a:xfrm rot="10800000">
                  <a:off x="832045" y="2729861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Triangle 26">
                  <a:extLst>
                    <a:ext uri="{FF2B5EF4-FFF2-40B4-BE49-F238E27FC236}">
                      <a16:creationId xmlns="" xmlns:a16="http://schemas.microsoft.com/office/drawing/2014/main" id="{88E576B7-663D-ED49-9BEA-278E451EDB08}"/>
                    </a:ext>
                  </a:extLst>
                </p:cNvPr>
                <p:cNvSpPr/>
                <p:nvPr/>
              </p:nvSpPr>
              <p:spPr>
                <a:xfrm>
                  <a:off x="1137875" y="3673216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riangle 27">
                  <a:extLst>
                    <a:ext uri="{FF2B5EF4-FFF2-40B4-BE49-F238E27FC236}">
                      <a16:creationId xmlns="" xmlns:a16="http://schemas.microsoft.com/office/drawing/2014/main" id="{A0AFFB63-5AEB-7F40-A2FF-52C75A888682}"/>
                    </a:ext>
                  </a:extLst>
                </p:cNvPr>
                <p:cNvSpPr/>
                <p:nvPr/>
              </p:nvSpPr>
              <p:spPr>
                <a:xfrm>
                  <a:off x="1715833" y="3680075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Triangle 28">
                  <a:extLst>
                    <a:ext uri="{FF2B5EF4-FFF2-40B4-BE49-F238E27FC236}">
                      <a16:creationId xmlns="" xmlns:a16="http://schemas.microsoft.com/office/drawing/2014/main" id="{0334BB25-6B86-344C-BA9E-8F615BE225FA}"/>
                    </a:ext>
                  </a:extLst>
                </p:cNvPr>
                <p:cNvSpPr/>
                <p:nvPr/>
              </p:nvSpPr>
              <p:spPr>
                <a:xfrm rot="10800000">
                  <a:off x="2090962" y="3176190"/>
                  <a:ext cx="216025" cy="396045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5" name="Straight Connector 4"/>
              <p:cNvCxnSpPr>
                <a:endCxn id="27" idx="1"/>
              </p:cNvCxnSpPr>
              <p:nvPr/>
            </p:nvCxnSpPr>
            <p:spPr>
              <a:xfrm>
                <a:off x="728133" y="2960145"/>
                <a:ext cx="196631" cy="94788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>
                <a:stCxn id="27" idx="5"/>
                <a:endCxn id="28" idx="1"/>
              </p:cNvCxnSpPr>
              <p:nvPr/>
            </p:nvCxnSpPr>
            <p:spPr>
              <a:xfrm>
                <a:off x="1032777" y="3908025"/>
                <a:ext cx="469945" cy="6859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>
                <a:stCxn id="28" idx="5"/>
                <a:endCxn id="29" idx="5"/>
              </p:cNvCxnSpPr>
              <p:nvPr/>
            </p:nvCxnSpPr>
            <p:spPr>
              <a:xfrm flipV="1">
                <a:off x="1610735" y="3410998"/>
                <a:ext cx="267116" cy="5038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/>
            <p:cNvSpPr txBox="1"/>
            <p:nvPr/>
          </p:nvSpPr>
          <p:spPr>
            <a:xfrm>
              <a:off x="839452" y="2042375"/>
              <a:ext cx="1218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e-/</a:t>
              </a:r>
              <a:r>
                <a:rPr lang="de-DE" sz="1600" dirty="0" err="1" smtClean="0"/>
                <a:t>gamma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separation</a:t>
              </a:r>
              <a:endParaRPr lang="de-DE" sz="1600" dirty="0" smtClean="0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3539413" y="1204943"/>
            <a:ext cx="1455565" cy="2591144"/>
            <a:chOff x="3539413" y="1204943"/>
            <a:chExt cx="1455565" cy="2591144"/>
          </a:xfrm>
        </p:grpSpPr>
        <p:grpSp>
          <p:nvGrpSpPr>
            <p:cNvPr id="132" name="Group 131"/>
            <p:cNvGrpSpPr/>
            <p:nvPr/>
          </p:nvGrpSpPr>
          <p:grpSpPr>
            <a:xfrm>
              <a:off x="3780284" y="2992601"/>
              <a:ext cx="1125228" cy="803486"/>
              <a:chOff x="3780284" y="2992601"/>
              <a:chExt cx="1125228" cy="80348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2992601"/>
                <a:ext cx="201129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201129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an 30">
                <a:extLst>
                  <a:ext uri="{FF2B5EF4-FFF2-40B4-BE49-F238E27FC236}">
                    <a16:creationId xmlns="" xmlns:a16="http://schemas.microsoft.com/office/drawing/2014/main" id="{077AAAC5-2811-3A41-8947-48E36687A15B}"/>
                  </a:ext>
                </a:extLst>
              </p:cNvPr>
              <p:cNvSpPr/>
              <p:nvPr/>
            </p:nvSpPr>
            <p:spPr>
              <a:xfrm rot="16200000">
                <a:off x="4002038" y="3034756"/>
                <a:ext cx="288032" cy="731540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3539413" y="2041962"/>
              <a:ext cx="125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Collection </a:t>
              </a:r>
              <a:r>
                <a:rPr lang="de-DE" sz="1600" dirty="0" err="1" smtClean="0"/>
                <a:t>solenoid</a:t>
              </a:r>
              <a:endParaRPr lang="de-DE" sz="1600" dirty="0" smtClean="0"/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4114804" y="1746563"/>
              <a:ext cx="1421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Symbol" panose="05050102010706020507" pitchFamily="18" charset="2"/>
                </a:rPr>
                <a:t>b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collimation</a:t>
              </a:r>
              <a:endParaRPr lang="de-DE" sz="1600" dirty="0" smtClean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283285" y="2729861"/>
            <a:ext cx="4341107" cy="3167864"/>
            <a:chOff x="5283285" y="2729861"/>
            <a:chExt cx="4341107" cy="3167864"/>
          </a:xfrm>
        </p:grpSpPr>
        <p:sp>
          <p:nvSpPr>
            <p:cNvPr id="33" name="Triangle 32">
              <a:extLst>
                <a:ext uri="{FF2B5EF4-FFF2-40B4-BE49-F238E27FC236}">
                  <a16:creationId xmlns="" xmlns:a16="http://schemas.microsoft.com/office/drawing/2014/main" id="{F37D7B7C-786D-F742-A017-4FF250FDC0E2}"/>
                </a:ext>
              </a:extLst>
            </p:cNvPr>
            <p:cNvSpPr/>
            <p:nvPr/>
          </p:nvSpPr>
          <p:spPr>
            <a:xfrm>
              <a:off x="5416668" y="3861068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4" name="Triangle 33">
              <a:extLst>
                <a:ext uri="{FF2B5EF4-FFF2-40B4-BE49-F238E27FC236}">
                  <a16:creationId xmlns="" xmlns:a16="http://schemas.microsoft.com/office/drawing/2014/main" id="{F6B9EC74-FCC2-354A-AB72-C300DE3ADC92}"/>
                </a:ext>
              </a:extLst>
            </p:cNvPr>
            <p:cNvSpPr/>
            <p:nvPr/>
          </p:nvSpPr>
          <p:spPr>
            <a:xfrm>
              <a:off x="6276696" y="3861067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35" name="Triangle 34">
              <a:extLst>
                <a:ext uri="{FF2B5EF4-FFF2-40B4-BE49-F238E27FC236}">
                  <a16:creationId xmlns="" xmlns:a16="http://schemas.microsoft.com/office/drawing/2014/main" id="{E4648FA7-8A58-7E42-B199-59210717F3D3}"/>
                </a:ext>
              </a:extLst>
            </p:cNvPr>
            <p:cNvSpPr/>
            <p:nvPr/>
          </p:nvSpPr>
          <p:spPr>
            <a:xfrm rot="10800000">
              <a:off x="6600056" y="2729861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CABF31EE-AFD8-DB47-ACAD-52FA45E4DD59}"/>
                </a:ext>
              </a:extLst>
            </p:cNvPr>
            <p:cNvGrpSpPr/>
            <p:nvPr/>
          </p:nvGrpSpPr>
          <p:grpSpPr>
            <a:xfrm>
              <a:off x="5852214" y="3573016"/>
              <a:ext cx="201129" cy="957139"/>
              <a:chOff x="4345724" y="4941168"/>
              <a:chExt cx="201129" cy="957139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="" xmlns:a16="http://schemas.microsoft.com/office/drawing/2014/main" id="{2E5D602E-24BF-EB4E-AD21-CC8833F71B10}"/>
                  </a:ext>
                </a:extLst>
              </p:cNvPr>
              <p:cNvSpPr/>
              <p:nvPr/>
            </p:nvSpPr>
            <p:spPr>
              <a:xfrm>
                <a:off x="4345724" y="4941168"/>
                <a:ext cx="201129" cy="4320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722F0D5A-ECC9-2A43-86B0-50A3E916373F}"/>
                  </a:ext>
                </a:extLst>
              </p:cNvPr>
              <p:cNvSpPr/>
              <p:nvPr/>
            </p:nvSpPr>
            <p:spPr>
              <a:xfrm>
                <a:off x="4345724" y="5466259"/>
                <a:ext cx="201129" cy="4320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96" name="Straight Connector 95"/>
            <p:cNvCxnSpPr>
              <a:stCxn id="32" idx="1"/>
              <a:endCxn id="33" idx="1"/>
            </p:cNvCxnSpPr>
            <p:nvPr/>
          </p:nvCxnSpPr>
          <p:spPr>
            <a:xfrm>
              <a:off x="5283285" y="3400524"/>
              <a:ext cx="187389" cy="65856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33" idx="5"/>
              <a:endCxn id="34" idx="1"/>
            </p:cNvCxnSpPr>
            <p:nvPr/>
          </p:nvCxnSpPr>
          <p:spPr>
            <a:xfrm flipV="1">
              <a:off x="5578687" y="4059090"/>
              <a:ext cx="752015" cy="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34" idx="5"/>
            </p:cNvCxnSpPr>
            <p:nvPr/>
          </p:nvCxnSpPr>
          <p:spPr>
            <a:xfrm flipV="1">
              <a:off x="6438715" y="2874039"/>
              <a:ext cx="218258" cy="118505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792248" y="2918949"/>
              <a:ext cx="283214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 rot="16200000">
              <a:off x="5259081" y="5017551"/>
              <a:ext cx="1421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Symbol" panose="05050102010706020507" pitchFamily="18" charset="2"/>
                </a:rPr>
                <a:t>d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collimation</a:t>
              </a:r>
              <a:endParaRPr lang="de-DE" sz="1600" dirty="0" smtClean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7376136" y="1052735"/>
            <a:ext cx="1542263" cy="3092308"/>
            <a:chOff x="7376136" y="1052735"/>
            <a:chExt cx="1542263" cy="309230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042E3F48-032F-6A4C-9F8B-5F3296A19C99}"/>
                </a:ext>
              </a:extLst>
            </p:cNvPr>
            <p:cNvCxnSpPr/>
            <p:nvPr/>
          </p:nvCxnSpPr>
          <p:spPr>
            <a:xfrm>
              <a:off x="7567791" y="3130805"/>
              <a:ext cx="0" cy="550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="" xmlns:a16="http://schemas.microsoft.com/office/drawing/2014/main" id="{CBBECCC5-D090-5742-90D7-232AF351AE55}"/>
                </a:ext>
              </a:extLst>
            </p:cNvPr>
            <p:cNvSpPr/>
            <p:nvPr/>
          </p:nvSpPr>
          <p:spPr>
            <a:xfrm rot="10800000">
              <a:off x="8002249" y="3156668"/>
              <a:ext cx="216025" cy="396045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="" xmlns:a16="http://schemas.microsoft.com/office/drawing/2014/main" id="{82C20DA0-1A5F-444A-99AF-00FC272850E0}"/>
                </a:ext>
              </a:extLst>
            </p:cNvPr>
            <p:cNvSpPr/>
            <p:nvPr/>
          </p:nvSpPr>
          <p:spPr>
            <a:xfrm rot="18489737">
              <a:off x="8419937" y="2656385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e+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="" xmlns:a16="http://schemas.microsoft.com/office/drawing/2014/main" id="{DFFC2991-7D23-B84C-8EF6-5C57916B262E}"/>
                </a:ext>
              </a:extLst>
            </p:cNvPr>
            <p:cNvSpPr/>
            <p:nvPr/>
          </p:nvSpPr>
          <p:spPr>
            <a:xfrm rot="2372350">
              <a:off x="8419936" y="3737531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e-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Connector 102"/>
            <p:cNvCxnSpPr>
              <a:endCxn id="84" idx="1"/>
            </p:cNvCxnSpPr>
            <p:nvPr/>
          </p:nvCxnSpPr>
          <p:spPr>
            <a:xfrm>
              <a:off x="8168277" y="3380718"/>
              <a:ext cx="308686" cy="40190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endCxn id="83" idx="1"/>
            </p:cNvCxnSpPr>
            <p:nvPr/>
          </p:nvCxnSpPr>
          <p:spPr>
            <a:xfrm flipV="1">
              <a:off x="8218274" y="3056103"/>
              <a:ext cx="296897" cy="275072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 rot="16200000">
              <a:off x="6658591" y="1770280"/>
              <a:ext cx="1773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photoconverter</a:t>
              </a:r>
              <a:endParaRPr lang="de-DE" sz="1600" dirty="0" smtClean="0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9624392" y="956217"/>
            <a:ext cx="2298827" cy="2970715"/>
            <a:chOff x="9624392" y="956217"/>
            <a:chExt cx="2298827" cy="2970715"/>
          </a:xfrm>
        </p:grpSpPr>
        <p:sp>
          <p:nvSpPr>
            <p:cNvPr id="85" name="Triangle 84">
              <a:extLst>
                <a:ext uri="{FF2B5EF4-FFF2-40B4-BE49-F238E27FC236}">
                  <a16:creationId xmlns="" xmlns:a16="http://schemas.microsoft.com/office/drawing/2014/main" id="{8B95C42A-6F4B-1A41-92B6-13041EE18846}"/>
                </a:ext>
              </a:extLst>
            </p:cNvPr>
            <p:cNvSpPr/>
            <p:nvPr/>
          </p:nvSpPr>
          <p:spPr>
            <a:xfrm rot="840000">
              <a:off x="9624392" y="2759327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Triangle 85">
              <a:extLst>
                <a:ext uri="{FF2B5EF4-FFF2-40B4-BE49-F238E27FC236}">
                  <a16:creationId xmlns="" xmlns:a16="http://schemas.microsoft.com/office/drawing/2014/main" id="{1AB3FD12-1BFA-6B4F-95C1-160FA0EB8A6C}"/>
                </a:ext>
              </a:extLst>
            </p:cNvPr>
            <p:cNvSpPr/>
            <p:nvPr/>
          </p:nvSpPr>
          <p:spPr>
            <a:xfrm rot="12000000">
              <a:off x="10211249" y="3079962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7" name="Can 86">
              <a:extLst>
                <a:ext uri="{FF2B5EF4-FFF2-40B4-BE49-F238E27FC236}">
                  <a16:creationId xmlns="" xmlns:a16="http://schemas.microsoft.com/office/drawing/2014/main" id="{CF252DE6-311F-2E40-8EF1-639A8693A93B}"/>
                </a:ext>
              </a:extLst>
            </p:cNvPr>
            <p:cNvSpPr/>
            <p:nvPr/>
          </p:nvSpPr>
          <p:spPr>
            <a:xfrm rot="17442971">
              <a:off x="11002071" y="3208884"/>
              <a:ext cx="564074" cy="872022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110" name="Straight Connector 109"/>
            <p:cNvCxnSpPr>
              <a:endCxn id="87" idx="1"/>
            </p:cNvCxnSpPr>
            <p:nvPr/>
          </p:nvCxnSpPr>
          <p:spPr>
            <a:xfrm>
              <a:off x="9754833" y="2967720"/>
              <a:ext cx="1121455" cy="52294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riangle 85">
              <a:extLst>
                <a:ext uri="{FF2B5EF4-FFF2-40B4-BE49-F238E27FC236}">
                  <a16:creationId xmlns="" xmlns:a16="http://schemas.microsoft.com/office/drawing/2014/main" id="{1AB3FD12-1BFA-6B4F-95C1-160FA0EB8A6C}"/>
                </a:ext>
              </a:extLst>
            </p:cNvPr>
            <p:cNvSpPr/>
            <p:nvPr/>
          </p:nvSpPr>
          <p:spPr>
            <a:xfrm rot="12000000">
              <a:off x="10454243" y="3174833"/>
              <a:ext cx="216025" cy="396045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rot="16200000">
              <a:off x="9345996" y="1673762"/>
              <a:ext cx="1773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Dillution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magnets</a:t>
              </a:r>
              <a:endParaRPr lang="de-DE" sz="1600" dirty="0" smtClean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1137864" y="2798443"/>
              <a:ext cx="7853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dump</a:t>
              </a:r>
              <a:endParaRPr lang="de-DE" sz="1600" dirty="0" smtClean="0"/>
            </a:p>
          </p:txBody>
        </p:sp>
      </p:grpSp>
      <p:sp>
        <p:nvSpPr>
          <p:cNvPr id="128" name="Rectangle 127"/>
          <p:cNvSpPr/>
          <p:nvPr/>
        </p:nvSpPr>
        <p:spPr>
          <a:xfrm>
            <a:off x="6405835" y="4731354"/>
            <a:ext cx="5661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Option 1:</a:t>
            </a:r>
          </a:p>
          <a:p>
            <a:r>
              <a:rPr lang="en-GB" dirty="0"/>
              <a:t>Parasitic downstream of UN2</a:t>
            </a:r>
          </a:p>
          <a:p>
            <a:pPr lvl="1"/>
            <a:r>
              <a:rPr lang="en-GB" dirty="0"/>
              <a:t>Separation between Gammas and e- needed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pace constraints ( to UN2 and dump line)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Machine protection issues.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70557" y="2150617"/>
            <a:ext cx="6043640" cy="1521521"/>
            <a:chOff x="1970557" y="2150617"/>
            <a:chExt cx="6043640" cy="1521521"/>
          </a:xfrm>
        </p:grpSpPr>
        <p:grpSp>
          <p:nvGrpSpPr>
            <p:cNvPr id="141" name="Group 140"/>
            <p:cNvGrpSpPr/>
            <p:nvPr/>
          </p:nvGrpSpPr>
          <p:grpSpPr>
            <a:xfrm>
              <a:off x="1970557" y="2150617"/>
              <a:ext cx="6043640" cy="1515321"/>
              <a:chOff x="1970557" y="2150617"/>
              <a:chExt cx="6043640" cy="1515321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970557" y="3075594"/>
                <a:ext cx="6043640" cy="590344"/>
                <a:chOff x="1970557" y="3075594"/>
                <a:chExt cx="6043640" cy="590344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="" xmlns:a16="http://schemas.microsoft.com/office/drawing/2014/main" id="{E51691B4-AFC0-CE4E-8E64-2CED1C9DAEC6}"/>
                    </a:ext>
                  </a:extLst>
                </p:cNvPr>
                <p:cNvGrpSpPr/>
                <p:nvPr/>
              </p:nvGrpSpPr>
              <p:grpSpPr>
                <a:xfrm>
                  <a:off x="3310301" y="3075594"/>
                  <a:ext cx="4703896" cy="590344"/>
                  <a:chOff x="3367496" y="2743417"/>
                  <a:chExt cx="4703896" cy="590344"/>
                </a:xfrm>
              </p:grpSpPr>
              <p:grpSp>
                <p:nvGrpSpPr>
                  <p:cNvPr id="43" name="Group 42">
                    <a:extLst>
                      <a:ext uri="{FF2B5EF4-FFF2-40B4-BE49-F238E27FC236}">
                        <a16:creationId xmlns="" xmlns:a16="http://schemas.microsoft.com/office/drawing/2014/main" id="{A45FAE38-C8D4-F142-8582-9257BAA2A7AB}"/>
                      </a:ext>
                    </a:extLst>
                  </p:cNvPr>
                  <p:cNvGrpSpPr/>
                  <p:nvPr/>
                </p:nvGrpSpPr>
                <p:grpSpPr>
                  <a:xfrm>
                    <a:off x="3367496" y="2743417"/>
                    <a:ext cx="2385287" cy="586164"/>
                    <a:chOff x="899592" y="1052736"/>
                    <a:chExt cx="3654615" cy="720080"/>
                  </a:xfrm>
                </p:grpSpPr>
                <p:grpSp>
                  <p:nvGrpSpPr>
                    <p:cNvPr id="44" name="Group 43">
                      <a:extLst>
                        <a:ext uri="{FF2B5EF4-FFF2-40B4-BE49-F238E27FC236}">
                          <a16:creationId xmlns="" xmlns:a16="http://schemas.microsoft.com/office/drawing/2014/main" id="{6182C65B-92CA-E344-BD45-05FC4DBBE9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592" y="1052736"/>
                      <a:ext cx="1872208" cy="720080"/>
                      <a:chOff x="899592" y="1052736"/>
                      <a:chExt cx="5899720" cy="12192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="" xmlns:a16="http://schemas.microsoft.com/office/drawing/2014/main" id="{6F8CEF21-593B-694D-8974-24D8ABEB4C7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2" y="1052736"/>
                        <a:ext cx="4027512" cy="1219200"/>
                        <a:chOff x="899592" y="1052736"/>
                        <a:chExt cx="4027512" cy="1219200"/>
                      </a:xfrm>
                    </p:grpSpPr>
                    <p:pic>
                      <p:nvPicPr>
                        <p:cNvPr id="56" name="Picture 55">
                          <a:extLst>
                            <a:ext uri="{FF2B5EF4-FFF2-40B4-BE49-F238E27FC236}">
                              <a16:creationId xmlns="" xmlns:a16="http://schemas.microsoft.com/office/drawing/2014/main" id="{B5E809AC-980E-4746-92C0-D1A9E7C088F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9592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7" name="Picture 56">
                          <a:extLst>
                            <a:ext uri="{FF2B5EF4-FFF2-40B4-BE49-F238E27FC236}">
                              <a16:creationId xmlns="" xmlns:a16="http://schemas.microsoft.com/office/drawing/2014/main" id="{88338A0C-0EB0-384D-AA03-57640CB0C09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35696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8" name="Picture 57">
                          <a:extLst>
                            <a:ext uri="{FF2B5EF4-FFF2-40B4-BE49-F238E27FC236}">
                              <a16:creationId xmlns="" xmlns:a16="http://schemas.microsoft.com/office/drawing/2014/main" id="{5F9CF7FA-5EC5-A442-8642-A7C9B809F35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771800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9" name="Picture 58">
                          <a:extLst>
                            <a:ext uri="{FF2B5EF4-FFF2-40B4-BE49-F238E27FC236}">
                              <a16:creationId xmlns="" xmlns:a16="http://schemas.microsoft.com/office/drawing/2014/main" id="{3A5212EB-52D4-C745-A476-420BFF2FFD5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07904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54" name="Picture 53">
                        <a:extLst>
                          <a:ext uri="{FF2B5EF4-FFF2-40B4-BE49-F238E27FC236}">
                            <a16:creationId xmlns="" xmlns:a16="http://schemas.microsoft.com/office/drawing/2014/main" id="{E7D4F615-A8AF-6C4B-9446-21456E2E15F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44008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5" name="Picture 54">
                        <a:extLst>
                          <a:ext uri="{FF2B5EF4-FFF2-40B4-BE49-F238E27FC236}">
                            <a16:creationId xmlns="" xmlns:a16="http://schemas.microsoft.com/office/drawing/2014/main" id="{BFD3F225-E9D6-5042-A72A-D050E282577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8011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45" name="Group 44">
                      <a:extLst>
                        <a:ext uri="{FF2B5EF4-FFF2-40B4-BE49-F238E27FC236}">
                          <a16:creationId xmlns="" xmlns:a16="http://schemas.microsoft.com/office/drawing/2014/main" id="{EAF4BDC9-697D-4C4D-905E-042A8E1EC50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81999" y="1052736"/>
                      <a:ext cx="1872208" cy="720080"/>
                      <a:chOff x="899592" y="1052736"/>
                      <a:chExt cx="5899720" cy="1219200"/>
                    </a:xfrm>
                  </p:grpSpPr>
                  <p:pic>
                    <p:nvPicPr>
                      <p:cNvPr id="47" name="Picture 46">
                        <a:extLst>
                          <a:ext uri="{FF2B5EF4-FFF2-40B4-BE49-F238E27FC236}">
                            <a16:creationId xmlns="" xmlns:a16="http://schemas.microsoft.com/office/drawing/2014/main" id="{8CAB73C4-F84E-9C41-8506-F4A8452B8A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44008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="" xmlns:a16="http://schemas.microsoft.com/office/drawing/2014/main" id="{2F2E8012-F63F-B346-9AAB-B3011828AC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2" y="1052736"/>
                        <a:ext cx="4027512" cy="1219200"/>
                        <a:chOff x="899592" y="1052736"/>
                        <a:chExt cx="4027512" cy="1219200"/>
                      </a:xfrm>
                    </p:grpSpPr>
                    <p:pic>
                      <p:nvPicPr>
                        <p:cNvPr id="52" name="Picture 51">
                          <a:extLst>
                            <a:ext uri="{FF2B5EF4-FFF2-40B4-BE49-F238E27FC236}">
                              <a16:creationId xmlns="" xmlns:a16="http://schemas.microsoft.com/office/drawing/2014/main" id="{FD33123B-42D3-8048-8DAC-17D6C646DB2F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07902" y="1052736"/>
                          <a:ext cx="1219202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49" name="Picture 48">
                          <a:extLst>
                            <a:ext uri="{FF2B5EF4-FFF2-40B4-BE49-F238E27FC236}">
                              <a16:creationId xmlns="" xmlns:a16="http://schemas.microsoft.com/office/drawing/2014/main" id="{36A59A67-1A02-C642-89DA-05DD89A6C388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9592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0" name="Picture 49">
                          <a:extLst>
                            <a:ext uri="{FF2B5EF4-FFF2-40B4-BE49-F238E27FC236}">
                              <a16:creationId xmlns="" xmlns:a16="http://schemas.microsoft.com/office/drawing/2014/main" id="{FE0CAC25-FD2D-5C46-9899-E675AFEEC502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35696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51" name="Picture 50">
                          <a:extLst>
                            <a:ext uri="{FF2B5EF4-FFF2-40B4-BE49-F238E27FC236}">
                              <a16:creationId xmlns="" xmlns:a16="http://schemas.microsoft.com/office/drawing/2014/main" id="{0D66B2F2-D618-B544-8DEF-6D923A89709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771800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48" name="Picture 47">
                        <a:extLst>
                          <a:ext uri="{FF2B5EF4-FFF2-40B4-BE49-F238E27FC236}">
                            <a16:creationId xmlns="" xmlns:a16="http://schemas.microsoft.com/office/drawing/2014/main" id="{33ADC433-7CA2-2B48-BE23-98BBF50466D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8011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="" xmlns:a16="http://schemas.microsoft.com/office/drawing/2014/main" id="{35812A3E-39E3-7B40-8BDB-E1F5C2E4C616}"/>
                      </a:ext>
                    </a:extLst>
                  </p:cNvPr>
                  <p:cNvGrpSpPr/>
                  <p:nvPr/>
                </p:nvGrpSpPr>
                <p:grpSpPr>
                  <a:xfrm>
                    <a:off x="5686105" y="2743418"/>
                    <a:ext cx="2385287" cy="590343"/>
                    <a:chOff x="899592" y="1052736"/>
                    <a:chExt cx="3654615" cy="725213"/>
                  </a:xfrm>
                </p:grpSpPr>
                <p:grpSp>
                  <p:nvGrpSpPr>
                    <p:cNvPr id="61" name="Group 60">
                      <a:extLst>
                        <a:ext uri="{FF2B5EF4-FFF2-40B4-BE49-F238E27FC236}">
                          <a16:creationId xmlns="" xmlns:a16="http://schemas.microsoft.com/office/drawing/2014/main" id="{DA0CB046-7072-A145-B000-0D15C13A4F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592" y="1052736"/>
                      <a:ext cx="1872208" cy="720080"/>
                      <a:chOff x="899592" y="1052736"/>
                      <a:chExt cx="5899720" cy="1219200"/>
                    </a:xfrm>
                  </p:grpSpPr>
                  <p:grpSp>
                    <p:nvGrpSpPr>
                      <p:cNvPr id="70" name="Group 69">
                        <a:extLst>
                          <a:ext uri="{FF2B5EF4-FFF2-40B4-BE49-F238E27FC236}">
                            <a16:creationId xmlns="" xmlns:a16="http://schemas.microsoft.com/office/drawing/2014/main" id="{14F279F1-CF2A-5142-B1A7-72A1BA2E706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2" y="1052736"/>
                        <a:ext cx="4027512" cy="1219200"/>
                        <a:chOff x="899592" y="1052736"/>
                        <a:chExt cx="4027512" cy="1219200"/>
                      </a:xfrm>
                    </p:grpSpPr>
                    <p:pic>
                      <p:nvPicPr>
                        <p:cNvPr id="73" name="Picture 72">
                          <a:extLst>
                            <a:ext uri="{FF2B5EF4-FFF2-40B4-BE49-F238E27FC236}">
                              <a16:creationId xmlns="" xmlns:a16="http://schemas.microsoft.com/office/drawing/2014/main" id="{1832D056-CE10-9245-B69D-C5C93BCD835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9592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4" name="Picture 73">
                          <a:extLst>
                            <a:ext uri="{FF2B5EF4-FFF2-40B4-BE49-F238E27FC236}">
                              <a16:creationId xmlns="" xmlns:a16="http://schemas.microsoft.com/office/drawing/2014/main" id="{AE7929AF-BD0E-094D-A4C1-C961F906A18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35696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5" name="Picture 74">
                          <a:extLst>
                            <a:ext uri="{FF2B5EF4-FFF2-40B4-BE49-F238E27FC236}">
                              <a16:creationId xmlns="" xmlns:a16="http://schemas.microsoft.com/office/drawing/2014/main" id="{8574FF7B-CB07-184E-B416-CC905BB516BA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771800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76" name="Picture 75">
                          <a:extLst>
                            <a:ext uri="{FF2B5EF4-FFF2-40B4-BE49-F238E27FC236}">
                              <a16:creationId xmlns="" xmlns:a16="http://schemas.microsoft.com/office/drawing/2014/main" id="{C26783F7-3DF9-2E41-A624-8681A73E14B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07904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71" name="Picture 70">
                        <a:extLst>
                          <a:ext uri="{FF2B5EF4-FFF2-40B4-BE49-F238E27FC236}">
                            <a16:creationId xmlns="" xmlns:a16="http://schemas.microsoft.com/office/drawing/2014/main" id="{9499091A-292A-AF41-B36E-14E410F030A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44008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72" name="Picture 71">
                        <a:extLst>
                          <a:ext uri="{FF2B5EF4-FFF2-40B4-BE49-F238E27FC236}">
                            <a16:creationId xmlns="" xmlns:a16="http://schemas.microsoft.com/office/drawing/2014/main" id="{DC4A70EF-3F93-394F-9283-38984B43018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8011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62" name="Group 61">
                      <a:extLst>
                        <a:ext uri="{FF2B5EF4-FFF2-40B4-BE49-F238E27FC236}">
                          <a16:creationId xmlns="" xmlns:a16="http://schemas.microsoft.com/office/drawing/2014/main" id="{D3D86AF9-DD49-4E47-A4FC-3305D622EC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81999" y="1052736"/>
                      <a:ext cx="1872208" cy="725213"/>
                      <a:chOff x="899592" y="1052736"/>
                      <a:chExt cx="5899720" cy="1227892"/>
                    </a:xfrm>
                  </p:grpSpPr>
                  <p:grpSp>
                    <p:nvGrpSpPr>
                      <p:cNvPr id="63" name="Group 62">
                        <a:extLst>
                          <a:ext uri="{FF2B5EF4-FFF2-40B4-BE49-F238E27FC236}">
                            <a16:creationId xmlns="" xmlns:a16="http://schemas.microsoft.com/office/drawing/2014/main" id="{80BDF788-2EEF-B14D-BBC4-3343B59F3DD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2" y="1052736"/>
                        <a:ext cx="4027507" cy="1227892"/>
                        <a:chOff x="899592" y="1052736"/>
                        <a:chExt cx="4027507" cy="1227892"/>
                      </a:xfrm>
                    </p:grpSpPr>
                    <p:pic>
                      <p:nvPicPr>
                        <p:cNvPr id="66" name="Picture 65">
                          <a:extLst>
                            <a:ext uri="{FF2B5EF4-FFF2-40B4-BE49-F238E27FC236}">
                              <a16:creationId xmlns="" xmlns:a16="http://schemas.microsoft.com/office/drawing/2014/main" id="{F6A37C98-906C-CD47-8147-E9D8BE8EF59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899592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7" name="Picture 66">
                          <a:extLst>
                            <a:ext uri="{FF2B5EF4-FFF2-40B4-BE49-F238E27FC236}">
                              <a16:creationId xmlns="" xmlns:a16="http://schemas.microsoft.com/office/drawing/2014/main" id="{98C5801C-0E8A-394B-8C11-326737153AF9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835696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8" name="Picture 67">
                          <a:extLst>
                            <a:ext uri="{FF2B5EF4-FFF2-40B4-BE49-F238E27FC236}">
                              <a16:creationId xmlns="" xmlns:a16="http://schemas.microsoft.com/office/drawing/2014/main" id="{2830F65F-CF90-D741-8AB2-BD282073B68C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771800" y="1052736"/>
                          <a:ext cx="1219200" cy="1219200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69" name="Picture 68">
                          <a:extLst>
                            <a:ext uri="{FF2B5EF4-FFF2-40B4-BE49-F238E27FC236}">
                              <a16:creationId xmlns="" xmlns:a16="http://schemas.microsoft.com/office/drawing/2014/main" id="{BEDE27D6-6BAC-9E44-AA1D-15F75EBA549D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707897" y="1061428"/>
                          <a:ext cx="1219202" cy="1219200"/>
                        </a:xfrm>
                        <a:prstGeom prst="rect">
                          <a:avLst/>
                        </a:prstGeom>
                      </p:spPr>
                    </p:pic>
                  </p:grpSp>
                  <p:pic>
                    <p:nvPicPr>
                      <p:cNvPr id="64" name="Picture 63">
                        <a:extLst>
                          <a:ext uri="{FF2B5EF4-FFF2-40B4-BE49-F238E27FC236}">
                            <a16:creationId xmlns="" xmlns:a16="http://schemas.microsoft.com/office/drawing/2014/main" id="{DE47BD5A-AED5-1F49-83FF-567727589B9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644009" y="1052736"/>
                        <a:ext cx="1219198" cy="1219200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5" name="Picture 64">
                        <a:extLst>
                          <a:ext uri="{FF2B5EF4-FFF2-40B4-BE49-F238E27FC236}">
                            <a16:creationId xmlns="" xmlns:a16="http://schemas.microsoft.com/office/drawing/2014/main" id="{2C064FC2-1D8D-444D-A9EA-D810B8C47BD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80112" y="1052736"/>
                        <a:ext cx="1219200" cy="1219200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  <p:cxnSp>
              <p:nvCxnSpPr>
                <p:cNvPr id="94" name="Straight Connector 93"/>
                <p:cNvCxnSpPr>
                  <a:stCxn id="29" idx="1"/>
                  <a:endCxn id="32" idx="5"/>
                </p:cNvCxnSpPr>
                <p:nvPr/>
              </p:nvCxnSpPr>
              <p:spPr>
                <a:xfrm flipV="1">
                  <a:off x="1970557" y="3400524"/>
                  <a:ext cx="3204715" cy="10474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5-Point Star 29">
                  <a:extLst>
                    <a:ext uri="{FF2B5EF4-FFF2-40B4-BE49-F238E27FC236}">
                      <a16:creationId xmlns="" xmlns:a16="http://schemas.microsoft.com/office/drawing/2014/main" id="{1B21A1D0-23D4-B643-93FE-D9D6227AFC0E}"/>
                    </a:ext>
                  </a:extLst>
                </p:cNvPr>
                <p:cNvSpPr/>
                <p:nvPr/>
              </p:nvSpPr>
              <p:spPr>
                <a:xfrm>
                  <a:off x="2999656" y="3202503"/>
                  <a:ext cx="432048" cy="396045"/>
                </a:xfrm>
                <a:prstGeom prst="star5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0" name="TextBox 119"/>
              <p:cNvSpPr txBox="1"/>
              <p:nvPr/>
            </p:nvSpPr>
            <p:spPr>
              <a:xfrm>
                <a:off x="2996730" y="2150617"/>
                <a:ext cx="4378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/>
                  <a:t>IP</a:t>
                </a:r>
              </a:p>
            </p:txBody>
          </p:sp>
        </p:grpSp>
        <p:sp>
          <p:nvSpPr>
            <p:cNvPr id="108" name="Rectangle 107"/>
            <p:cNvSpPr/>
            <p:nvPr/>
          </p:nvSpPr>
          <p:spPr>
            <a:xfrm>
              <a:off x="2155927" y="3099997"/>
              <a:ext cx="163095" cy="57214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389874" y="3099997"/>
              <a:ext cx="163095" cy="57214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623821" y="3099997"/>
              <a:ext cx="163095" cy="572141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9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Dump</a:t>
            </a:r>
            <a:r>
              <a:rPr lang="de-DE" dirty="0" smtClean="0"/>
              <a:t> Area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http://xfelmd.desy.de/vtour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4" y="1022350"/>
            <a:ext cx="11125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ounded Rectangular Callout 1"/>
          <p:cNvSpPr>
            <a:spLocks noChangeArrowheads="1"/>
          </p:cNvSpPr>
          <p:nvPr/>
        </p:nvSpPr>
        <p:spPr bwMode="auto">
          <a:xfrm>
            <a:off x="6144684" y="1843088"/>
            <a:ext cx="1727200" cy="13700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/>
          <a:lstStyle>
            <a:lvl1pPr marL="558800" indent="-258763"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§"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975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n 90">
            <a:extLst>
              <a:ext uri="{FF2B5EF4-FFF2-40B4-BE49-F238E27FC236}">
                <a16:creationId xmlns="" xmlns:a16="http://schemas.microsoft.com/office/drawing/2014/main" id="{077AAAC5-2811-3A41-8947-48E36687A15B}"/>
              </a:ext>
            </a:extLst>
          </p:cNvPr>
          <p:cNvSpPr/>
          <p:nvPr/>
        </p:nvSpPr>
        <p:spPr>
          <a:xfrm rot="16200000">
            <a:off x="5754489" y="-2346203"/>
            <a:ext cx="89819" cy="10530305"/>
          </a:xfrm>
          <a:prstGeom prst="can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1449C2E-1690-4C4F-9980-AF695617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1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6B7A7CF-E96D-9645-B321-E32129F1E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DEEDFE1-C5AA-B849-839E-29D6E33B7FCB}"/>
              </a:ext>
            </a:extLst>
          </p:cNvPr>
          <p:cNvGrpSpPr/>
          <p:nvPr/>
        </p:nvGrpSpPr>
        <p:grpSpPr>
          <a:xfrm>
            <a:off x="433572" y="4869160"/>
            <a:ext cx="834177" cy="586164"/>
            <a:chOff x="899592" y="1052736"/>
            <a:chExt cx="4027512" cy="121920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F0EF1471-27C3-DC4C-9579-213A2D31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052736"/>
              <a:ext cx="1219200" cy="1219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C3F7B8E-D6D7-1241-ACC9-9B3A9457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1052736"/>
              <a:ext cx="1219200" cy="12192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4D29799-4CAE-1C44-AF19-231B22DA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1052736"/>
              <a:ext cx="1219200" cy="1219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594E6B03-674F-A74F-8DB4-5E9DFAFA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1052736"/>
              <a:ext cx="1219200" cy="1219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49CFEFF-2609-8F4E-BD28-859B43882809}"/>
              </a:ext>
            </a:extLst>
          </p:cNvPr>
          <p:cNvSpPr/>
          <p:nvPr/>
        </p:nvSpPr>
        <p:spPr>
          <a:xfrm rot="16200000">
            <a:off x="219644" y="2334892"/>
            <a:ext cx="792088" cy="124491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XTD5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5688" y="5589240"/>
            <a:ext cx="469945" cy="68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6397" y="5897725"/>
            <a:ext cx="38852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448716" y="499296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photons</a:t>
            </a:r>
            <a:endParaRPr lang="de-DE" sz="16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1448716" y="54199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e-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448716" y="572844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e+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5342158" y="-84495"/>
            <a:ext cx="1455565" cy="2591144"/>
            <a:chOff x="3539413" y="1204943"/>
            <a:chExt cx="1455565" cy="2591144"/>
          </a:xfrm>
        </p:grpSpPr>
        <p:grpSp>
          <p:nvGrpSpPr>
            <p:cNvPr id="132" name="Group 131"/>
            <p:cNvGrpSpPr/>
            <p:nvPr/>
          </p:nvGrpSpPr>
          <p:grpSpPr>
            <a:xfrm>
              <a:off x="3780284" y="2992601"/>
              <a:ext cx="1125228" cy="803486"/>
              <a:chOff x="3780284" y="2992601"/>
              <a:chExt cx="1125228" cy="803486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2992601"/>
                <a:ext cx="201129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="" xmlns:a16="http://schemas.microsoft.com/office/drawing/2014/main" id="{7ED070E7-E75C-054F-8EE3-A421AEEA4709}"/>
                  </a:ext>
                </a:extLst>
              </p:cNvPr>
              <p:cNvSpPr/>
              <p:nvPr/>
            </p:nvSpPr>
            <p:spPr>
              <a:xfrm>
                <a:off x="4704383" y="3470544"/>
                <a:ext cx="201129" cy="325543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Can 30">
                <a:extLst>
                  <a:ext uri="{FF2B5EF4-FFF2-40B4-BE49-F238E27FC236}">
                    <a16:creationId xmlns="" xmlns:a16="http://schemas.microsoft.com/office/drawing/2014/main" id="{077AAAC5-2811-3A41-8947-48E36687A15B}"/>
                  </a:ext>
                </a:extLst>
              </p:cNvPr>
              <p:cNvSpPr/>
              <p:nvPr/>
            </p:nvSpPr>
            <p:spPr>
              <a:xfrm rot="16200000">
                <a:off x="4002038" y="3034756"/>
                <a:ext cx="288032" cy="731540"/>
              </a:xfrm>
              <a:prstGeom prst="can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3539413" y="2041962"/>
              <a:ext cx="12543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Collection </a:t>
              </a:r>
              <a:r>
                <a:rPr lang="de-DE" sz="1600" dirty="0" err="1" smtClean="0"/>
                <a:t>solenoid</a:t>
              </a:r>
              <a:endParaRPr lang="de-DE" sz="1600" dirty="0" smtClean="0"/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4114804" y="1746563"/>
              <a:ext cx="14217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latin typeface="Symbol" panose="05050102010706020507" pitchFamily="18" charset="2"/>
                </a:rPr>
                <a:t>b</a:t>
              </a:r>
              <a:r>
                <a:rPr lang="de-DE" sz="1600" dirty="0" smtClean="0"/>
                <a:t> </a:t>
              </a:r>
              <a:r>
                <a:rPr lang="de-DE" sz="1600" dirty="0" err="1" smtClean="0"/>
                <a:t>collimation</a:t>
              </a:r>
              <a:endParaRPr lang="de-DE" sz="1600" dirty="0" smtClean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8006567" y="-236722"/>
            <a:ext cx="1542263" cy="3092308"/>
            <a:chOff x="7376136" y="1052735"/>
            <a:chExt cx="1542263" cy="309230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042E3F48-032F-6A4C-9F8B-5F3296A19C99}"/>
                </a:ext>
              </a:extLst>
            </p:cNvPr>
            <p:cNvCxnSpPr/>
            <p:nvPr/>
          </p:nvCxnSpPr>
          <p:spPr>
            <a:xfrm>
              <a:off x="7567791" y="3130805"/>
              <a:ext cx="0" cy="550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81">
              <a:extLst>
                <a:ext uri="{FF2B5EF4-FFF2-40B4-BE49-F238E27FC236}">
                  <a16:creationId xmlns="" xmlns:a16="http://schemas.microsoft.com/office/drawing/2014/main" id="{CBBECCC5-D090-5742-90D7-232AF351AE55}"/>
                </a:ext>
              </a:extLst>
            </p:cNvPr>
            <p:cNvSpPr/>
            <p:nvPr/>
          </p:nvSpPr>
          <p:spPr>
            <a:xfrm rot="10800000">
              <a:off x="8002249" y="3156668"/>
              <a:ext cx="216025" cy="396045"/>
            </a:xfrm>
            <a:prstGeom prst="triangle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="" xmlns:a16="http://schemas.microsoft.com/office/drawing/2014/main" id="{82C20DA0-1A5F-444A-99AF-00FC272850E0}"/>
                </a:ext>
              </a:extLst>
            </p:cNvPr>
            <p:cNvSpPr/>
            <p:nvPr/>
          </p:nvSpPr>
          <p:spPr>
            <a:xfrm rot="18489737">
              <a:off x="8419937" y="2656385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e+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="" xmlns:a16="http://schemas.microsoft.com/office/drawing/2014/main" id="{DFFC2991-7D23-B84C-8EF6-5C57916B262E}"/>
                </a:ext>
              </a:extLst>
            </p:cNvPr>
            <p:cNvSpPr/>
            <p:nvPr/>
          </p:nvSpPr>
          <p:spPr>
            <a:xfrm rot="2372350">
              <a:off x="8419936" y="3737531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</a:rPr>
                <a:t>e-</a:t>
              </a:r>
              <a:endParaRPr lang="en-GB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Connector 102"/>
            <p:cNvCxnSpPr>
              <a:endCxn id="84" idx="1"/>
            </p:cNvCxnSpPr>
            <p:nvPr/>
          </p:nvCxnSpPr>
          <p:spPr>
            <a:xfrm>
              <a:off x="8168277" y="3380718"/>
              <a:ext cx="308686" cy="40190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endCxn id="83" idx="1"/>
            </p:cNvCxnSpPr>
            <p:nvPr/>
          </p:nvCxnSpPr>
          <p:spPr>
            <a:xfrm flipV="1">
              <a:off x="8218274" y="3056103"/>
              <a:ext cx="296897" cy="275072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 rot="16200000">
              <a:off x="6658591" y="1770280"/>
              <a:ext cx="17736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/>
                <a:t>photoconverter</a:t>
              </a:r>
              <a:endParaRPr lang="de-DE" sz="1600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195644" y="2700035"/>
            <a:ext cx="3982078" cy="2927216"/>
            <a:chOff x="3184221" y="2700035"/>
            <a:chExt cx="3982078" cy="292721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184221" y="2700035"/>
              <a:ext cx="3982078" cy="2927216"/>
              <a:chOff x="9624392" y="2759327"/>
              <a:chExt cx="3361416" cy="2630646"/>
            </a:xfrm>
          </p:grpSpPr>
          <p:sp>
            <p:nvSpPr>
              <p:cNvPr id="85" name="Triangle 84">
                <a:extLst>
                  <a:ext uri="{FF2B5EF4-FFF2-40B4-BE49-F238E27FC236}">
                    <a16:creationId xmlns="" xmlns:a16="http://schemas.microsoft.com/office/drawing/2014/main" id="{8B95C42A-6F4B-1A41-92B6-13041EE18846}"/>
                  </a:ext>
                </a:extLst>
              </p:cNvPr>
              <p:cNvSpPr/>
              <p:nvPr/>
            </p:nvSpPr>
            <p:spPr>
              <a:xfrm rot="840000">
                <a:off x="9624392" y="2759327"/>
                <a:ext cx="216025" cy="396045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Can 86">
                <a:extLst>
                  <a:ext uri="{FF2B5EF4-FFF2-40B4-BE49-F238E27FC236}">
                    <a16:creationId xmlns="" xmlns:a16="http://schemas.microsoft.com/office/drawing/2014/main" id="{CF252DE6-311F-2E40-8EF1-639A8693A93B}"/>
                  </a:ext>
                </a:extLst>
              </p:cNvPr>
              <p:cNvSpPr/>
              <p:nvPr/>
            </p:nvSpPr>
            <p:spPr>
              <a:xfrm rot="17816267">
                <a:off x="12235165" y="4023969"/>
                <a:ext cx="564074" cy="872022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9829821" y="3021193"/>
                <a:ext cx="2343692" cy="129204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riangle 85">
                <a:extLst>
                  <a:ext uri="{FF2B5EF4-FFF2-40B4-BE49-F238E27FC236}">
                    <a16:creationId xmlns="" xmlns:a16="http://schemas.microsoft.com/office/drawing/2014/main" id="{1AB3FD12-1BFA-6B4F-95C1-160FA0EB8A6C}"/>
                  </a:ext>
                </a:extLst>
              </p:cNvPr>
              <p:cNvSpPr/>
              <p:nvPr/>
            </p:nvSpPr>
            <p:spPr>
              <a:xfrm rot="12564427">
                <a:off x="10756781" y="3390804"/>
                <a:ext cx="275839" cy="39029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 rot="16200000">
                <a:off x="9789902" y="4414482"/>
                <a:ext cx="1667822" cy="28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 smtClean="0"/>
                  <a:t>Dillution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magnets</a:t>
                </a:r>
                <a:endParaRPr lang="de-DE" sz="1600" dirty="0" smtClean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2200453" y="3614697"/>
                <a:ext cx="7853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 smtClean="0"/>
                  <a:t>dump</a:t>
                </a:r>
                <a:endParaRPr lang="de-DE" sz="1600" dirty="0" smtClean="0"/>
              </a:p>
            </p:txBody>
          </p:sp>
        </p:grpSp>
        <p:sp>
          <p:nvSpPr>
            <p:cNvPr id="115" name="Triangle 85">
              <a:extLst>
                <a:ext uri="{FF2B5EF4-FFF2-40B4-BE49-F238E27FC236}">
                  <a16:creationId xmlns="" xmlns:a16="http://schemas.microsoft.com/office/drawing/2014/main" id="{1AB3FD12-1BFA-6B4F-95C1-160FA0EB8A6C}"/>
                </a:ext>
              </a:extLst>
            </p:cNvPr>
            <p:cNvSpPr/>
            <p:nvPr/>
          </p:nvSpPr>
          <p:spPr>
            <a:xfrm rot="12564427">
              <a:off x="4067598" y="3160399"/>
              <a:ext cx="326771" cy="434293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4632" y="1080767"/>
            <a:ext cx="865049" cy="1809525"/>
            <a:chOff x="5948709" y="1084461"/>
            <a:chExt cx="865049" cy="1809525"/>
          </a:xfrm>
        </p:grpSpPr>
        <p:grpSp>
          <p:nvGrpSpPr>
            <p:cNvPr id="136" name="Group 135"/>
            <p:cNvGrpSpPr/>
            <p:nvPr/>
          </p:nvGrpSpPr>
          <p:grpSpPr>
            <a:xfrm>
              <a:off x="5948709" y="1084461"/>
              <a:ext cx="861051" cy="1177038"/>
              <a:chOff x="5121266" y="2421509"/>
              <a:chExt cx="861051" cy="1177038"/>
            </a:xfrm>
          </p:grpSpPr>
          <p:sp>
            <p:nvSpPr>
              <p:cNvPr id="42" name="Rounded Rectangle 41">
                <a:extLst>
                  <a:ext uri="{FF2B5EF4-FFF2-40B4-BE49-F238E27FC236}">
                    <a16:creationId xmlns="" xmlns:a16="http://schemas.microsoft.com/office/drawing/2014/main" id="{AA79268C-C3B0-BB4E-83F1-ADC662B04F25}"/>
                  </a:ext>
                </a:extLst>
              </p:cNvPr>
              <p:cNvSpPr/>
              <p:nvPr/>
            </p:nvSpPr>
            <p:spPr>
              <a:xfrm rot="18489737">
                <a:off x="5529329" y="2466985"/>
                <a:ext cx="498463" cy="407512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e+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7" name="Straight Connector 106"/>
              <p:cNvCxnSpPr/>
              <p:nvPr/>
            </p:nvCxnSpPr>
            <p:spPr>
              <a:xfrm flipV="1">
                <a:off x="5273854" y="2918949"/>
                <a:ext cx="295474" cy="461769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riangle 31">
                <a:extLst>
                  <a:ext uri="{FF2B5EF4-FFF2-40B4-BE49-F238E27FC236}">
                    <a16:creationId xmlns="" xmlns:a16="http://schemas.microsoft.com/office/drawing/2014/main" id="{505891E0-A057-6843-B834-FC3B41EB46BE}"/>
                  </a:ext>
                </a:extLst>
              </p:cNvPr>
              <p:cNvSpPr/>
              <p:nvPr/>
            </p:nvSpPr>
            <p:spPr>
              <a:xfrm rot="10800000">
                <a:off x="5121266" y="3202502"/>
                <a:ext cx="216025" cy="396045"/>
              </a:xfrm>
              <a:prstGeom prst="triangl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4" name="Straight Connector 133"/>
            <p:cNvCxnSpPr/>
            <p:nvPr/>
          </p:nvCxnSpPr>
          <p:spPr>
            <a:xfrm>
              <a:off x="6164734" y="2142235"/>
              <a:ext cx="340762" cy="364414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Can 137">
              <a:extLst>
                <a:ext uri="{FF2B5EF4-FFF2-40B4-BE49-F238E27FC236}">
                  <a16:creationId xmlns="" xmlns:a16="http://schemas.microsoft.com/office/drawing/2014/main" id="{CF252DE6-311F-2E40-8EF1-639A8693A93B}"/>
                </a:ext>
              </a:extLst>
            </p:cNvPr>
            <p:cNvSpPr/>
            <p:nvPr/>
          </p:nvSpPr>
          <p:spPr>
            <a:xfrm rot="18964778">
              <a:off x="6509489" y="2464372"/>
              <a:ext cx="304269" cy="429614"/>
            </a:xfrm>
            <a:prstGeom prst="can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137866" y="574659"/>
            <a:ext cx="6121221" cy="2654627"/>
            <a:chOff x="2137866" y="574659"/>
            <a:chExt cx="6121221" cy="2654627"/>
          </a:xfrm>
        </p:grpSpPr>
        <p:grpSp>
          <p:nvGrpSpPr>
            <p:cNvPr id="16" name="Group 15"/>
            <p:cNvGrpSpPr/>
            <p:nvPr/>
          </p:nvGrpSpPr>
          <p:grpSpPr>
            <a:xfrm>
              <a:off x="2137866" y="1546290"/>
              <a:ext cx="6121221" cy="1682996"/>
              <a:chOff x="2137866" y="1546290"/>
              <a:chExt cx="6121221" cy="1682996"/>
            </a:xfrm>
          </p:grpSpPr>
          <p:pic>
            <p:nvPicPr>
              <p:cNvPr id="142" name="Picture 141">
                <a:extLst>
                  <a:ext uri="{FF2B5EF4-FFF2-40B4-BE49-F238E27FC236}">
                    <a16:creationId xmlns="" xmlns:a16="http://schemas.microsoft.com/office/drawing/2014/main" id="{1832D056-CE10-9245-B69D-C5C93BCD8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7184" y="1804908"/>
                <a:ext cx="252520" cy="586165"/>
              </a:xfrm>
              <a:prstGeom prst="rect">
                <a:avLst/>
              </a:prstGeom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2137866" y="1546290"/>
                <a:ext cx="6121221" cy="1682996"/>
                <a:chOff x="2137866" y="1546290"/>
                <a:chExt cx="6121221" cy="1682996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4776066" y="1546290"/>
                  <a:ext cx="2884700" cy="857181"/>
                  <a:chOff x="2996730" y="2804580"/>
                  <a:chExt cx="2884700" cy="857181"/>
                </a:xfrm>
              </p:grpSpPr>
              <p:grpSp>
                <p:nvGrpSpPr>
                  <p:cNvPr id="130" name="Group 129"/>
                  <p:cNvGrpSpPr/>
                  <p:nvPr/>
                </p:nvGrpSpPr>
                <p:grpSpPr>
                  <a:xfrm>
                    <a:off x="2999656" y="3075594"/>
                    <a:ext cx="2881774" cy="586167"/>
                    <a:chOff x="2999656" y="3075594"/>
                    <a:chExt cx="2881774" cy="586167"/>
                  </a:xfrm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="" xmlns:a16="http://schemas.microsoft.com/office/drawing/2014/main" id="{E51691B4-AFC0-CE4E-8E64-2CED1C9DAE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10301" y="3075594"/>
                      <a:ext cx="2571129" cy="586167"/>
                      <a:chOff x="3367496" y="2743417"/>
                      <a:chExt cx="2571129" cy="586167"/>
                    </a:xfrm>
                  </p:grpSpPr>
                  <p:grpSp>
                    <p:nvGrpSpPr>
                      <p:cNvPr id="43" name="Group 42">
                        <a:extLst>
                          <a:ext uri="{FF2B5EF4-FFF2-40B4-BE49-F238E27FC236}">
                            <a16:creationId xmlns="" xmlns:a16="http://schemas.microsoft.com/office/drawing/2014/main" id="{A45FAE38-C8D4-F142-8582-9257BAA2A7A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367496" y="2743417"/>
                        <a:ext cx="2385287" cy="586164"/>
                        <a:chOff x="899592" y="1052736"/>
                        <a:chExt cx="3654615" cy="720080"/>
                      </a:xfrm>
                    </p:grpSpPr>
                    <p:grpSp>
                      <p:nvGrpSpPr>
                        <p:cNvPr id="44" name="Group 43">
                          <a:extLst>
                            <a:ext uri="{FF2B5EF4-FFF2-40B4-BE49-F238E27FC236}">
                              <a16:creationId xmlns="" xmlns:a16="http://schemas.microsoft.com/office/drawing/2014/main" id="{6182C65B-92CA-E344-BD45-05FC4DBBE90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99592" y="1052736"/>
                          <a:ext cx="1872208" cy="720080"/>
                          <a:chOff x="899592" y="1052736"/>
                          <a:chExt cx="5899720" cy="1219200"/>
                        </a:xfrm>
                      </p:grpSpPr>
                      <p:grpSp>
                        <p:nvGrpSpPr>
                          <p:cNvPr id="53" name="Group 52">
                            <a:extLst>
                              <a:ext uri="{FF2B5EF4-FFF2-40B4-BE49-F238E27FC236}">
                                <a16:creationId xmlns="" xmlns:a16="http://schemas.microsoft.com/office/drawing/2014/main" id="{6F8CEF21-593B-694D-8974-24D8ABEB4C7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9592" y="1052736"/>
                            <a:ext cx="4027512" cy="1219200"/>
                            <a:chOff x="899592" y="1052736"/>
                            <a:chExt cx="4027512" cy="1219200"/>
                          </a:xfrm>
                        </p:grpSpPr>
                        <p:pic>
                          <p:nvPicPr>
                            <p:cNvPr id="56" name="Picture 55">
                              <a:extLst>
                                <a:ext uri="{FF2B5EF4-FFF2-40B4-BE49-F238E27FC236}">
                                  <a16:creationId xmlns="" xmlns:a16="http://schemas.microsoft.com/office/drawing/2014/main" id="{B5E809AC-980E-4746-92C0-D1A9E7C088FB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99592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57" name="Picture 56">
                              <a:extLst>
                                <a:ext uri="{FF2B5EF4-FFF2-40B4-BE49-F238E27FC236}">
                                  <a16:creationId xmlns="" xmlns:a16="http://schemas.microsoft.com/office/drawing/2014/main" id="{88338A0C-0EB0-384D-AA03-57640CB0C099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35696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58" name="Picture 57">
                              <a:extLst>
                                <a:ext uri="{FF2B5EF4-FFF2-40B4-BE49-F238E27FC236}">
                                  <a16:creationId xmlns="" xmlns:a16="http://schemas.microsoft.com/office/drawing/2014/main" id="{5F9CF7FA-5EC5-A442-8642-A7C9B809F35B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1800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59" name="Picture 58">
                              <a:extLst>
                                <a:ext uri="{FF2B5EF4-FFF2-40B4-BE49-F238E27FC236}">
                                  <a16:creationId xmlns="" xmlns:a16="http://schemas.microsoft.com/office/drawing/2014/main" id="{3A5212EB-52D4-C745-A476-420BFF2FFD53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7904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54" name="Picture 53">
                            <a:extLst>
                              <a:ext uri="{FF2B5EF4-FFF2-40B4-BE49-F238E27FC236}">
                                <a16:creationId xmlns="" xmlns:a16="http://schemas.microsoft.com/office/drawing/2014/main" id="{E7D4F615-A8AF-6C4B-9446-21456E2E15FD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44008" y="1052736"/>
                            <a:ext cx="1219200" cy="1219200"/>
                          </a:xfrm>
                          <a:prstGeom prst="rect">
                            <a:avLst/>
                          </a:prstGeom>
                        </p:spPr>
                      </p:pic>
                      <p:pic>
                        <p:nvPicPr>
                          <p:cNvPr id="55" name="Picture 54">
                            <a:extLst>
                              <a:ext uri="{FF2B5EF4-FFF2-40B4-BE49-F238E27FC236}">
                                <a16:creationId xmlns="" xmlns:a16="http://schemas.microsoft.com/office/drawing/2014/main" id="{BFD3F225-E9D6-5042-A72A-D050E282577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580112" y="1052736"/>
                            <a:ext cx="1219200" cy="121920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  <p:grpSp>
                      <p:nvGrpSpPr>
                        <p:cNvPr id="45" name="Group 44">
                          <a:extLst>
                            <a:ext uri="{FF2B5EF4-FFF2-40B4-BE49-F238E27FC236}">
                              <a16:creationId xmlns="" xmlns:a16="http://schemas.microsoft.com/office/drawing/2014/main" id="{EAF4BDC9-697D-4C4D-905E-042A8E1EC50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2681999" y="1052736"/>
                          <a:ext cx="1872208" cy="720080"/>
                          <a:chOff x="899592" y="1052736"/>
                          <a:chExt cx="5899720" cy="1219200"/>
                        </a:xfrm>
                      </p:grpSpPr>
                      <p:pic>
                        <p:nvPicPr>
                          <p:cNvPr id="47" name="Picture 46">
                            <a:extLst>
                              <a:ext uri="{FF2B5EF4-FFF2-40B4-BE49-F238E27FC236}">
                                <a16:creationId xmlns="" xmlns:a16="http://schemas.microsoft.com/office/drawing/2014/main" id="{8CAB73C4-F84E-9C41-8506-F4A8452B8A6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4644008" y="1052736"/>
                            <a:ext cx="1219200" cy="1219200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46" name="Group 45">
                            <a:extLst>
                              <a:ext uri="{FF2B5EF4-FFF2-40B4-BE49-F238E27FC236}">
                                <a16:creationId xmlns="" xmlns:a16="http://schemas.microsoft.com/office/drawing/2014/main" id="{2F2E8012-F63F-B346-9AAB-B3011828AC5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899592" y="1052736"/>
                            <a:ext cx="4027512" cy="1219200"/>
                            <a:chOff x="899592" y="1052736"/>
                            <a:chExt cx="4027512" cy="1219200"/>
                          </a:xfrm>
                        </p:grpSpPr>
                        <p:pic>
                          <p:nvPicPr>
                            <p:cNvPr id="52" name="Picture 51">
                              <a:extLst>
                                <a:ext uri="{FF2B5EF4-FFF2-40B4-BE49-F238E27FC236}">
                                  <a16:creationId xmlns="" xmlns:a16="http://schemas.microsoft.com/office/drawing/2014/main" id="{FD33123B-42D3-8048-8DAC-17D6C646DB2F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707902" y="1052736"/>
                              <a:ext cx="1219202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49" name="Picture 48">
                              <a:extLst>
                                <a:ext uri="{FF2B5EF4-FFF2-40B4-BE49-F238E27FC236}">
                                  <a16:creationId xmlns="" xmlns:a16="http://schemas.microsoft.com/office/drawing/2014/main" id="{36A59A67-1A02-C642-89DA-05DD89A6C388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99592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50" name="Picture 49">
                              <a:extLst>
                                <a:ext uri="{FF2B5EF4-FFF2-40B4-BE49-F238E27FC236}">
                                  <a16:creationId xmlns="" xmlns:a16="http://schemas.microsoft.com/office/drawing/2014/main" id="{FE0CAC25-FD2D-5C46-9899-E675AFEEC502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835696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51" name="Picture 50">
                              <a:extLst>
                                <a:ext uri="{FF2B5EF4-FFF2-40B4-BE49-F238E27FC236}">
                                  <a16:creationId xmlns="" xmlns:a16="http://schemas.microsoft.com/office/drawing/2014/main" id="{0D66B2F2-D618-B544-8DEF-6D923A897099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2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771800" y="1052736"/>
                              <a:ext cx="1219200" cy="1219200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pic>
                        <p:nvPicPr>
                          <p:cNvPr id="48" name="Picture 47">
                            <a:extLst>
                              <a:ext uri="{FF2B5EF4-FFF2-40B4-BE49-F238E27FC236}">
                                <a16:creationId xmlns="" xmlns:a16="http://schemas.microsoft.com/office/drawing/2014/main" id="{33ADC433-7CA2-2B48-BE23-98BBF50466DF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2">
                            <a:extLst>
                              <a:ext uri="{28A0092B-C50C-407E-A947-70E740481C1C}">
                                <a14:useLocalDpi xmlns:a14="http://schemas.microsoft.com/office/drawing/2010/main"/>
                              </a:ext>
                            </a:extLst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5580112" y="1052736"/>
                            <a:ext cx="1219200" cy="1219200"/>
                          </a:xfrm>
                          <a:prstGeom prst="rect">
                            <a:avLst/>
                          </a:prstGeom>
                        </p:spPr>
                      </p:pic>
                    </p:grpSp>
                  </p:grpSp>
                  <p:pic>
                    <p:nvPicPr>
                      <p:cNvPr id="73" name="Picture 72">
                        <a:extLst>
                          <a:ext uri="{FF2B5EF4-FFF2-40B4-BE49-F238E27FC236}">
                            <a16:creationId xmlns="" xmlns:a16="http://schemas.microsoft.com/office/drawing/2014/main" id="{1832D056-CE10-9245-B69D-C5C93BCD8351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86105" y="2743419"/>
                        <a:ext cx="252520" cy="586165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30" name="5-Point Star 29">
                      <a:extLst>
                        <a:ext uri="{FF2B5EF4-FFF2-40B4-BE49-F238E27FC236}">
                          <a16:creationId xmlns="" xmlns:a16="http://schemas.microsoft.com/office/drawing/2014/main" id="{1B21A1D0-23D4-B643-93FE-D9D6227AFC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9656" y="3202503"/>
                      <a:ext cx="432048" cy="396045"/>
                    </a:xfrm>
                    <a:prstGeom prst="star5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sz="1600" dirty="0" err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0" name="TextBox 119"/>
                  <p:cNvSpPr txBox="1"/>
                  <p:nvPr/>
                </p:nvSpPr>
                <p:spPr>
                  <a:xfrm>
                    <a:off x="2996730" y="2804580"/>
                    <a:ext cx="43789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de-DE" sz="1600" dirty="0" smtClean="0"/>
                      <a:t>IP</a:t>
                    </a:r>
                  </a:p>
                </p:txBody>
              </p:sp>
            </p:grpSp>
            <p:sp>
              <p:nvSpPr>
                <p:cNvPr id="124" name="Triangle 84">
                  <a:extLst>
                    <a:ext uri="{FF2B5EF4-FFF2-40B4-BE49-F238E27FC236}">
                      <a16:creationId xmlns="" xmlns:a16="http://schemas.microsoft.com/office/drawing/2014/main" id="{8B95C42A-6F4B-1A41-92B6-13041EE18846}"/>
                    </a:ext>
                  </a:extLst>
                </p:cNvPr>
                <p:cNvSpPr/>
                <p:nvPr/>
              </p:nvSpPr>
              <p:spPr>
                <a:xfrm rot="10800000">
                  <a:off x="2137866" y="2611477"/>
                  <a:ext cx="429385" cy="617809"/>
                </a:xfrm>
                <a:prstGeom prst="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2395275" y="2115261"/>
                  <a:ext cx="2638258" cy="78277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43" name="Picture 142">
                  <a:extLst>
                    <a:ext uri="{FF2B5EF4-FFF2-40B4-BE49-F238E27FC236}">
                      <a16:creationId xmlns="" xmlns:a16="http://schemas.microsoft.com/office/drawing/2014/main" id="{1832D056-CE10-9245-B69D-C5C93BCD83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7368" y="1805255"/>
                  <a:ext cx="252520" cy="586165"/>
                </a:xfrm>
                <a:prstGeom prst="rect">
                  <a:avLst/>
                </a:prstGeom>
              </p:spPr>
            </p:pic>
            <p:pic>
              <p:nvPicPr>
                <p:cNvPr id="144" name="Picture 143">
                  <a:extLst>
                    <a:ext uri="{FF2B5EF4-FFF2-40B4-BE49-F238E27FC236}">
                      <a16:creationId xmlns="" xmlns:a16="http://schemas.microsoft.com/office/drawing/2014/main" id="{1832D056-CE10-9245-B69D-C5C93BCD83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6567" y="1795730"/>
                  <a:ext cx="252520" cy="586165"/>
                </a:xfrm>
                <a:prstGeom prst="rect">
                  <a:avLst/>
                </a:prstGeom>
              </p:spPr>
            </p:pic>
            <p:sp>
              <p:nvSpPr>
                <p:cNvPr id="14" name="Rectangle 13"/>
                <p:cNvSpPr/>
                <p:nvPr/>
              </p:nvSpPr>
              <p:spPr>
                <a:xfrm rot="20730284">
                  <a:off x="3866279" y="2158408"/>
                  <a:ext cx="200943" cy="56390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 rot="20730284">
                  <a:off x="4141934" y="2081406"/>
                  <a:ext cx="200943" cy="56390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 rot="20730284">
                  <a:off x="4425815" y="2010261"/>
                  <a:ext cx="200943" cy="563906"/>
                </a:xfrm>
                <a:prstGeom prst="rect">
                  <a:avLst/>
                </a:prstGeom>
                <a:solidFill>
                  <a:srgbClr val="0070C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600" dirty="0" err="1" smtClean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 rot="16200000">
              <a:off x="1376169" y="1381772"/>
              <a:ext cx="1952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Fast Kicker Magnet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345426" y="1578207"/>
              <a:ext cx="1242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Final Focus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083095" y="5312948"/>
            <a:ext cx="4603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Single </a:t>
            </a:r>
            <a:r>
              <a:rPr lang="de-DE" sz="1600" dirty="0" err="1" smtClean="0"/>
              <a:t>bunch</a:t>
            </a:r>
            <a:r>
              <a:rPr lang="de-DE" sz="1600" dirty="0" smtClean="0"/>
              <a:t> </a:t>
            </a:r>
            <a:r>
              <a:rPr lang="de-DE" sz="1600" dirty="0" err="1" smtClean="0"/>
              <a:t>kicker</a:t>
            </a:r>
            <a:r>
              <a:rPr lang="de-DE" sz="1600" dirty="0"/>
              <a:t> </a:t>
            </a:r>
            <a:r>
              <a:rPr lang="de-DE" sz="1600" dirty="0" err="1" smtClean="0"/>
              <a:t>helps</a:t>
            </a:r>
            <a:r>
              <a:rPr lang="de-DE" sz="1600" dirty="0" smtClean="0"/>
              <a:t>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</a:t>
            </a:r>
            <a:r>
              <a:rPr lang="de-DE" sz="1600" dirty="0" err="1" smtClean="0"/>
              <a:t>protection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Space </a:t>
            </a:r>
            <a:r>
              <a:rPr lang="de-DE" sz="1600" dirty="0" err="1" smtClean="0"/>
              <a:t>efficient</a:t>
            </a:r>
            <a:r>
              <a:rPr lang="de-DE" sz="1600" dirty="0" smtClean="0"/>
              <a:t> design –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location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crane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Kicker </a:t>
            </a:r>
            <a:r>
              <a:rPr lang="de-DE" sz="1600" dirty="0" err="1" smtClean="0"/>
              <a:t>and</a:t>
            </a:r>
            <a:r>
              <a:rPr lang="de-DE" sz="1600" dirty="0" smtClean="0"/>
              <a:t> Septa design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copy-pasted</a:t>
            </a:r>
            <a:r>
              <a:rPr lang="de-DE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52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an 90">
            <a:extLst>
              <a:ext uri="{FF2B5EF4-FFF2-40B4-BE49-F238E27FC236}">
                <a16:creationId xmlns="" xmlns:a16="http://schemas.microsoft.com/office/drawing/2014/main" id="{077AAAC5-2811-3A41-8947-48E36687A15B}"/>
              </a:ext>
            </a:extLst>
          </p:cNvPr>
          <p:cNvSpPr/>
          <p:nvPr/>
        </p:nvSpPr>
        <p:spPr>
          <a:xfrm rot="16200000">
            <a:off x="5754489" y="-2346203"/>
            <a:ext cx="89819" cy="10530305"/>
          </a:xfrm>
          <a:prstGeom prst="can">
            <a:avLst/>
          </a:prstGeom>
          <a:solidFill>
            <a:srgbClr val="FFFF00">
              <a:alpha val="15000"/>
            </a:srgbClr>
          </a:solidFill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err="1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A1449C2E-1690-4C4F-9980-AF695617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 2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06B7A7CF-E96D-9645-B321-E32129F1EA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5DEEDFE1-C5AA-B849-839E-29D6E33B7FCB}"/>
              </a:ext>
            </a:extLst>
          </p:cNvPr>
          <p:cNvGrpSpPr/>
          <p:nvPr/>
        </p:nvGrpSpPr>
        <p:grpSpPr>
          <a:xfrm>
            <a:off x="433572" y="4869160"/>
            <a:ext cx="834177" cy="586164"/>
            <a:chOff x="899592" y="1052736"/>
            <a:chExt cx="4027512" cy="1219200"/>
          </a:xfrm>
        </p:grpSpPr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F0EF1471-27C3-DC4C-9579-213A2D31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052736"/>
              <a:ext cx="1219200" cy="1219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3C3F7B8E-D6D7-1241-ACC9-9B3A9457E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5696" y="1052736"/>
              <a:ext cx="1219200" cy="12192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D4D29799-4CAE-1C44-AF19-231B22DA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71800" y="1052736"/>
              <a:ext cx="1219200" cy="12192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594E6B03-674F-A74F-8DB4-5E9DFAFA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07904" y="1052736"/>
              <a:ext cx="1219200" cy="12192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449CFEFF-2609-8F4E-BD28-859B43882809}"/>
              </a:ext>
            </a:extLst>
          </p:cNvPr>
          <p:cNvSpPr/>
          <p:nvPr/>
        </p:nvSpPr>
        <p:spPr>
          <a:xfrm rot="16200000">
            <a:off x="219644" y="2334892"/>
            <a:ext cx="792088" cy="124491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XTD5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5688" y="5589240"/>
            <a:ext cx="469945" cy="685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656397" y="5897725"/>
            <a:ext cx="388526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448716" y="4992965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photons</a:t>
            </a:r>
            <a:endParaRPr lang="de-DE" sz="1600" dirty="0" smtClean="0"/>
          </a:p>
        </p:txBody>
      </p:sp>
      <p:sp>
        <p:nvSpPr>
          <p:cNvPr id="117" name="TextBox 116"/>
          <p:cNvSpPr txBox="1"/>
          <p:nvPr/>
        </p:nvSpPr>
        <p:spPr>
          <a:xfrm>
            <a:off x="1448716" y="54199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e-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448716" y="5728448"/>
            <a:ext cx="418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e+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95644" y="2700035"/>
            <a:ext cx="3982078" cy="2927216"/>
            <a:chOff x="3184221" y="2700035"/>
            <a:chExt cx="3982078" cy="2927216"/>
          </a:xfrm>
        </p:grpSpPr>
        <p:grpSp>
          <p:nvGrpSpPr>
            <p:cNvPr id="140" name="Group 139"/>
            <p:cNvGrpSpPr/>
            <p:nvPr/>
          </p:nvGrpSpPr>
          <p:grpSpPr>
            <a:xfrm>
              <a:off x="3184221" y="2700035"/>
              <a:ext cx="3982078" cy="2927216"/>
              <a:chOff x="9624392" y="2759327"/>
              <a:chExt cx="3361416" cy="2630646"/>
            </a:xfrm>
          </p:grpSpPr>
          <p:sp>
            <p:nvSpPr>
              <p:cNvPr id="85" name="Triangle 84">
                <a:extLst>
                  <a:ext uri="{FF2B5EF4-FFF2-40B4-BE49-F238E27FC236}">
                    <a16:creationId xmlns="" xmlns:a16="http://schemas.microsoft.com/office/drawing/2014/main" id="{8B95C42A-6F4B-1A41-92B6-13041EE18846}"/>
                  </a:ext>
                </a:extLst>
              </p:cNvPr>
              <p:cNvSpPr/>
              <p:nvPr/>
            </p:nvSpPr>
            <p:spPr>
              <a:xfrm rot="840000">
                <a:off x="9624392" y="2759327"/>
                <a:ext cx="216025" cy="396045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Can 86">
                <a:extLst>
                  <a:ext uri="{FF2B5EF4-FFF2-40B4-BE49-F238E27FC236}">
                    <a16:creationId xmlns="" xmlns:a16="http://schemas.microsoft.com/office/drawing/2014/main" id="{CF252DE6-311F-2E40-8EF1-639A8693A93B}"/>
                  </a:ext>
                </a:extLst>
              </p:cNvPr>
              <p:cNvSpPr/>
              <p:nvPr/>
            </p:nvSpPr>
            <p:spPr>
              <a:xfrm rot="17816267">
                <a:off x="12235165" y="4023969"/>
                <a:ext cx="564074" cy="872022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0" name="Straight Connector 109"/>
              <p:cNvCxnSpPr/>
              <p:nvPr/>
            </p:nvCxnSpPr>
            <p:spPr>
              <a:xfrm>
                <a:off x="9829821" y="3021193"/>
                <a:ext cx="2343692" cy="1292042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riangle 85">
                <a:extLst>
                  <a:ext uri="{FF2B5EF4-FFF2-40B4-BE49-F238E27FC236}">
                    <a16:creationId xmlns="" xmlns:a16="http://schemas.microsoft.com/office/drawing/2014/main" id="{1AB3FD12-1BFA-6B4F-95C1-160FA0EB8A6C}"/>
                  </a:ext>
                </a:extLst>
              </p:cNvPr>
              <p:cNvSpPr/>
              <p:nvPr/>
            </p:nvSpPr>
            <p:spPr>
              <a:xfrm rot="12564427">
                <a:off x="10756781" y="3390804"/>
                <a:ext cx="275839" cy="390293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 rot="16200000">
                <a:off x="9789902" y="4414482"/>
                <a:ext cx="1667822" cy="283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 smtClean="0"/>
                  <a:t>Dillution</a:t>
                </a:r>
                <a:r>
                  <a:rPr lang="de-DE" sz="1600" dirty="0" smtClean="0"/>
                  <a:t> </a:t>
                </a:r>
                <a:r>
                  <a:rPr lang="de-DE" sz="1600" dirty="0" err="1" smtClean="0"/>
                  <a:t>magnets</a:t>
                </a:r>
                <a:endParaRPr lang="de-DE" sz="1600" dirty="0" smtClean="0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2200453" y="3614697"/>
                <a:ext cx="7853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 smtClean="0"/>
                  <a:t>dump</a:t>
                </a:r>
                <a:endParaRPr lang="de-DE" sz="1600" dirty="0" smtClean="0"/>
              </a:p>
            </p:txBody>
          </p:sp>
        </p:grpSp>
        <p:sp>
          <p:nvSpPr>
            <p:cNvPr id="115" name="Triangle 85">
              <a:extLst>
                <a:ext uri="{FF2B5EF4-FFF2-40B4-BE49-F238E27FC236}">
                  <a16:creationId xmlns="" xmlns:a16="http://schemas.microsoft.com/office/drawing/2014/main" id="{1AB3FD12-1BFA-6B4F-95C1-160FA0EB8A6C}"/>
                </a:ext>
              </a:extLst>
            </p:cNvPr>
            <p:cNvSpPr/>
            <p:nvPr/>
          </p:nvSpPr>
          <p:spPr>
            <a:xfrm rot="12564427">
              <a:off x="4067598" y="3160399"/>
              <a:ext cx="326771" cy="434293"/>
            </a:xfrm>
            <a:prstGeom prst="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124310" y="1285002"/>
            <a:ext cx="2504972" cy="857178"/>
            <a:chOff x="2996730" y="2804580"/>
            <a:chExt cx="2504972" cy="857178"/>
          </a:xfrm>
        </p:grpSpPr>
        <p:grpSp>
          <p:nvGrpSpPr>
            <p:cNvPr id="130" name="Group 129"/>
            <p:cNvGrpSpPr/>
            <p:nvPr/>
          </p:nvGrpSpPr>
          <p:grpSpPr>
            <a:xfrm>
              <a:off x="2999656" y="3075594"/>
              <a:ext cx="2502046" cy="586164"/>
              <a:chOff x="2999656" y="3075594"/>
              <a:chExt cx="2502046" cy="586164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="" xmlns:a16="http://schemas.microsoft.com/office/drawing/2014/main" id="{A45FAE38-C8D4-F142-8582-9257BAA2A7AB}"/>
                  </a:ext>
                </a:extLst>
              </p:cNvPr>
              <p:cNvGrpSpPr/>
              <p:nvPr/>
            </p:nvGrpSpPr>
            <p:grpSpPr>
              <a:xfrm>
                <a:off x="3310301" y="3075594"/>
                <a:ext cx="2191401" cy="586164"/>
                <a:chOff x="899592" y="1052736"/>
                <a:chExt cx="3357553" cy="720080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="" xmlns:a16="http://schemas.microsoft.com/office/drawing/2014/main" id="{6182C65B-92CA-E344-BD45-05FC4DBBE901}"/>
                    </a:ext>
                  </a:extLst>
                </p:cNvPr>
                <p:cNvGrpSpPr/>
                <p:nvPr/>
              </p:nvGrpSpPr>
              <p:grpSpPr>
                <a:xfrm>
                  <a:off x="899592" y="1052736"/>
                  <a:ext cx="1872208" cy="720080"/>
                  <a:chOff x="899592" y="1052736"/>
                  <a:chExt cx="5899720" cy="1219200"/>
                </a:xfrm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="" xmlns:a16="http://schemas.microsoft.com/office/drawing/2014/main" id="{6F8CEF21-593B-694D-8974-24D8ABEB4C76}"/>
                      </a:ext>
                    </a:extLst>
                  </p:cNvPr>
                  <p:cNvGrpSpPr/>
                  <p:nvPr/>
                </p:nvGrpSpPr>
                <p:grpSpPr>
                  <a:xfrm>
                    <a:off x="899592" y="1052736"/>
                    <a:ext cx="4027512" cy="1219200"/>
                    <a:chOff x="899592" y="1052736"/>
                    <a:chExt cx="4027512" cy="1219200"/>
                  </a:xfrm>
                </p:grpSpPr>
                <p:pic>
                  <p:nvPicPr>
                    <p:cNvPr id="56" name="Picture 55">
                      <a:extLst>
                        <a:ext uri="{FF2B5EF4-FFF2-40B4-BE49-F238E27FC236}">
                          <a16:creationId xmlns="" xmlns:a16="http://schemas.microsoft.com/office/drawing/2014/main" id="{B5E809AC-980E-4746-92C0-D1A9E7C088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99592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7" name="Picture 56">
                      <a:extLst>
                        <a:ext uri="{FF2B5EF4-FFF2-40B4-BE49-F238E27FC236}">
                          <a16:creationId xmlns="" xmlns:a16="http://schemas.microsoft.com/office/drawing/2014/main" id="{88338A0C-0EB0-384D-AA03-57640CB0C0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35696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8" name="Picture 57">
                      <a:extLst>
                        <a:ext uri="{FF2B5EF4-FFF2-40B4-BE49-F238E27FC236}">
                          <a16:creationId xmlns="" xmlns:a16="http://schemas.microsoft.com/office/drawing/2014/main" id="{5F9CF7FA-5EC5-A442-8642-A7C9B809F35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71800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9" name="Picture 58">
                      <a:extLst>
                        <a:ext uri="{FF2B5EF4-FFF2-40B4-BE49-F238E27FC236}">
                          <a16:creationId xmlns="" xmlns:a16="http://schemas.microsoft.com/office/drawing/2014/main" id="{3A5212EB-52D4-C745-A476-420BFF2FFD5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07904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4" name="Picture 53">
                    <a:extLst>
                      <a:ext uri="{FF2B5EF4-FFF2-40B4-BE49-F238E27FC236}">
                        <a16:creationId xmlns="" xmlns:a16="http://schemas.microsoft.com/office/drawing/2014/main" id="{E7D4F615-A8AF-6C4B-9446-21456E2E15F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4008" y="1052736"/>
                    <a:ext cx="1219200" cy="1219200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="" xmlns:a16="http://schemas.microsoft.com/office/drawing/2014/main" id="{BFD3F225-E9D6-5042-A72A-D050E28257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580112" y="1052736"/>
                    <a:ext cx="1219200" cy="1219200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5" name="Group 44">
                  <a:extLst>
                    <a:ext uri="{FF2B5EF4-FFF2-40B4-BE49-F238E27FC236}">
                      <a16:creationId xmlns="" xmlns:a16="http://schemas.microsoft.com/office/drawing/2014/main" id="{EAF4BDC9-697D-4C4D-905E-042A8E1EC50B}"/>
                    </a:ext>
                  </a:extLst>
                </p:cNvPr>
                <p:cNvGrpSpPr/>
                <p:nvPr/>
              </p:nvGrpSpPr>
              <p:grpSpPr>
                <a:xfrm>
                  <a:off x="2681999" y="1052736"/>
                  <a:ext cx="1575146" cy="720080"/>
                  <a:chOff x="899592" y="1052736"/>
                  <a:chExt cx="4963616" cy="1219200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="" xmlns:a16="http://schemas.microsoft.com/office/drawing/2014/main" id="{8CAB73C4-F84E-9C41-8506-F4A8452B8A6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644008" y="1052736"/>
                    <a:ext cx="1219200" cy="1219200"/>
                  </a:xfrm>
                  <a:prstGeom prst="rect">
                    <a:avLst/>
                  </a:prstGeom>
                </p:spPr>
              </p:pic>
              <p:grpSp>
                <p:nvGrpSpPr>
                  <p:cNvPr id="46" name="Group 45">
                    <a:extLst>
                      <a:ext uri="{FF2B5EF4-FFF2-40B4-BE49-F238E27FC236}">
                        <a16:creationId xmlns="" xmlns:a16="http://schemas.microsoft.com/office/drawing/2014/main" id="{2F2E8012-F63F-B346-9AAB-B3011828AC57}"/>
                      </a:ext>
                    </a:extLst>
                  </p:cNvPr>
                  <p:cNvGrpSpPr/>
                  <p:nvPr/>
                </p:nvGrpSpPr>
                <p:grpSpPr>
                  <a:xfrm>
                    <a:off x="899592" y="1052736"/>
                    <a:ext cx="4027512" cy="1219200"/>
                    <a:chOff x="899592" y="1052736"/>
                    <a:chExt cx="4027512" cy="1219200"/>
                  </a:xfrm>
                </p:grpSpPr>
                <p:pic>
                  <p:nvPicPr>
                    <p:cNvPr id="52" name="Picture 51">
                      <a:extLst>
                        <a:ext uri="{FF2B5EF4-FFF2-40B4-BE49-F238E27FC236}">
                          <a16:creationId xmlns="" xmlns:a16="http://schemas.microsoft.com/office/drawing/2014/main" id="{FD33123B-42D3-8048-8DAC-17D6C646DB2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707902" y="1052736"/>
                      <a:ext cx="1219202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9" name="Picture 48">
                      <a:extLst>
                        <a:ext uri="{FF2B5EF4-FFF2-40B4-BE49-F238E27FC236}">
                          <a16:creationId xmlns="" xmlns:a16="http://schemas.microsoft.com/office/drawing/2014/main" id="{36A59A67-1A02-C642-89DA-05DD89A6C3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899592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0" name="Picture 49">
                      <a:extLst>
                        <a:ext uri="{FF2B5EF4-FFF2-40B4-BE49-F238E27FC236}">
                          <a16:creationId xmlns="" xmlns:a16="http://schemas.microsoft.com/office/drawing/2014/main" id="{FE0CAC25-FD2D-5C46-9899-E675AFEEC502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835696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50">
                      <a:extLst>
                        <a:ext uri="{FF2B5EF4-FFF2-40B4-BE49-F238E27FC236}">
                          <a16:creationId xmlns="" xmlns:a16="http://schemas.microsoft.com/office/drawing/2014/main" id="{0D66B2F2-D618-B544-8DEF-6D923A89709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771800" y="1052736"/>
                      <a:ext cx="1219200" cy="1219200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sp>
            <p:nvSpPr>
              <p:cNvPr id="30" name="5-Point Star 29">
                <a:extLst>
                  <a:ext uri="{FF2B5EF4-FFF2-40B4-BE49-F238E27FC236}">
                    <a16:creationId xmlns="" xmlns:a16="http://schemas.microsoft.com/office/drawing/2014/main" id="{1B21A1D0-23D4-B643-93FE-D9D6227AFC0E}"/>
                  </a:ext>
                </a:extLst>
              </p:cNvPr>
              <p:cNvSpPr/>
              <p:nvPr/>
            </p:nvSpPr>
            <p:spPr>
              <a:xfrm>
                <a:off x="2999656" y="3202503"/>
                <a:ext cx="432048" cy="396045"/>
              </a:xfrm>
              <a:prstGeom prst="star5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2996730" y="2804580"/>
              <a:ext cx="437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/>
                <a:t>IP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058905" y="1109424"/>
            <a:ext cx="1257695" cy="1809525"/>
            <a:chOff x="4058905" y="1109424"/>
            <a:chExt cx="1257695" cy="1809525"/>
          </a:xfrm>
        </p:grpSpPr>
        <p:grpSp>
          <p:nvGrpSpPr>
            <p:cNvPr id="12" name="Group 11"/>
            <p:cNvGrpSpPr/>
            <p:nvPr/>
          </p:nvGrpSpPr>
          <p:grpSpPr>
            <a:xfrm rot="20777571">
              <a:off x="4451551" y="1109424"/>
              <a:ext cx="865049" cy="1809525"/>
              <a:chOff x="5948709" y="1084461"/>
              <a:chExt cx="865049" cy="1809525"/>
            </a:xfrm>
          </p:grpSpPr>
          <p:grpSp>
            <p:nvGrpSpPr>
              <p:cNvPr id="136" name="Group 135"/>
              <p:cNvGrpSpPr/>
              <p:nvPr/>
            </p:nvGrpSpPr>
            <p:grpSpPr>
              <a:xfrm>
                <a:off x="5948709" y="1084461"/>
                <a:ext cx="861051" cy="1177038"/>
                <a:chOff x="5121266" y="2421509"/>
                <a:chExt cx="861051" cy="1177038"/>
              </a:xfrm>
            </p:grpSpPr>
            <p:sp>
              <p:nvSpPr>
                <p:cNvPr id="42" name="Rounded Rectangle 41">
                  <a:extLst>
                    <a:ext uri="{FF2B5EF4-FFF2-40B4-BE49-F238E27FC236}">
                      <a16:creationId xmlns="" xmlns:a16="http://schemas.microsoft.com/office/drawing/2014/main" id="{AA79268C-C3B0-BB4E-83F1-ADC662B04F25}"/>
                    </a:ext>
                  </a:extLst>
                </p:cNvPr>
                <p:cNvSpPr/>
                <p:nvPr/>
              </p:nvSpPr>
              <p:spPr>
                <a:xfrm rot="18489737">
                  <a:off x="5529329" y="2466985"/>
                  <a:ext cx="498463" cy="407512"/>
                </a:xfrm>
                <a:prstGeom prst="round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sz="1600" dirty="0" smtClean="0">
                      <a:solidFill>
                        <a:schemeClr val="tx1"/>
                      </a:solidFill>
                    </a:rPr>
                    <a:t>e+</a:t>
                  </a:r>
                  <a:endParaRPr lang="en-GB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5273854" y="2918949"/>
                  <a:ext cx="295474" cy="461769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riangle 31">
                  <a:extLst>
                    <a:ext uri="{FF2B5EF4-FFF2-40B4-BE49-F238E27FC236}">
                      <a16:creationId xmlns="" xmlns:a16="http://schemas.microsoft.com/office/drawing/2014/main" id="{505891E0-A057-6843-B834-FC3B41EB46BE}"/>
                    </a:ext>
                  </a:extLst>
                </p:cNvPr>
                <p:cNvSpPr/>
                <p:nvPr/>
              </p:nvSpPr>
              <p:spPr>
                <a:xfrm rot="10800000">
                  <a:off x="5121266" y="3202502"/>
                  <a:ext cx="216025" cy="396045"/>
                </a:xfrm>
                <a:prstGeom prst="triangle">
                  <a:avLst/>
                </a:prstGeom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 err="1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34" name="Straight Connector 133"/>
              <p:cNvCxnSpPr/>
              <p:nvPr/>
            </p:nvCxnSpPr>
            <p:spPr>
              <a:xfrm>
                <a:off x="6164734" y="2142235"/>
                <a:ext cx="340762" cy="364414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Can 137">
                <a:extLst>
                  <a:ext uri="{FF2B5EF4-FFF2-40B4-BE49-F238E27FC236}">
                    <a16:creationId xmlns="" xmlns:a16="http://schemas.microsoft.com/office/drawing/2014/main" id="{CF252DE6-311F-2E40-8EF1-639A8693A93B}"/>
                  </a:ext>
                </a:extLst>
              </p:cNvPr>
              <p:cNvSpPr/>
              <p:nvPr/>
            </p:nvSpPr>
            <p:spPr>
              <a:xfrm rot="18964778">
                <a:off x="6509489" y="2464372"/>
                <a:ext cx="304269" cy="429614"/>
              </a:xfrm>
              <a:prstGeom prst="ca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rot="20550172">
              <a:off x="4058905" y="1797743"/>
              <a:ext cx="1213905" cy="586167"/>
              <a:chOff x="6302780" y="1975997"/>
              <a:chExt cx="1213905" cy="586167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="" xmlns:a16="http://schemas.microsoft.com/office/drawing/2014/main" id="{8CAB73C4-F84E-9C41-8506-F4A8452B8A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4437" y="1975997"/>
                <a:ext cx="252520" cy="586164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="" xmlns:a16="http://schemas.microsoft.com/office/drawing/2014/main" id="{FD33123B-42D3-8048-8DAC-17D6C646DB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0551" y="1975997"/>
                <a:ext cx="252521" cy="586164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="" xmlns:a16="http://schemas.microsoft.com/office/drawing/2014/main" id="{FE0CAC25-FD2D-5C46-9899-E675AFEEC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02780" y="1975997"/>
                <a:ext cx="252521" cy="586164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="" xmlns:a16="http://schemas.microsoft.com/office/drawing/2014/main" id="{0D66B2F2-D618-B544-8DEF-6D923A8970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96666" y="1975997"/>
                <a:ext cx="252521" cy="586164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="" xmlns:a16="http://schemas.microsoft.com/office/drawing/2014/main" id="{33ADC433-7CA2-2B48-BE23-98BBF5046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78323" y="1975997"/>
                <a:ext cx="252520" cy="586164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="" xmlns:a16="http://schemas.microsoft.com/office/drawing/2014/main" id="{1832D056-CE10-9245-B69D-C5C93BCD8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64165" y="1975999"/>
                <a:ext cx="252520" cy="586165"/>
              </a:xfrm>
              <a:prstGeom prst="rect">
                <a:avLst/>
              </a:prstGeom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6078714" y="1107032"/>
            <a:ext cx="1628500" cy="1534134"/>
            <a:chOff x="6589551" y="1092506"/>
            <a:chExt cx="1628500" cy="1534134"/>
          </a:xfrm>
        </p:grpSpPr>
        <p:grpSp>
          <p:nvGrpSpPr>
            <p:cNvPr id="139" name="Group 138"/>
            <p:cNvGrpSpPr/>
            <p:nvPr/>
          </p:nvGrpSpPr>
          <p:grpSpPr>
            <a:xfrm>
              <a:off x="6589551" y="1092506"/>
              <a:ext cx="916150" cy="1534134"/>
              <a:chOff x="8002249" y="2610909"/>
              <a:chExt cx="916150" cy="1534134"/>
            </a:xfrm>
          </p:grpSpPr>
          <p:sp>
            <p:nvSpPr>
              <p:cNvPr id="82" name="Triangle 81">
                <a:extLst>
                  <a:ext uri="{FF2B5EF4-FFF2-40B4-BE49-F238E27FC236}">
                    <a16:creationId xmlns="" xmlns:a16="http://schemas.microsoft.com/office/drawing/2014/main" id="{CBBECCC5-D090-5742-90D7-232AF351AE55}"/>
                  </a:ext>
                </a:extLst>
              </p:cNvPr>
              <p:cNvSpPr/>
              <p:nvPr/>
            </p:nvSpPr>
            <p:spPr>
              <a:xfrm rot="10800000">
                <a:off x="8002249" y="3156668"/>
                <a:ext cx="216025" cy="396045"/>
              </a:xfrm>
              <a:prstGeom prst="triangle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ounded Rectangle 82">
                <a:extLst>
                  <a:ext uri="{FF2B5EF4-FFF2-40B4-BE49-F238E27FC236}">
                    <a16:creationId xmlns="" xmlns:a16="http://schemas.microsoft.com/office/drawing/2014/main" id="{82C20DA0-1A5F-444A-99AF-00FC272850E0}"/>
                  </a:ext>
                </a:extLst>
              </p:cNvPr>
              <p:cNvSpPr/>
              <p:nvPr/>
            </p:nvSpPr>
            <p:spPr>
              <a:xfrm rot="18489737">
                <a:off x="8419937" y="2656385"/>
                <a:ext cx="498463" cy="407512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e+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>
                <a:extLst>
                  <a:ext uri="{FF2B5EF4-FFF2-40B4-BE49-F238E27FC236}">
                    <a16:creationId xmlns="" xmlns:a16="http://schemas.microsoft.com/office/drawing/2014/main" id="{DFFC2991-7D23-B84C-8EF6-5C57916B262E}"/>
                  </a:ext>
                </a:extLst>
              </p:cNvPr>
              <p:cNvSpPr/>
              <p:nvPr/>
            </p:nvSpPr>
            <p:spPr>
              <a:xfrm rot="2372350">
                <a:off x="8419936" y="3737531"/>
                <a:ext cx="498463" cy="407512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tx1"/>
                    </a:solidFill>
                  </a:rPr>
                  <a:t>e-</a:t>
                </a:r>
                <a:endParaRPr lang="en-GB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3" name="Straight Connector 102"/>
              <p:cNvCxnSpPr>
                <a:endCxn id="84" idx="1"/>
              </p:cNvCxnSpPr>
              <p:nvPr/>
            </p:nvCxnSpPr>
            <p:spPr>
              <a:xfrm>
                <a:off x="8168277" y="3380718"/>
                <a:ext cx="308686" cy="401907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endCxn id="83" idx="1"/>
              </p:cNvCxnSpPr>
              <p:nvPr/>
            </p:nvCxnSpPr>
            <p:spPr>
              <a:xfrm flipV="1">
                <a:off x="8218274" y="3056103"/>
                <a:ext cx="296897" cy="275072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Rounded Rectangle 172">
              <a:extLst>
                <a:ext uri="{FF2B5EF4-FFF2-40B4-BE49-F238E27FC236}">
                  <a16:creationId xmlns="" xmlns:a16="http://schemas.microsoft.com/office/drawing/2014/main" id="{82C20DA0-1A5F-444A-99AF-00FC272850E0}"/>
                </a:ext>
              </a:extLst>
            </p:cNvPr>
            <p:cNvSpPr/>
            <p:nvPr/>
          </p:nvSpPr>
          <p:spPr>
            <a:xfrm>
              <a:off x="7719588" y="1632531"/>
              <a:ext cx="498463" cy="407512"/>
            </a:xfrm>
            <a:prstGeom prst="round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g</a:t>
              </a:r>
              <a:endParaRPr lang="en-GB" sz="160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41385" y="-12190"/>
            <a:ext cx="2206782" cy="3247769"/>
            <a:chOff x="1841385" y="-12190"/>
            <a:chExt cx="2206782" cy="3247769"/>
          </a:xfrm>
        </p:grpSpPr>
        <p:grpSp>
          <p:nvGrpSpPr>
            <p:cNvPr id="10" name="Group 9"/>
            <p:cNvGrpSpPr/>
            <p:nvPr/>
          </p:nvGrpSpPr>
          <p:grpSpPr>
            <a:xfrm>
              <a:off x="1841385" y="-12190"/>
              <a:ext cx="2206782" cy="3247769"/>
              <a:chOff x="1841385" y="-12190"/>
              <a:chExt cx="2206782" cy="3247769"/>
            </a:xfrm>
          </p:grpSpPr>
          <p:sp>
            <p:nvSpPr>
              <p:cNvPr id="97" name="Triangle 84">
                <a:extLst>
                  <a:ext uri="{FF2B5EF4-FFF2-40B4-BE49-F238E27FC236}">
                    <a16:creationId xmlns="" xmlns:a16="http://schemas.microsoft.com/office/drawing/2014/main" id="{8B95C42A-6F4B-1A41-92B6-13041EE18846}"/>
                  </a:ext>
                </a:extLst>
              </p:cNvPr>
              <p:cNvSpPr/>
              <p:nvPr/>
            </p:nvSpPr>
            <p:spPr>
              <a:xfrm rot="10800000">
                <a:off x="1841385" y="2617770"/>
                <a:ext cx="429385" cy="617809"/>
              </a:xfrm>
              <a:prstGeom prst="triangl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 err="1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 flipV="1">
                <a:off x="2098794" y="2310270"/>
                <a:ext cx="1896325" cy="59406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="" xmlns:a16="http://schemas.microsoft.com/office/drawing/2014/main" id="{042E3F48-032F-6A4C-9F8B-5F3296A19C99}"/>
                  </a:ext>
                </a:extLst>
              </p:cNvPr>
              <p:cNvCxnSpPr/>
              <p:nvPr/>
            </p:nvCxnSpPr>
            <p:spPr>
              <a:xfrm rot="20704853">
                <a:off x="4048167" y="2010691"/>
                <a:ext cx="0" cy="55007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2" name="TextBox 171"/>
              <p:cNvSpPr txBox="1"/>
              <p:nvPr/>
            </p:nvSpPr>
            <p:spPr>
              <a:xfrm rot="15304853">
                <a:off x="2762219" y="705355"/>
                <a:ext cx="17736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err="1" smtClean="0"/>
                  <a:t>photoconverter</a:t>
                </a:r>
                <a:endParaRPr lang="de-DE" sz="1600" dirty="0" smtClean="0"/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 rot="16200000">
              <a:off x="1091361" y="1415638"/>
              <a:ext cx="19527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smtClean="0"/>
                <a:t>Fast Kicker Magnet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7696" y="6067002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err="1" smtClean="0"/>
              <a:t>Photoconverter</a:t>
            </a:r>
            <a:r>
              <a:rPr lang="de-DE" sz="1600" b="1" dirty="0" smtClean="0"/>
              <a:t>: </a:t>
            </a:r>
            <a:r>
              <a:rPr lang="de-DE" sz="1600" b="1" dirty="0" err="1" smtClean="0"/>
              <a:t>Foil</a:t>
            </a:r>
            <a:endParaRPr lang="de-DE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18029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Foil</a:t>
            </a:r>
            <a:r>
              <a:rPr lang="de-DE" dirty="0" smtClean="0"/>
              <a:t> </a:t>
            </a:r>
            <a:r>
              <a:rPr lang="de-DE" dirty="0" err="1" smtClean="0"/>
              <a:t>survival</a:t>
            </a:r>
            <a:endParaRPr lang="de-D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Tungsten, 0.35 cm, 30 </a:t>
            </a:r>
            <a:r>
              <a:rPr lang="de-DE" dirty="0" smtClean="0">
                <a:latin typeface="Symbol" panose="05050102010706020507" pitchFamily="18" charset="2"/>
              </a:rPr>
              <a:t>m</a:t>
            </a:r>
            <a:r>
              <a:rPr lang="de-DE" dirty="0" smtClean="0"/>
              <a:t>m e- </a:t>
            </a:r>
            <a:r>
              <a:rPr lang="de-DE" dirty="0" err="1" smtClean="0"/>
              <a:t>spot</a:t>
            </a:r>
            <a:r>
              <a:rPr lang="de-DE" dirty="0" smtClean="0"/>
              <a:t> </a:t>
            </a:r>
            <a:r>
              <a:rPr lang="de-DE" dirty="0" err="1" smtClean="0"/>
              <a:t>size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1343472" y="5589240"/>
            <a:ext cx="3026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Cp</a:t>
            </a:r>
            <a:r>
              <a:rPr lang="de-DE" sz="1600" dirty="0" smtClean="0"/>
              <a:t>, Tungsten: 133.9 J kg-1 K-1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3392" y="1340768"/>
            <a:ext cx="10801200" cy="511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4359" y="6286206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beam </a:t>
            </a:r>
            <a:r>
              <a:rPr lang="de-DE" sz="1600" dirty="0" err="1" smtClean="0"/>
              <a:t>direction</a:t>
            </a:r>
            <a:r>
              <a:rPr lang="de-DE" sz="1600" dirty="0" smtClean="0"/>
              <a:t> (cm)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235369" y="3356991"/>
            <a:ext cx="17175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Transversal (cm)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10818403" y="3296269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/>
              <a:t>E</a:t>
            </a:r>
            <a:r>
              <a:rPr lang="de-DE" sz="1600" baseline="-25000" dirty="0" err="1" smtClean="0"/>
              <a:t>dep</a:t>
            </a:r>
            <a:r>
              <a:rPr lang="de-DE" sz="1600" dirty="0" smtClean="0"/>
              <a:t> (</a:t>
            </a:r>
            <a:r>
              <a:rPr lang="de-DE" sz="1600" dirty="0" err="1" smtClean="0"/>
              <a:t>GeV</a:t>
            </a:r>
            <a:r>
              <a:rPr lang="de-DE" sz="1600" dirty="0" smtClean="0"/>
              <a:t>/cm</a:t>
            </a:r>
            <a:r>
              <a:rPr lang="de-DE" sz="1600" baseline="30000" dirty="0" smtClean="0"/>
              <a:t>3</a:t>
            </a:r>
            <a:r>
              <a:rPr lang="de-DE" sz="1600" dirty="0" smtClean="0"/>
              <a:t>/e</a:t>
            </a:r>
            <a:r>
              <a:rPr lang="de-DE" sz="1600" baseline="30000" dirty="0" smtClean="0"/>
              <a:t>-</a:t>
            </a:r>
            <a:r>
              <a:rPr lang="de-DE" sz="1600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7608" y="2348880"/>
            <a:ext cx="28039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Symbol"/>
              <a:buChar char="D"/>
            </a:pPr>
            <a:r>
              <a:rPr lang="de-DE" sz="2400" dirty="0" smtClean="0">
                <a:solidFill>
                  <a:srgbClr val="FF0000"/>
                </a:solidFill>
              </a:rPr>
              <a:t>T: 350 K</a:t>
            </a:r>
          </a:p>
          <a:p>
            <a:r>
              <a:rPr lang="de-DE" sz="2400" dirty="0" err="1" smtClean="0">
                <a:solidFill>
                  <a:srgbClr val="FF0000"/>
                </a:solidFill>
              </a:rPr>
              <a:t>Pressure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waves</a:t>
            </a:r>
            <a:r>
              <a:rPr lang="de-DE" sz="2400" dirty="0" smtClean="0">
                <a:solidFill>
                  <a:srgbClr val="FF0000"/>
                </a:solidFill>
              </a:rPr>
              <a:t>?? </a:t>
            </a:r>
          </a:p>
        </p:txBody>
      </p:sp>
    </p:spTree>
    <p:extLst>
      <p:ext uri="{BB962C8B-B14F-4D97-AF65-F5344CB8AC3E}">
        <p14:creationId xmlns:p14="http://schemas.microsoft.com/office/powerpoint/2010/main" val="32107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B83A8-08CC-4245-B259-67D6D0F9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2591668" cy="451098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5B7139-43E5-7145-961D-12DBF4FE2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9" y="980728"/>
            <a:ext cx="3384375" cy="5688632"/>
          </a:xfrm>
          <a:noFill/>
        </p:spPr>
        <p:txBody>
          <a:bodyPr/>
          <a:lstStyle/>
          <a:p>
            <a:r>
              <a:rPr lang="en-GB" sz="1400" dirty="0"/>
              <a:t>Option 1 or </a:t>
            </a:r>
            <a:r>
              <a:rPr lang="en-GB" sz="1400" dirty="0" smtClean="0"/>
              <a:t>2 or both?</a:t>
            </a:r>
          </a:p>
          <a:p>
            <a:pPr lvl="1"/>
            <a:r>
              <a:rPr lang="en-GB" sz="1200" dirty="0" smtClean="0"/>
              <a:t>Easy installation </a:t>
            </a:r>
          </a:p>
          <a:p>
            <a:pPr lvl="1"/>
            <a:r>
              <a:rPr lang="en-GB" sz="1200" dirty="0" smtClean="0"/>
              <a:t>Safety passage</a:t>
            </a:r>
          </a:p>
          <a:p>
            <a:r>
              <a:rPr lang="en-GB" sz="1400" dirty="0" smtClean="0"/>
              <a:t>Optics</a:t>
            </a:r>
          </a:p>
          <a:p>
            <a:pPr lvl="1"/>
            <a:r>
              <a:rPr lang="en-GB" sz="1200" dirty="0" smtClean="0"/>
              <a:t>Beam quality after UN2.</a:t>
            </a:r>
          </a:p>
          <a:p>
            <a:pPr lvl="1"/>
            <a:r>
              <a:rPr lang="en-GB" sz="1200" dirty="0" smtClean="0"/>
              <a:t>Final focussing needed? </a:t>
            </a:r>
          </a:p>
          <a:p>
            <a:pPr lvl="1"/>
            <a:r>
              <a:rPr lang="de-DE" sz="1200" dirty="0" err="1" smtClean="0"/>
              <a:t>Optics</a:t>
            </a:r>
            <a:endParaRPr lang="de-DE" sz="1200" dirty="0" smtClean="0"/>
          </a:p>
          <a:p>
            <a:pPr lvl="1"/>
            <a:r>
              <a:rPr lang="de-DE" sz="1200" dirty="0" smtClean="0"/>
              <a:t>Beam Instrumentation </a:t>
            </a:r>
            <a:endParaRPr lang="de-DE" sz="1200" dirty="0"/>
          </a:p>
          <a:p>
            <a:r>
              <a:rPr lang="de-DE" sz="1400" dirty="0"/>
              <a:t>Magnet </a:t>
            </a:r>
            <a:r>
              <a:rPr lang="de-DE" sz="1400" dirty="0" err="1" smtClean="0"/>
              <a:t>choice</a:t>
            </a:r>
            <a:endParaRPr lang="de-DE" sz="1400" dirty="0" smtClean="0"/>
          </a:p>
          <a:p>
            <a:pPr lvl="1"/>
            <a:r>
              <a:rPr lang="de-DE" sz="1200" dirty="0" smtClean="0"/>
              <a:t>Fast </a:t>
            </a:r>
            <a:r>
              <a:rPr lang="de-DE" sz="1200" dirty="0" err="1" smtClean="0"/>
              <a:t>kicker</a:t>
            </a:r>
            <a:endParaRPr lang="de-DE" sz="1200" dirty="0" smtClean="0"/>
          </a:p>
          <a:p>
            <a:pPr lvl="1"/>
            <a:r>
              <a:rPr lang="de-DE" sz="1200" dirty="0" smtClean="0"/>
              <a:t>Septa </a:t>
            </a:r>
            <a:r>
              <a:rPr lang="de-DE" sz="1200" dirty="0" err="1" smtClean="0"/>
              <a:t>needed</a:t>
            </a:r>
            <a:r>
              <a:rPr lang="de-DE" sz="1200" dirty="0" smtClean="0"/>
              <a:t>?</a:t>
            </a:r>
          </a:p>
          <a:p>
            <a:r>
              <a:rPr lang="de-DE" sz="1400" dirty="0" smtClean="0"/>
              <a:t>IP design</a:t>
            </a:r>
          </a:p>
          <a:p>
            <a:pPr lvl="1"/>
            <a:r>
              <a:rPr lang="de-DE" sz="1200" dirty="0" smtClean="0"/>
              <a:t>Laser </a:t>
            </a:r>
            <a:r>
              <a:rPr lang="de-DE" sz="1200" dirty="0" err="1" smtClean="0"/>
              <a:t>beamlines</a:t>
            </a:r>
            <a:r>
              <a:rPr lang="de-DE" sz="1200" dirty="0" smtClean="0"/>
              <a:t>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laser</a:t>
            </a:r>
            <a:r>
              <a:rPr lang="de-DE" sz="1200" dirty="0" smtClean="0"/>
              <a:t> lab?</a:t>
            </a:r>
          </a:p>
          <a:p>
            <a:r>
              <a:rPr lang="de-DE" sz="1400" dirty="0" err="1" smtClean="0"/>
              <a:t>Required</a:t>
            </a:r>
            <a:r>
              <a:rPr lang="de-DE" sz="1400" dirty="0" smtClean="0"/>
              <a:t> </a:t>
            </a:r>
            <a:r>
              <a:rPr lang="de-DE" sz="1400" dirty="0" err="1" smtClean="0"/>
              <a:t>shielding</a:t>
            </a:r>
            <a:endParaRPr lang="de-DE" sz="1400" dirty="0"/>
          </a:p>
          <a:p>
            <a:pPr lvl="1"/>
            <a:r>
              <a:rPr lang="de-DE" sz="1200" dirty="0" smtClean="0"/>
              <a:t>Single </a:t>
            </a:r>
            <a:r>
              <a:rPr lang="de-DE" sz="1200" dirty="0" err="1" smtClean="0"/>
              <a:t>Bunch</a:t>
            </a:r>
            <a:r>
              <a:rPr lang="de-DE" sz="1200" dirty="0" smtClean="0"/>
              <a:t> </a:t>
            </a:r>
            <a:r>
              <a:rPr lang="de-DE" sz="1200" dirty="0" err="1" smtClean="0"/>
              <a:t>Dump</a:t>
            </a:r>
            <a:endParaRPr lang="de-DE" sz="1200" b="1" dirty="0" smtClean="0"/>
          </a:p>
          <a:p>
            <a:pPr lvl="1"/>
            <a:r>
              <a:rPr lang="de-DE" sz="1200" dirty="0" smtClean="0"/>
              <a:t>Radiation </a:t>
            </a:r>
            <a:r>
              <a:rPr lang="de-DE" sz="1200" dirty="0" err="1" smtClean="0"/>
              <a:t>protection</a:t>
            </a:r>
            <a:endParaRPr lang="de-DE" sz="1200" dirty="0" smtClean="0"/>
          </a:p>
          <a:p>
            <a:pPr lvl="1"/>
            <a:r>
              <a:rPr lang="de-DE" sz="1200" dirty="0" smtClean="0"/>
              <a:t>Background</a:t>
            </a:r>
            <a:endParaRPr lang="de-DE" sz="12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3006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E9B83A8-08CC-4245-B259-67D6D0F984E7}"/>
              </a:ext>
            </a:extLst>
          </p:cNvPr>
          <p:cNvSpPr txBox="1">
            <a:spLocks/>
          </p:cNvSpPr>
          <p:nvPr/>
        </p:nvSpPr>
        <p:spPr>
          <a:xfrm>
            <a:off x="5447927" y="188640"/>
            <a:ext cx="5472609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b="0" i="1" dirty="0" smtClean="0"/>
              <a:t>from TC point of view </a:t>
            </a:r>
            <a:endParaRPr lang="en-GB" sz="2000" b="0" i="1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5E9B83A8-08CC-4245-B259-67D6D0F984E7}"/>
              </a:ext>
            </a:extLst>
          </p:cNvPr>
          <p:cNvSpPr txBox="1">
            <a:spLocks/>
          </p:cNvSpPr>
          <p:nvPr/>
        </p:nvSpPr>
        <p:spPr>
          <a:xfrm>
            <a:off x="149629" y="116632"/>
            <a:ext cx="5472609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Questions to be solved</a:t>
            </a:r>
            <a:endParaRPr lang="en-GB" sz="2000" b="0" i="1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77386908"/>
              </p:ext>
            </p:extLst>
          </p:nvPr>
        </p:nvGraphicFramePr>
        <p:xfrm>
          <a:off x="859869" y="908720"/>
          <a:ext cx="10081120" cy="1908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="" xmlns:a16="http://schemas.microsoft.com/office/drawing/2014/main" id="{5E9B83A8-08CC-4245-B259-67D6D0F984E7}"/>
              </a:ext>
            </a:extLst>
          </p:cNvPr>
          <p:cNvSpPr txBox="1">
            <a:spLocks/>
          </p:cNvSpPr>
          <p:nvPr/>
        </p:nvSpPr>
        <p:spPr>
          <a:xfrm>
            <a:off x="138286" y="3933056"/>
            <a:ext cx="8622010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Further Infrastructure planning</a:t>
            </a:r>
          </a:p>
          <a:p>
            <a:endParaRPr lang="en-GB" sz="2000" b="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7226" y="4581128"/>
            <a:ext cx="49007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List of components/electronics (Racks Inventory)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Dump, MPS and Personnel Safety requirements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Radiation protection for electronics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IT (LWL),  Cabling and Cooling Water</a:t>
            </a:r>
          </a:p>
          <a:p>
            <a:endParaRPr lang="de-DE" sz="1600" dirty="0" err="1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448776"/>
            <a:ext cx="4791620" cy="2696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4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Picture 8" descr="Universität Hamburg - der Forschung, der Lehre, der Bildung, zur Homepage">
            <a:hlinkClick r:id="rId2" tooltip="Zur Homepag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4232" y="2121283"/>
            <a:ext cx="2042850" cy="66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738185"/>
            <a:ext cx="1023636" cy="124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5680" y="1999322"/>
            <a:ext cx="2488352" cy="72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060848"/>
            <a:ext cx="1332012" cy="76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56" y="1848606"/>
            <a:ext cx="1023636" cy="10236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8360" y="3861048"/>
            <a:ext cx="10318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/>
              <a:t>R. Assmann, </a:t>
            </a:r>
            <a:r>
              <a:rPr lang="de-DE" sz="1600" b="1" dirty="0"/>
              <a:t>T. </a:t>
            </a:r>
            <a:r>
              <a:rPr lang="de-DE" sz="1600" b="1" dirty="0" smtClean="0"/>
              <a:t>Behnke,</a:t>
            </a:r>
            <a:r>
              <a:rPr lang="de-DE" sz="1600" b="1" dirty="0"/>
              <a:t> </a:t>
            </a:r>
            <a:r>
              <a:rPr lang="de-DE" sz="1600" b="1" dirty="0" smtClean="0"/>
              <a:t>R. Brinkmann, W</a:t>
            </a:r>
            <a:r>
              <a:rPr lang="de-DE" sz="1600" b="1" dirty="0"/>
              <a:t>. </a:t>
            </a:r>
            <a:r>
              <a:rPr lang="de-DE" sz="1600" b="1" dirty="0" smtClean="0"/>
              <a:t>Decking, A</a:t>
            </a:r>
            <a:r>
              <a:rPr lang="de-DE" sz="1600" b="1" dirty="0"/>
              <a:t>. </a:t>
            </a:r>
            <a:r>
              <a:rPr lang="de-DE" sz="1600" b="1" dirty="0" smtClean="0"/>
              <a:t>Hartin, I</a:t>
            </a:r>
            <a:r>
              <a:rPr lang="de-DE" sz="1600" b="1" dirty="0"/>
              <a:t>. </a:t>
            </a:r>
            <a:r>
              <a:rPr lang="de-DE" sz="1600" b="1" dirty="0" smtClean="0"/>
              <a:t>Hartl, B</a:t>
            </a:r>
            <a:r>
              <a:rPr lang="de-DE" sz="1600" b="1" dirty="0"/>
              <a:t>. </a:t>
            </a:r>
            <a:r>
              <a:rPr lang="de-DE" sz="1600" b="1" dirty="0" smtClean="0"/>
              <a:t>Heinemann, J</a:t>
            </a:r>
            <a:r>
              <a:rPr lang="de-DE" sz="1600" b="1" dirty="0"/>
              <a:t>. </a:t>
            </a:r>
            <a:r>
              <a:rPr lang="de-DE" sz="1600" b="1" dirty="0" smtClean="0"/>
              <a:t>List, E</a:t>
            </a:r>
            <a:r>
              <a:rPr lang="de-DE" sz="1600" b="1" dirty="0"/>
              <a:t>. </a:t>
            </a:r>
            <a:r>
              <a:rPr lang="de-DE" sz="1600" b="1" dirty="0" smtClean="0"/>
              <a:t>Negodin, </a:t>
            </a:r>
            <a:r>
              <a:rPr lang="de-DE" sz="1600" b="1" dirty="0"/>
              <a:t>A. </a:t>
            </a:r>
            <a:r>
              <a:rPr lang="de-DE" sz="1600" b="1" dirty="0" smtClean="0"/>
              <a:t>Ringwald, M. Wing, …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223792" y="5108375"/>
            <a:ext cx="2736304" cy="7028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dirty="0" err="1" smtClean="0"/>
              <a:t>Thank</a:t>
            </a:r>
            <a:r>
              <a:rPr lang="de-DE" sz="3600" dirty="0" smtClean="0"/>
              <a:t> </a:t>
            </a:r>
            <a:r>
              <a:rPr lang="de-DE" sz="3600" dirty="0" err="1" smtClean="0"/>
              <a:t>you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05241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Location at </a:t>
            </a:r>
            <a:r>
              <a:rPr lang="de-DE" dirty="0" err="1" smtClean="0"/>
              <a:t>the</a:t>
            </a:r>
            <a:r>
              <a:rPr lang="de-DE" dirty="0" smtClean="0"/>
              <a:t> XFEL</a:t>
            </a: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57967" y="836712"/>
            <a:ext cx="11655473" cy="5358658"/>
            <a:chOff x="57967" y="1215708"/>
            <a:chExt cx="11655473" cy="4979662"/>
          </a:xfrm>
        </p:grpSpPr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57967" y="1218656"/>
              <a:ext cx="11655473" cy="4976714"/>
              <a:chOff x="42863" y="942975"/>
              <a:chExt cx="9061450" cy="4040188"/>
            </a:xfrm>
          </p:grpSpPr>
          <p:pic>
            <p:nvPicPr>
              <p:cNvPr id="10" name="Picture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63" y="942975"/>
                <a:ext cx="9061450" cy="4040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7"/>
              <p:cNvSpPr txBox="1">
                <a:spLocks noChangeArrowheads="1"/>
              </p:cNvSpPr>
              <p:nvPr/>
            </p:nvSpPr>
            <p:spPr bwMode="auto">
              <a:xfrm>
                <a:off x="5695950" y="2686070"/>
                <a:ext cx="3428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1200" b="1">
                    <a:latin typeface="Times New Roman" pitchFamily="18" charset="0"/>
                    <a:cs typeface="Times New Roman" pitchFamily="18" charset="0"/>
                  </a:rPr>
                  <a:t>XS4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20700000">
                <a:off x="6283440" y="2571792"/>
                <a:ext cx="40299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XTD5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59225" y="2998788"/>
                <a:ext cx="40299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XTD3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20640000">
                <a:off x="7706634" y="2338430"/>
                <a:ext cx="40299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XTD7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288213" y="2870200"/>
                <a:ext cx="402995" cy="253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buFont typeface="Wingdings" pitchFamily="2" charset="2"/>
                  <a:buNone/>
                  <a:defRPr/>
                </a:pPr>
                <a:r>
                  <a:rPr lang="en-US" sz="105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XTD8</a:t>
                </a:r>
              </a:p>
            </p:txBody>
          </p:sp>
          <p:sp>
            <p:nvSpPr>
              <p:cNvPr id="16" name="TextBox 12"/>
              <p:cNvSpPr txBox="1">
                <a:spLocks noChangeArrowheads="1"/>
              </p:cNvSpPr>
              <p:nvPr/>
            </p:nvSpPr>
            <p:spPr bwMode="auto">
              <a:xfrm>
                <a:off x="742950" y="3670320"/>
                <a:ext cx="34288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1200" b="1">
                    <a:latin typeface="Times New Roman" pitchFamily="18" charset="0"/>
                    <a:cs typeface="Times New Roman" pitchFamily="18" charset="0"/>
                  </a:rPr>
                  <a:t>XS1</a:t>
                </a:r>
              </a:p>
            </p:txBody>
          </p:sp>
          <p:sp>
            <p:nvSpPr>
              <p:cNvPr id="17" name="TextBox 13"/>
              <p:cNvSpPr txBox="1">
                <a:spLocks noChangeArrowheads="1"/>
              </p:cNvSpPr>
              <p:nvPr/>
            </p:nvSpPr>
            <p:spPr bwMode="auto">
              <a:xfrm>
                <a:off x="1760721" y="3104392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(480 m)</a:t>
                </a:r>
              </a:p>
            </p:txBody>
          </p:sp>
          <p:sp>
            <p:nvSpPr>
              <p:cNvPr id="18" name="TextBox 14"/>
              <p:cNvSpPr txBox="1">
                <a:spLocks noChangeArrowheads="1"/>
              </p:cNvSpPr>
              <p:nvPr/>
            </p:nvSpPr>
            <p:spPr bwMode="auto">
              <a:xfrm>
                <a:off x="3321565" y="3376362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(595 m)</a:t>
                </a:r>
              </a:p>
            </p:txBody>
          </p:sp>
          <p:sp>
            <p:nvSpPr>
              <p:cNvPr id="19" name="TextBox 15"/>
              <p:cNvSpPr txBox="1">
                <a:spLocks noChangeArrowheads="1"/>
              </p:cNvSpPr>
              <p:nvPr/>
            </p:nvSpPr>
            <p:spPr bwMode="auto">
              <a:xfrm>
                <a:off x="4424172" y="3021984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(263 m)</a:t>
                </a:r>
              </a:p>
            </p:txBody>
          </p:sp>
          <p:sp>
            <p:nvSpPr>
              <p:cNvPr id="20" name="TextBox 16"/>
              <p:cNvSpPr txBox="1">
                <a:spLocks noChangeArrowheads="1"/>
              </p:cNvSpPr>
              <p:nvPr/>
            </p:nvSpPr>
            <p:spPr bwMode="auto">
              <a:xfrm>
                <a:off x="6395638" y="3918516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(301 m)</a:t>
                </a:r>
              </a:p>
            </p:txBody>
          </p:sp>
          <p:sp>
            <p:nvSpPr>
              <p:cNvPr id="21" name="TextBox 17"/>
              <p:cNvSpPr txBox="1">
                <a:spLocks noChangeArrowheads="1"/>
              </p:cNvSpPr>
              <p:nvPr/>
            </p:nvSpPr>
            <p:spPr bwMode="auto">
              <a:xfrm rot="20664953">
                <a:off x="6551276" y="2453363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(204 m)</a:t>
                </a:r>
              </a:p>
            </p:txBody>
          </p:sp>
          <p:sp>
            <p:nvSpPr>
              <p:cNvPr id="22" name="TextBox 18"/>
              <p:cNvSpPr txBox="1">
                <a:spLocks noChangeArrowheads="1"/>
              </p:cNvSpPr>
              <p:nvPr/>
            </p:nvSpPr>
            <p:spPr bwMode="auto">
              <a:xfrm rot="20664953">
                <a:off x="7614934" y="2161482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(137 m)</a:t>
                </a:r>
              </a:p>
            </p:txBody>
          </p:sp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5765966" y="2034710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(660 m)</a:t>
                </a:r>
              </a:p>
            </p:txBody>
          </p:sp>
          <p:sp>
            <p:nvSpPr>
              <p:cNvPr id="24" name="TextBox 20"/>
              <p:cNvSpPr txBox="1">
                <a:spLocks noChangeArrowheads="1"/>
              </p:cNvSpPr>
              <p:nvPr/>
            </p:nvSpPr>
            <p:spPr bwMode="auto">
              <a:xfrm>
                <a:off x="7300447" y="3010804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(365 m)</a:t>
                </a:r>
              </a:p>
            </p:txBody>
          </p:sp>
          <p:sp>
            <p:nvSpPr>
              <p:cNvPr id="25" name="TextBox 21"/>
              <p:cNvSpPr txBox="1">
                <a:spLocks noChangeArrowheads="1"/>
              </p:cNvSpPr>
              <p:nvPr/>
            </p:nvSpPr>
            <p:spPr bwMode="auto">
              <a:xfrm>
                <a:off x="7118937" y="3404048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(546 m)</a:t>
                </a:r>
              </a:p>
            </p:txBody>
          </p:sp>
          <p:sp>
            <p:nvSpPr>
              <p:cNvPr id="26" name="TextBox 22"/>
              <p:cNvSpPr txBox="1">
                <a:spLocks noChangeArrowheads="1"/>
              </p:cNvSpPr>
              <p:nvPr/>
            </p:nvSpPr>
            <p:spPr bwMode="auto">
              <a:xfrm>
                <a:off x="8147637" y="4445448"/>
                <a:ext cx="38375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(221 m)</a:t>
                </a:r>
              </a:p>
            </p:txBody>
          </p:sp>
          <p:sp>
            <p:nvSpPr>
              <p:cNvPr id="27" name="TextBox 25"/>
              <p:cNvSpPr txBox="1">
                <a:spLocks noChangeArrowheads="1"/>
              </p:cNvSpPr>
              <p:nvPr/>
            </p:nvSpPr>
            <p:spPr bwMode="auto">
              <a:xfrm>
                <a:off x="4653719" y="2746896"/>
                <a:ext cx="2875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UN1</a:t>
                </a:r>
              </a:p>
            </p:txBody>
          </p:sp>
          <p:sp>
            <p:nvSpPr>
              <p:cNvPr id="28" name="TextBox 26"/>
              <p:cNvSpPr txBox="1">
                <a:spLocks noChangeArrowheads="1"/>
              </p:cNvSpPr>
              <p:nvPr/>
            </p:nvSpPr>
            <p:spPr bwMode="auto">
              <a:xfrm rot="20523626">
                <a:off x="6716887" y="2765669"/>
                <a:ext cx="2875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2"/>
                  </a:buClr>
                  <a:buSzPct val="80000"/>
                  <a:buChar char="n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buClr>
                    <a:schemeClr val="folHlink"/>
                  </a:buClr>
                  <a:buSzPct val="60000"/>
                  <a:buChar char=""/>
                  <a:defRPr sz="2400">
                    <a:solidFill>
                      <a:schemeClr val="tx2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buClr>
                    <a:schemeClr val="hlink"/>
                  </a:buClr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Char char="»"/>
                  <a:defRPr sz="2400">
                    <a:solidFill>
                      <a:srgbClr val="100F2E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buClr>
                    <a:schemeClr val="accent1"/>
                  </a:buClr>
                  <a:buSzTx/>
                  <a:buFont typeface="Wingdings" pitchFamily="2" charset="2"/>
                  <a:buNone/>
                </a:pPr>
                <a:r>
                  <a:rPr lang="en-US" altLang="de-DE" sz="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UN2</a:t>
                </a:r>
              </a:p>
            </p:txBody>
          </p:sp>
        </p:grpSp>
        <p:pic>
          <p:nvPicPr>
            <p:cNvPr id="29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02888">
              <a:off x="8166263" y="3406110"/>
              <a:ext cx="535516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Oval 29"/>
            <p:cNvSpPr/>
            <p:nvPr/>
          </p:nvSpPr>
          <p:spPr>
            <a:xfrm>
              <a:off x="8827519" y="3174369"/>
              <a:ext cx="477269" cy="38287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 err="1" smtClean="0">
                <a:solidFill>
                  <a:schemeClr val="tx1"/>
                </a:solidFill>
              </a:endParaRPr>
            </a:p>
          </p:txBody>
        </p:sp>
        <p:pic>
          <p:nvPicPr>
            <p:cNvPr id="31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3162" y="3635015"/>
              <a:ext cx="535516" cy="15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26"/>
            <p:cNvSpPr txBox="1">
              <a:spLocks noChangeArrowheads="1"/>
            </p:cNvSpPr>
            <p:nvPr/>
          </p:nvSpPr>
          <p:spPr bwMode="auto">
            <a:xfrm>
              <a:off x="6090920" y="1215708"/>
              <a:ext cx="2459037" cy="593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2"/>
                  </a:solidFill>
                  <a:latin typeface="Arial" charset="0"/>
                  <a:ea typeface="ＭＳ Ｐゴシック" pitchFamily="34" charset="-128"/>
                  <a:cs typeface="+mn-cs"/>
                </a:defRPr>
              </a:lvl9pPr>
            </a:lstStyle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de-DE" altLang="de-DE" sz="1100"/>
                <a:t>End of UN2           Begining of Dump</a:t>
              </a:r>
            </a:p>
            <a:p>
              <a:pPr eaLnBrk="1" hangingPunct="1">
                <a:buClr>
                  <a:schemeClr val="accent1"/>
                </a:buClr>
                <a:buSzTx/>
                <a:buFont typeface="Wingdings" pitchFamily="2" charset="2"/>
                <a:buNone/>
              </a:pPr>
              <a:r>
                <a:rPr lang="de-DE" altLang="de-DE" sz="1800"/>
                <a:t>3039 m  –  3145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3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Dump</a:t>
            </a:r>
            <a:r>
              <a:rPr lang="de-DE" dirty="0" smtClean="0"/>
              <a:t> Area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4" y="1022350"/>
            <a:ext cx="111252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ounded Rectangular Callout 1"/>
          <p:cNvSpPr>
            <a:spLocks noChangeArrowheads="1"/>
          </p:cNvSpPr>
          <p:nvPr/>
        </p:nvSpPr>
        <p:spPr bwMode="auto">
          <a:xfrm>
            <a:off x="6144684" y="1843088"/>
            <a:ext cx="1727200" cy="1370012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70000" tIns="0"/>
          <a:lstStyle>
            <a:lvl1pPr marL="558800" indent="-258763" eaLnBrk="0" hangingPunct="0">
              <a:buClr>
                <a:schemeClr val="accent2"/>
              </a:buClr>
              <a:buSzPct val="80000"/>
              <a:buChar char="n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folHlink"/>
              </a:buClr>
              <a:buSzPct val="60000"/>
              <a:buChar char=""/>
              <a:defRPr sz="2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hlink"/>
              </a:buClr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chemeClr val="accent1"/>
              </a:buClr>
              <a:buSzTx/>
              <a:buFont typeface="Wingdings" pitchFamily="2" charset="2"/>
              <a:buChar char="§"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37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XTD5 </a:t>
            </a:r>
            <a:r>
              <a:rPr lang="de-DE" dirty="0" err="1" smtClean="0"/>
              <a:t>tunnel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http://xfelmd.desy.de/vtour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1584" y="1412775"/>
            <a:ext cx="6706055" cy="4980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8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3592" y="1375226"/>
            <a:ext cx="6677000" cy="50794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0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852" y="692696"/>
            <a:ext cx="6870514" cy="578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836712"/>
            <a:ext cx="7412508" cy="568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6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512" y="161868"/>
            <a:ext cx="8400256" cy="669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7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260647"/>
            <a:ext cx="7416824" cy="623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7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409</Words>
  <Application>Microsoft Office PowerPoint</Application>
  <PresentationFormat>Custom</PresentationFormat>
  <Paragraphs>131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DESY</vt:lpstr>
      <vt:lpstr>LUXE Laser Und XFEL Experiment</vt:lpstr>
      <vt:lpstr>Location at the XFEL</vt:lpstr>
      <vt:lpstr>Dump Area</vt:lpstr>
      <vt:lpstr>XTD5 tunnel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layout</vt:lpstr>
      <vt:lpstr>Dump Area</vt:lpstr>
      <vt:lpstr>Option 1</vt:lpstr>
      <vt:lpstr>Option 2</vt:lpstr>
      <vt:lpstr>Foil survival</vt:lpstr>
      <vt:lpstr>Next steps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Office-Anwender</dc:creator>
  <cp:lastModifiedBy>Negodin, Evgueni</cp:lastModifiedBy>
  <cp:revision>66</cp:revision>
  <dcterms:created xsi:type="dcterms:W3CDTF">2018-01-19T12:33:44Z</dcterms:created>
  <dcterms:modified xsi:type="dcterms:W3CDTF">2018-07-11T14:10:53Z</dcterms:modified>
</cp:coreProperties>
</file>