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charset="0"/>
      <a:buChar char="n"/>
      <a:defRPr kern="1200">
        <a:solidFill>
          <a:schemeClr val="tx1"/>
        </a:solidFill>
        <a:latin typeface="Arial" charset="0"/>
        <a:ea typeface="ＭＳ Ｐゴシック" charset="0"/>
        <a:cs typeface="ＭＳ Ｐゴシック" charset="0"/>
      </a:defRPr>
    </a:lvl1pPr>
    <a:lvl2pPr marL="457200" algn="l" rtl="0" fontAlgn="base">
      <a:spcBef>
        <a:spcPct val="20000"/>
      </a:spcBef>
      <a:spcAft>
        <a:spcPct val="0"/>
      </a:spcAft>
      <a:buClr>
        <a:srgbClr val="F8B323"/>
      </a:buClr>
      <a:buFont typeface="Wingdings" charset="0"/>
      <a:buChar char="n"/>
      <a:defRPr kern="1200">
        <a:solidFill>
          <a:schemeClr val="tx1"/>
        </a:solidFill>
        <a:latin typeface="Arial" charset="0"/>
        <a:ea typeface="ＭＳ Ｐゴシック" charset="0"/>
        <a:cs typeface="ＭＳ Ｐゴシック" charset="0"/>
      </a:defRPr>
    </a:lvl2pPr>
    <a:lvl3pPr marL="914400" algn="l" rtl="0" fontAlgn="base">
      <a:spcBef>
        <a:spcPct val="20000"/>
      </a:spcBef>
      <a:spcAft>
        <a:spcPct val="0"/>
      </a:spcAft>
      <a:buClr>
        <a:srgbClr val="F8B323"/>
      </a:buClr>
      <a:buFont typeface="Wingdings" charset="0"/>
      <a:buChar char="n"/>
      <a:defRPr kern="1200">
        <a:solidFill>
          <a:schemeClr val="tx1"/>
        </a:solidFill>
        <a:latin typeface="Arial" charset="0"/>
        <a:ea typeface="ＭＳ Ｐゴシック" charset="0"/>
        <a:cs typeface="ＭＳ Ｐゴシック" charset="0"/>
      </a:defRPr>
    </a:lvl3pPr>
    <a:lvl4pPr marL="1371600" algn="l" rtl="0" fontAlgn="base">
      <a:spcBef>
        <a:spcPct val="20000"/>
      </a:spcBef>
      <a:spcAft>
        <a:spcPct val="0"/>
      </a:spcAft>
      <a:buClr>
        <a:srgbClr val="F8B323"/>
      </a:buClr>
      <a:buFont typeface="Wingdings" charset="0"/>
      <a:buChar char="n"/>
      <a:defRPr kern="1200">
        <a:solidFill>
          <a:schemeClr val="tx1"/>
        </a:solidFill>
        <a:latin typeface="Arial" charset="0"/>
        <a:ea typeface="ＭＳ Ｐゴシック" charset="0"/>
        <a:cs typeface="ＭＳ Ｐゴシック" charset="0"/>
      </a:defRPr>
    </a:lvl4pPr>
    <a:lvl5pPr marL="1828800" algn="l" rtl="0" fontAlgn="base">
      <a:spcBef>
        <a:spcPct val="20000"/>
      </a:spcBef>
      <a:spcAft>
        <a:spcPct val="0"/>
      </a:spcAft>
      <a:buClr>
        <a:srgbClr val="F8B323"/>
      </a:buClr>
      <a:buFont typeface="Wingdings" charset="0"/>
      <a:buChar char="n"/>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432" y="-7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13" name="Line 73"/>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dirty="0"/>
          </a:p>
        </p:txBody>
      </p:sp>
      <p:sp>
        <p:nvSpPr>
          <p:cNvPr id="10322" name="Rectangle 82"/>
          <p:cNvSpPr>
            <a:spLocks noChangeArrowheads="1"/>
          </p:cNvSpPr>
          <p:nvPr userDrawn="1"/>
        </p:nvSpPr>
        <p:spPr bwMode="auto">
          <a:xfrm>
            <a:off x="8448675" y="119063"/>
            <a:ext cx="569913" cy="903287"/>
          </a:xfrm>
          <a:prstGeom prst="rect">
            <a:avLst/>
          </a:prstGeom>
          <a:solidFill>
            <a:schemeClr val="hlink"/>
          </a:solidFill>
          <a:ln w="9525">
            <a:solidFill>
              <a:srgbClr val="261748"/>
            </a:solidFill>
            <a:miter lim="800000"/>
            <a:headEnd/>
            <a:tailEnd/>
          </a:ln>
        </p:spPr>
        <p:txBody>
          <a:bodyPr wrap="none" anchor="ctr"/>
          <a:lstStyle/>
          <a:p>
            <a:endParaRPr lang="en-US" dirty="0"/>
          </a:p>
        </p:txBody>
      </p:sp>
      <p:pic>
        <p:nvPicPr>
          <p:cNvPr id="10323" name="Picture 83" descr="logo-XFEL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0324" name="Rectangle 84"/>
          <p:cNvSpPr>
            <a:spLocks noGrp="1" noChangeArrowheads="1"/>
          </p:cNvSpPr>
          <p:nvPr>
            <p:ph type="subTitle" sz="quarter" idx="1"/>
          </p:nvPr>
        </p:nvSpPr>
        <p:spPr>
          <a:xfrm>
            <a:off x="942975" y="3411538"/>
            <a:ext cx="7258050"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40" tIns="45720" bIns="0"/>
          <a:lstStyle>
            <a:lvl1pPr marL="0" indent="0" algn="ctr">
              <a:buFont typeface="Wingdings" charset="0"/>
              <a:buNone/>
              <a:defRPr sz="3200">
                <a:solidFill>
                  <a:schemeClr val="hlink"/>
                </a:solidFill>
              </a:defRPr>
            </a:lvl1pPr>
          </a:lstStyle>
          <a:p>
            <a:pPr lvl="0"/>
            <a:r>
              <a:rPr lang="de-DE" noProof="0" smtClean="0"/>
              <a:t>Click to edit Master subtitle style</a:t>
            </a:r>
            <a:endParaRPr lang="en-GB" noProof="0" smtClean="0"/>
          </a:p>
        </p:txBody>
      </p:sp>
      <p:sp>
        <p:nvSpPr>
          <p:cNvPr id="10325" name="Line 85"/>
          <p:cNvSpPr>
            <a:spLocks noChangeShapeType="1"/>
          </p:cNvSpPr>
          <p:nvPr userDrawn="1"/>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dirty="0"/>
          </a:p>
        </p:txBody>
      </p:sp>
      <p:sp>
        <p:nvSpPr>
          <p:cNvPr id="10326" name="Rectangle 86"/>
          <p:cNvSpPr>
            <a:spLocks noGrp="1" noChangeArrowheads="1"/>
          </p:cNvSpPr>
          <p:nvPr>
            <p:ph type="ctrTitle" sz="quarter"/>
          </p:nvPr>
        </p:nvSpPr>
        <p:spPr>
          <a:xfrm>
            <a:off x="939800" y="1314450"/>
            <a:ext cx="7251700" cy="184467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bIns="45720" anchor="ctr"/>
          <a:lstStyle>
            <a:lvl1pPr algn="ctr">
              <a:defRPr sz="5500" b="0">
                <a:solidFill>
                  <a:schemeClr val="hlink"/>
                </a:solidFill>
              </a:defRPr>
            </a:lvl1pPr>
          </a:lstStyle>
          <a:p>
            <a:pPr lvl="0"/>
            <a:r>
              <a:rPr lang="de-DE" noProof="0" smtClean="0"/>
              <a:t>Click to edit Master title style</a:t>
            </a:r>
            <a:endParaRPr lang="en-GB" noProof="0" smtClean="0"/>
          </a:p>
        </p:txBody>
      </p:sp>
      <p:pic>
        <p:nvPicPr>
          <p:cNvPr id="10327"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TextBox 2"/>
          <p:cNvSpPr txBox="1"/>
          <p:nvPr userDrawn="1"/>
        </p:nvSpPr>
        <p:spPr>
          <a:xfrm>
            <a:off x="85820" y="6538375"/>
            <a:ext cx="2780531" cy="230832"/>
          </a:xfrm>
          <a:prstGeom prst="rect">
            <a:avLst/>
          </a:prstGeom>
          <a:noFill/>
        </p:spPr>
        <p:txBody>
          <a:bodyPr wrap="square" rtlCol="0">
            <a:spAutoFit/>
          </a:bodyPr>
          <a:lstStyle/>
          <a:p>
            <a:pPr>
              <a:buNone/>
            </a:pPr>
            <a:r>
              <a:rPr lang="en-US" sz="900" dirty="0" smtClean="0"/>
              <a:t>Harald</a:t>
            </a:r>
            <a:r>
              <a:rPr lang="en-US" sz="900" baseline="0" dirty="0" smtClean="0"/>
              <a:t> Sinn, European XFEL, 6.7.2018</a:t>
            </a:r>
            <a:endParaRPr lang="en-US" sz="900" dirty="0"/>
          </a:p>
        </p:txBody>
      </p:sp>
    </p:spTree>
    <p:extLst>
      <p:ext uri="{BB962C8B-B14F-4D97-AF65-F5344CB8AC3E}">
        <p14:creationId xmlns:p14="http://schemas.microsoft.com/office/powerpoint/2010/main" val="701534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58" name="Picture 134" descr="Undulator_final_nurh#50DE97_rech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extLst>
            <a:ext uri="{909E8E84-426E-40dd-AFC4-6F175D3DCCD1}">
              <a14:hiddenFill xmlns:a14="http://schemas.microsoft.com/office/drawing/2010/main">
                <a:solidFill>
                  <a:srgbClr val="FFFFFF"/>
                </a:solidFill>
              </a14:hiddenFill>
            </a:ext>
          </a:extLst>
        </p:spPr>
      </p:pic>
      <p:sp>
        <p:nvSpPr>
          <p:cNvPr id="1144" name="Line 120"/>
          <p:cNvSpPr>
            <a:spLocks noChangeShapeType="1"/>
          </p:cNvSpPr>
          <p:nvPr/>
        </p:nvSpPr>
        <p:spPr bwMode="auto">
          <a:xfrm>
            <a:off x="115888" y="6477000"/>
            <a:ext cx="8904287"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dirty="0"/>
          </a:p>
        </p:txBody>
      </p:sp>
      <p:sp>
        <p:nvSpPr>
          <p:cNvPr id="1146"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spcBef>
                <a:spcPct val="0"/>
              </a:spcBef>
              <a:buClrTx/>
              <a:buFontTx/>
              <a:buNone/>
            </a:pPr>
            <a:endParaRPr lang="en-GB" sz="2400" dirty="0"/>
          </a:p>
        </p:txBody>
      </p:sp>
      <p:sp>
        <p:nvSpPr>
          <p:cNvPr id="1147"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p>
            <a:pPr eaLnBrk="0" hangingPunct="0">
              <a:lnSpc>
                <a:spcPct val="110000"/>
              </a:lnSpc>
              <a:spcBef>
                <a:spcPct val="50000"/>
              </a:spcBef>
              <a:buClrTx/>
              <a:buFontTx/>
              <a:buNone/>
            </a:pPr>
            <a:endParaRPr lang="en-GB" sz="1000" dirty="0">
              <a:solidFill>
                <a:schemeClr val="bg1"/>
              </a:solidFill>
            </a:endParaRPr>
          </a:p>
        </p:txBody>
      </p:sp>
      <p:pic>
        <p:nvPicPr>
          <p:cNvPr id="1151" name="Picture 127" descr="logo-XFEL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154"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72000" tIns="45720" rIns="91440" bIns="0" numCol="1" anchor="b" anchorCtr="0" compatLnSpc="1">
            <a:prstTxWarp prst="textNoShape">
              <a:avLst/>
            </a:prstTxWarp>
          </a:bodyPr>
          <a:lstStyle/>
          <a:p>
            <a:pPr lvl="0"/>
            <a:r>
              <a:rPr lang="en-GB"/>
              <a:t>Slide title: Don’t edit here!</a:t>
            </a:r>
          </a:p>
        </p:txBody>
      </p:sp>
      <p:sp>
        <p:nvSpPr>
          <p:cNvPr id="1156"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270000" tIns="0" rIns="91440" bIns="45720" numCol="1" anchor="t" anchorCtr="0" compatLnSpc="1">
            <a:prstTxWarp prst="textNoShape">
              <a:avLst/>
            </a:prstTxWarp>
          </a:bodyPr>
          <a:lstStyle/>
          <a:p>
            <a:pPr lvl="0"/>
            <a:r>
              <a:rPr lang="en-GB" dirty="0"/>
              <a:t>text format – don’t edit!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 name="TextBox 1"/>
          <p:cNvSpPr txBox="1"/>
          <p:nvPr/>
        </p:nvSpPr>
        <p:spPr>
          <a:xfrm>
            <a:off x="8537333" y="704191"/>
            <a:ext cx="404089" cy="307777"/>
          </a:xfrm>
          <a:prstGeom prst="rect">
            <a:avLst/>
          </a:prstGeom>
          <a:noFill/>
        </p:spPr>
        <p:txBody>
          <a:bodyPr wrap="none" rtlCol="0">
            <a:spAutoFit/>
          </a:bodyPr>
          <a:lstStyle/>
          <a:p>
            <a:pPr>
              <a:buNone/>
            </a:pPr>
            <a:fld id="{ADF70E28-B5CE-3645-8EDB-493AB918ED61}" type="slidenum">
              <a:rPr lang="en-US" sz="1400" smtClean="0">
                <a:solidFill>
                  <a:schemeClr val="bg1"/>
                </a:solidFill>
              </a:r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9pPr>
    </p:titleStyle>
    <p:bodyStyle>
      <a:lvl1pPr marL="0" indent="0" algn="l" rtl="0" eaLnBrk="1" fontAlgn="base" hangingPunct="1">
        <a:spcBef>
          <a:spcPct val="20000"/>
        </a:spcBef>
        <a:spcAft>
          <a:spcPct val="0"/>
        </a:spcAft>
        <a:buClr>
          <a:schemeClr val="accent2"/>
        </a:buClr>
        <a:buSzPct val="80000"/>
        <a:buFont typeface="Wingdings" charset="0"/>
        <a:buNone/>
        <a:defRPr sz="2400">
          <a:solidFill>
            <a:schemeClr val="tx2"/>
          </a:solidFill>
          <a:latin typeface="+mn-lt"/>
          <a:ea typeface="+mn-ea"/>
          <a:cs typeface="+mn-cs"/>
        </a:defRPr>
      </a:lvl1pPr>
      <a:lvl2pPr marL="558800" indent="-258763" algn="l" rtl="0" eaLnBrk="1" fontAlgn="base" hangingPunct="1">
        <a:spcBef>
          <a:spcPct val="20000"/>
        </a:spcBef>
        <a:spcAft>
          <a:spcPct val="0"/>
        </a:spcAft>
        <a:buClr>
          <a:schemeClr val="accent1"/>
        </a:buClr>
        <a:buFont typeface="Wingdings" charset="0"/>
        <a:buChar char="§"/>
        <a:defRPr sz="2400">
          <a:solidFill>
            <a:schemeClr val="tx2"/>
          </a:solidFill>
          <a:latin typeface="+mn-lt"/>
          <a:ea typeface="+mn-ea"/>
        </a:defRPr>
      </a:lvl2pPr>
      <a:lvl3pPr marL="817563" indent="-257175" algn="l" rtl="0" eaLnBrk="1" fontAlgn="base" hangingPunct="1">
        <a:spcBef>
          <a:spcPct val="20000"/>
        </a:spcBef>
        <a:spcAft>
          <a:spcPct val="0"/>
        </a:spcAft>
        <a:buClr>
          <a:schemeClr val="folHlink"/>
        </a:buClr>
        <a:buSzPct val="60000"/>
        <a:buFont typeface="Wingdings" charset="0"/>
        <a:buChar char=""/>
        <a:defRPr sz="2400">
          <a:solidFill>
            <a:schemeClr val="tx2"/>
          </a:solidFill>
          <a:latin typeface="+mn-lt"/>
          <a:ea typeface="+mn-ea"/>
        </a:defRPr>
      </a:lvl3pPr>
      <a:lvl4pPr marL="1077913" indent="-258763" algn="l" rtl="0" eaLnBrk="1" fontAlgn="base" hangingPunct="1">
        <a:spcBef>
          <a:spcPct val="20000"/>
        </a:spcBef>
        <a:spcAft>
          <a:spcPct val="0"/>
        </a:spcAft>
        <a:buClr>
          <a:schemeClr val="hlink"/>
        </a:buClr>
        <a:buFont typeface="Wingdings" charset="0"/>
        <a:buChar char="§"/>
        <a:defRPr sz="2400">
          <a:solidFill>
            <a:srgbClr val="100F2E"/>
          </a:solidFill>
          <a:latin typeface="+mn-lt"/>
          <a:ea typeface="+mn-ea"/>
        </a:defRPr>
      </a:lvl4pPr>
      <a:lvl5pPr marL="13128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5pPr>
      <a:lvl6pPr marL="17700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6pPr>
      <a:lvl7pPr marL="22272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7pPr>
      <a:lvl8pPr marL="26844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8pPr>
      <a:lvl9pPr marL="3141663" indent="-223838" algn="l" rtl="0" eaLnBrk="1" fontAlgn="base" hangingPunct="1">
        <a:spcBef>
          <a:spcPct val="20000"/>
        </a:spcBef>
        <a:spcAft>
          <a:spcPct val="0"/>
        </a:spcAft>
        <a:buClr>
          <a:schemeClr val="folHlink"/>
        </a:buClr>
        <a:buChar char="»"/>
        <a:defRPr sz="2400">
          <a:solidFill>
            <a:srgbClr val="100F2E"/>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88" y="152400"/>
            <a:ext cx="7283450" cy="869950"/>
          </a:xfrm>
        </p:spPr>
        <p:txBody>
          <a:bodyPr/>
          <a:lstStyle/>
          <a:p>
            <a:r>
              <a:rPr lang="en-US" dirty="0"/>
              <a:t>Beamline component alignment steps</a:t>
            </a:r>
            <a:br>
              <a:rPr lang="en-US" dirty="0"/>
            </a:br>
            <a:r>
              <a:rPr lang="en-US" dirty="0"/>
              <a:t>(NOT: Drill-hole marking)</a:t>
            </a:r>
            <a:r>
              <a:rPr lang="en-US" dirty="0"/>
              <a:t> </a:t>
            </a:r>
          </a:p>
        </p:txBody>
      </p:sp>
      <p:sp>
        <p:nvSpPr>
          <p:cNvPr id="3" name="TextBox 2"/>
          <p:cNvSpPr txBox="1"/>
          <p:nvPr/>
        </p:nvSpPr>
        <p:spPr>
          <a:xfrm>
            <a:off x="203200" y="1389688"/>
            <a:ext cx="8648700" cy="4869025"/>
          </a:xfrm>
          <a:prstGeom prst="rect">
            <a:avLst/>
          </a:prstGeom>
          <a:noFill/>
        </p:spPr>
        <p:txBody>
          <a:bodyPr wrap="square" rtlCol="0">
            <a:spAutoFit/>
          </a:bodyPr>
          <a:lstStyle/>
          <a:p>
            <a:pPr>
              <a:buNone/>
            </a:pPr>
            <a:r>
              <a:rPr lang="en-US" sz="1600" b="1" dirty="0"/>
              <a:t>Step 1: Design </a:t>
            </a:r>
            <a:r>
              <a:rPr lang="en-US" sz="1600" dirty="0"/>
              <a:t>of component: Discuss mechanism of adjustment with MEA group. Preferred solution: DESY ‘</a:t>
            </a:r>
            <a:r>
              <a:rPr lang="en-US" sz="1600" dirty="0"/>
              <a:t>Lenker</a:t>
            </a:r>
            <a:r>
              <a:rPr lang="en-US" sz="1600" dirty="0"/>
              <a:t>’ system. Discuss number and positions of </a:t>
            </a:r>
            <a:r>
              <a:rPr lang="en-US" sz="1600" dirty="0"/>
              <a:t>fiducials</a:t>
            </a:r>
            <a:r>
              <a:rPr lang="en-US" sz="1600" dirty="0"/>
              <a:t>. </a:t>
            </a:r>
          </a:p>
          <a:p>
            <a:pPr>
              <a:buNone/>
            </a:pPr>
            <a:endParaRPr lang="en-US" sz="1600" dirty="0"/>
          </a:p>
          <a:p>
            <a:pPr>
              <a:buNone/>
            </a:pPr>
            <a:r>
              <a:rPr lang="en-US" sz="1600" b="1" dirty="0"/>
              <a:t>Step 2</a:t>
            </a:r>
            <a:r>
              <a:rPr lang="en-US" sz="1600" dirty="0"/>
              <a:t>: Before installation: Tell to H. Sinn the position of this component in the beamline. He will generate a </a:t>
            </a:r>
            <a:r>
              <a:rPr lang="en-US" sz="1600" b="1" dirty="0"/>
              <a:t>unique name </a:t>
            </a:r>
            <a:r>
              <a:rPr lang="en-US" sz="1600" dirty="0"/>
              <a:t>e.g. SHUT.3335.T6HED. The component will be added to the facility-wide list ‘X-ray component list’, which contains the six coordinates of the component </a:t>
            </a:r>
            <a:r>
              <a:rPr lang="en-US" sz="1600" b="1" dirty="0"/>
              <a:t>reference point </a:t>
            </a:r>
            <a:r>
              <a:rPr lang="en-US" sz="1600" dirty="0"/>
              <a:t>in PD and other coordinate systems.  </a:t>
            </a:r>
          </a:p>
          <a:p>
            <a:pPr>
              <a:buNone/>
            </a:pPr>
            <a:r>
              <a:rPr lang="en-US" sz="1600" dirty="0"/>
              <a:t>(WP73 Alfresco site, https://docs.xfel.eu/alfresco/d/a/workspace/SpacesStore/76bd0e9c-fe53-4622-8768-e628c8876178/X_ray_component_list_2_6.xlsx)</a:t>
            </a:r>
          </a:p>
          <a:p>
            <a:pPr>
              <a:buNone/>
            </a:pPr>
            <a:endParaRPr lang="en-US" sz="1600" dirty="0"/>
          </a:p>
          <a:p>
            <a:pPr>
              <a:buNone/>
            </a:pPr>
            <a:r>
              <a:rPr lang="en-US" sz="1600" b="1" dirty="0"/>
              <a:t>Step 3: Transfer measurement</a:t>
            </a:r>
            <a:r>
              <a:rPr lang="en-US" sz="1600" dirty="0"/>
              <a:t>: Transport component to MEA measurement hutch in Petra3 experiment hall. Communicate to MEA, the component name (</a:t>
            </a:r>
            <a:r>
              <a:rPr lang="en-US" sz="1600" dirty="0"/>
              <a:t>SHUT.3335.T6HED</a:t>
            </a:r>
            <a:r>
              <a:rPr lang="en-US" sz="1600" dirty="0"/>
              <a:t>) and where the reference point for </a:t>
            </a:r>
            <a:r>
              <a:rPr lang="en-US" sz="1600" dirty="0"/>
              <a:t>fiducials</a:t>
            </a:r>
            <a:r>
              <a:rPr lang="en-US" sz="1600" dirty="0"/>
              <a:t> should be (standard solution: In the middle between entrance and exit flange)</a:t>
            </a:r>
          </a:p>
          <a:p>
            <a:pPr>
              <a:buNone/>
            </a:pPr>
            <a:endParaRPr lang="en-US" sz="1600" dirty="0"/>
          </a:p>
          <a:p>
            <a:pPr>
              <a:buNone/>
            </a:pPr>
            <a:r>
              <a:rPr lang="en-US" sz="1600" b="1" dirty="0"/>
              <a:t>Step 4: Alignment:  </a:t>
            </a:r>
            <a:r>
              <a:rPr lang="en-US" sz="1600" dirty="0"/>
              <a:t>After installation tell MEA that component </a:t>
            </a:r>
            <a:r>
              <a:rPr lang="en-US" sz="1600" dirty="0"/>
              <a:t>SHUT.3335.T6HED is ready for alignment and arrange appointment. Typically the MEA survey team prefers to work by themselves, if all information is clear to them. </a:t>
            </a:r>
          </a:p>
        </p:txBody>
      </p:sp>
    </p:spTree>
    <p:extLst>
      <p:ext uri="{BB962C8B-B14F-4D97-AF65-F5344CB8AC3E}">
        <p14:creationId xmlns:p14="http://schemas.microsoft.com/office/powerpoint/2010/main" val="30209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Variations from standard process</a:t>
            </a:r>
          </a:p>
        </p:txBody>
      </p:sp>
      <p:sp>
        <p:nvSpPr>
          <p:cNvPr id="3" name="TextBox 2"/>
          <p:cNvSpPr txBox="1"/>
          <p:nvPr/>
        </p:nvSpPr>
        <p:spPr>
          <a:xfrm>
            <a:off x="190500" y="1282700"/>
            <a:ext cx="8356600" cy="5004447"/>
          </a:xfrm>
          <a:prstGeom prst="rect">
            <a:avLst/>
          </a:prstGeom>
          <a:noFill/>
        </p:spPr>
        <p:txBody>
          <a:bodyPr wrap="square" rtlCol="0">
            <a:spAutoFit/>
          </a:bodyPr>
          <a:lstStyle/>
          <a:p>
            <a:pPr>
              <a:buNone/>
            </a:pPr>
            <a:r>
              <a:rPr lang="en-US" sz="1600" dirty="0"/>
              <a:t>(All of them lead to delays): </a:t>
            </a:r>
          </a:p>
          <a:p>
            <a:pPr>
              <a:buNone/>
            </a:pPr>
            <a:endParaRPr lang="en-US" sz="1600" dirty="0"/>
          </a:p>
          <a:p>
            <a:pPr>
              <a:buNone/>
            </a:pPr>
            <a:r>
              <a:rPr lang="en-US" sz="1600" dirty="0"/>
              <a:t>Step 2: Transfer measurement will be done without defined name from H. Sinn: A preliminary name is chosen and has to be cross-correlated later. </a:t>
            </a:r>
          </a:p>
          <a:p>
            <a:pPr marL="285750" indent="-285750">
              <a:buFontTx/>
              <a:buChar char="-"/>
            </a:pPr>
            <a:endParaRPr lang="en-US" sz="1600" dirty="0"/>
          </a:p>
          <a:p>
            <a:pPr>
              <a:buNone/>
            </a:pPr>
            <a:r>
              <a:rPr lang="en-US" sz="1600" dirty="0"/>
              <a:t>Step 3: Transfer measurement is done by vendor: Data have to be sent to Johannes </a:t>
            </a:r>
            <a:r>
              <a:rPr lang="en-US" sz="1600" dirty="0"/>
              <a:t>Prenting</a:t>
            </a:r>
            <a:r>
              <a:rPr lang="en-US" sz="1600" dirty="0"/>
              <a:t> of Markus </a:t>
            </a:r>
            <a:r>
              <a:rPr lang="en-US" sz="1600" dirty="0"/>
              <a:t>Schlösser</a:t>
            </a:r>
            <a:r>
              <a:rPr lang="en-US" sz="1600" dirty="0"/>
              <a:t> together with component name and technical drawings. Preferred is to have the measurement data as ASCII file. Otherwise data are entered manually by them in</a:t>
            </a:r>
            <a:r>
              <a:rPr lang="en-US" sz="1600" dirty="0"/>
              <a:t>to their database.</a:t>
            </a:r>
          </a:p>
          <a:p>
            <a:pPr>
              <a:buNone/>
            </a:pPr>
            <a:endParaRPr lang="en-US" sz="1600" dirty="0"/>
          </a:p>
          <a:p>
            <a:pPr>
              <a:buNone/>
            </a:pPr>
            <a:r>
              <a:rPr lang="en-US" sz="1600" dirty="0"/>
              <a:t>Step 3: Component to big to be transported to Petra: In exceptional cases transfer measurements can be done in the hutch (e.g. MID main instrument). This requires careful preparation and different personnel from MEA. </a:t>
            </a:r>
          </a:p>
          <a:p>
            <a:pPr>
              <a:buNone/>
            </a:pPr>
            <a:endParaRPr lang="en-US" sz="1600" dirty="0"/>
          </a:p>
          <a:p>
            <a:pPr>
              <a:buNone/>
            </a:pPr>
            <a:r>
              <a:rPr lang="en-US" sz="1600" dirty="0"/>
              <a:t>Step 4: Non-DESY alignment platform: MEA will typically refuse to do the manual alignment. Therefore one of your group has to be there do move the component according to their directions. In particular if motors need to be moved. </a:t>
            </a:r>
          </a:p>
          <a:p>
            <a:pPr>
              <a:buNone/>
            </a:pPr>
            <a:endParaRPr lang="en-US" dirty="0"/>
          </a:p>
        </p:txBody>
      </p:sp>
    </p:spTree>
    <p:extLst>
      <p:ext uri="{BB962C8B-B14F-4D97-AF65-F5344CB8AC3E}">
        <p14:creationId xmlns:p14="http://schemas.microsoft.com/office/powerpoint/2010/main" val="133219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Requests that will be typically refused</a:t>
            </a:r>
          </a:p>
        </p:txBody>
      </p:sp>
      <p:sp>
        <p:nvSpPr>
          <p:cNvPr id="3" name="TextBox 2"/>
          <p:cNvSpPr txBox="1"/>
          <p:nvPr/>
        </p:nvSpPr>
        <p:spPr>
          <a:xfrm>
            <a:off x="211138" y="1612900"/>
            <a:ext cx="8742362" cy="3896452"/>
          </a:xfrm>
          <a:prstGeom prst="rect">
            <a:avLst/>
          </a:prstGeom>
          <a:noFill/>
        </p:spPr>
        <p:txBody>
          <a:bodyPr wrap="square" rtlCol="0">
            <a:spAutoFit/>
          </a:bodyPr>
          <a:lstStyle/>
          <a:p>
            <a:pPr>
              <a:lnSpc>
                <a:spcPct val="140000"/>
              </a:lnSpc>
              <a:buNone/>
            </a:pPr>
            <a:r>
              <a:rPr lang="en-US"/>
              <a:t>Telescope or theodolite-style alignments:  </a:t>
            </a:r>
          </a:p>
          <a:p>
            <a:pPr>
              <a:lnSpc>
                <a:spcPct val="140000"/>
              </a:lnSpc>
            </a:pPr>
            <a:r>
              <a:rPr lang="en-US"/>
              <a:t> Marking of beam path on the floor or beam height on the wall </a:t>
            </a:r>
          </a:p>
          <a:p>
            <a:pPr>
              <a:lnSpc>
                <a:spcPct val="140000"/>
              </a:lnSpc>
            </a:pPr>
            <a:r>
              <a:rPr lang="en-US"/>
              <a:t> Alignment to reference edges on component</a:t>
            </a:r>
          </a:p>
          <a:p>
            <a:pPr>
              <a:lnSpc>
                <a:spcPct val="140000"/>
              </a:lnSpc>
            </a:pPr>
            <a:r>
              <a:rPr lang="en-US"/>
              <a:t> Alignment to ‘middle of flange’ in hutch (considered to be part of transfer measurement)</a:t>
            </a:r>
          </a:p>
          <a:p>
            <a:pPr>
              <a:lnSpc>
                <a:spcPct val="140000"/>
              </a:lnSpc>
              <a:buNone/>
            </a:pPr>
            <a:r>
              <a:rPr lang="en-US"/>
              <a:t>Based on poor preparation:</a:t>
            </a:r>
          </a:p>
          <a:p>
            <a:pPr>
              <a:lnSpc>
                <a:spcPct val="140000"/>
              </a:lnSpc>
            </a:pPr>
            <a:r>
              <a:rPr lang="en-US"/>
              <a:t> ‘On-the-fly transfer’ measurements in the hutch or tunnel</a:t>
            </a:r>
          </a:p>
          <a:p>
            <a:pPr>
              <a:lnSpc>
                <a:spcPct val="140000"/>
              </a:lnSpc>
            </a:pPr>
            <a:r>
              <a:rPr lang="en-US"/>
              <a:t>  Alignment of components without transfer measurement and without (PD) coordinates of the reference point </a:t>
            </a:r>
          </a:p>
        </p:txBody>
      </p:sp>
    </p:spTree>
    <p:extLst>
      <p:ext uri="{BB962C8B-B14F-4D97-AF65-F5344CB8AC3E}">
        <p14:creationId xmlns:p14="http://schemas.microsoft.com/office/powerpoint/2010/main" val="533841494"/>
      </p:ext>
    </p:extLst>
  </p:cSld>
  <p:clrMapOvr>
    <a:masterClrMapping/>
  </p:clrMapOvr>
</p:sld>
</file>

<file path=ppt/theme/theme1.xml><?xml version="1.0" encoding="utf-8"?>
<a:theme xmlns:a="http://schemas.openxmlformats.org/drawingml/2006/main" name="Template_Sinn_2016">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charset="0"/>
          <a:buChar char="n"/>
          <a:tabLst/>
          <a:defRPr kumimoji="0" lang="de-DE"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charset="0"/>
          <a:buChar char="n"/>
          <a:tabLst/>
          <a:defRPr kumimoji="0" lang="de-DE"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Template_Sinn_2016.potx</Template>
  <TotalTime>453</TotalTime>
  <Words>507</Words>
  <Application>Microsoft Macintosh PowerPoint</Application>
  <PresentationFormat>On-screen Show (4:3)</PresentationFormat>
  <Paragraphs>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Template_Sinn_2016</vt:lpstr>
      <vt:lpstr>Beamline component alignment steps (NOT: Drill-hole marking) </vt:lpstr>
      <vt:lpstr>Variations from standard process</vt:lpstr>
      <vt:lpstr>Requests that will be typically refused</vt:lpstr>
    </vt:vector>
  </TitlesOfParts>
  <Company>European XFEL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Harald Sinn</dc:creator>
  <cp:lastModifiedBy>Harald Sinn</cp:lastModifiedBy>
  <cp:revision>22</cp:revision>
  <dcterms:created xsi:type="dcterms:W3CDTF">2013-07-14T06:51:53Z</dcterms:created>
  <dcterms:modified xsi:type="dcterms:W3CDTF">2018-07-05T16:27:35Z</dcterms:modified>
</cp:coreProperties>
</file>