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4" r:id="rId2"/>
    <p:sldId id="273" r:id="rId3"/>
    <p:sldId id="274" r:id="rId4"/>
    <p:sldId id="265" r:id="rId5"/>
    <p:sldId id="270" r:id="rId6"/>
    <p:sldId id="271" r:id="rId7"/>
    <p:sldId id="266" r:id="rId8"/>
    <p:sldId id="267" r:id="rId9"/>
    <p:sldId id="268" r:id="rId10"/>
    <p:sldId id="269" r:id="rId11"/>
    <p:sldId id="258" r:id="rId12"/>
    <p:sldId id="259" r:id="rId13"/>
    <p:sldId id="260" r:id="rId14"/>
    <p:sldId id="261" r:id="rId15"/>
    <p:sldId id="262" r:id="rId16"/>
    <p:sldId id="272" r:id="rId17"/>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70" d="100"/>
          <a:sy n="70" d="100"/>
        </p:scale>
        <p:origin x="-1044" y="-48"/>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Readiness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xfel.eu/share/page/site/scsInstallationProgress/dashboar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xfel.eu/share/page/site/sqsInstallationProgress/dashboar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xfel.eu/share/page/site/midInstallationProgress/dashboar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xfel.eu/share/page/site/hedInstallationProgress/dashboar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SCS - 1 </a:t>
            </a:r>
            <a:endParaRPr lang="de-DE" dirty="0"/>
          </a:p>
        </p:txBody>
      </p:sp>
      <p:sp>
        <p:nvSpPr>
          <p:cNvPr id="4" name="Content Placeholder 3"/>
          <p:cNvSpPr>
            <a:spLocks noGrp="1"/>
          </p:cNvSpPr>
          <p:nvPr>
            <p:ph idx="1"/>
          </p:nvPr>
        </p:nvSpPr>
        <p:spPr>
          <a:xfrm>
            <a:off x="85724" y="1023937"/>
            <a:ext cx="9058275" cy="5348287"/>
          </a:xfrm>
        </p:spPr>
        <p:txBody>
          <a:bodyPr/>
          <a:lstStyle/>
          <a:p>
            <a:r>
              <a:rPr lang="de-DE" sz="2000" dirty="0" smtClean="0">
                <a:hlinkClick r:id="rId2"/>
              </a:rPr>
              <a:t>Progress</a:t>
            </a:r>
          </a:p>
          <a:p>
            <a:pPr marL="0" indent="0">
              <a:buNone/>
            </a:pPr>
            <a:endParaRPr lang="en-US" sz="1600" dirty="0" smtClean="0"/>
          </a:p>
          <a:p>
            <a:pPr marL="0" indent="0">
              <a:buNone/>
            </a:pPr>
            <a:r>
              <a:rPr lang="en-US" sz="1700" dirty="0" smtClean="0"/>
              <a:t>Activities</a:t>
            </a:r>
            <a:r>
              <a:rPr lang="en-US" sz="1700" dirty="0"/>
              <a:t>:</a:t>
            </a:r>
          </a:p>
          <a:p>
            <a:r>
              <a:rPr lang="en-US" sz="1700" dirty="0" smtClean="0"/>
              <a:t>KB </a:t>
            </a:r>
            <a:r>
              <a:rPr lang="en-US" sz="1700" dirty="0"/>
              <a:t>tank bake out stopped.</a:t>
            </a:r>
          </a:p>
          <a:p>
            <a:r>
              <a:rPr lang="en-US" sz="1700" dirty="0" smtClean="0"/>
              <a:t>ALAS </a:t>
            </a:r>
            <a:r>
              <a:rPr lang="en-US" sz="1700" dirty="0"/>
              <a:t>bake out stopped.</a:t>
            </a:r>
          </a:p>
          <a:p>
            <a:r>
              <a:rPr lang="en-US" sz="1700" dirty="0" smtClean="0"/>
              <a:t>Roughing </a:t>
            </a:r>
            <a:r>
              <a:rPr lang="en-US" sz="1700" dirty="0"/>
              <a:t>lines installation upstream nearly completed.</a:t>
            </a:r>
          </a:p>
          <a:p>
            <a:r>
              <a:rPr lang="en-US" sz="1700" dirty="0" smtClean="0"/>
              <a:t>MEA2 </a:t>
            </a:r>
            <a:r>
              <a:rPr lang="en-US" sz="1700" dirty="0"/>
              <a:t>aligned the floor anchor points for the experiment station and followed by the grouting by SCS.</a:t>
            </a:r>
          </a:p>
          <a:p>
            <a:pPr marL="0" indent="0">
              <a:buNone/>
            </a:pPr>
            <a:endParaRPr lang="en-US" sz="1700" dirty="0" smtClean="0"/>
          </a:p>
          <a:p>
            <a:pPr marL="0" indent="0">
              <a:buNone/>
            </a:pPr>
            <a:r>
              <a:rPr lang="en-US" sz="1700" dirty="0" smtClean="0"/>
              <a:t>Issues</a:t>
            </a:r>
            <a:r>
              <a:rPr lang="en-US" sz="1700" dirty="0"/>
              <a:t>:</a:t>
            </a:r>
          </a:p>
          <a:p>
            <a:r>
              <a:rPr lang="en-US" sz="1700" dirty="0" smtClean="0"/>
              <a:t>Pressurized </a:t>
            </a:r>
            <a:r>
              <a:rPr lang="en-US" sz="1700" dirty="0"/>
              <a:t>air needed in hutch but VOB approval and hand-over to instrument not done yet. Company </a:t>
            </a:r>
            <a:r>
              <a:rPr lang="en-US" sz="1700" dirty="0" err="1"/>
              <a:t>Dräger</a:t>
            </a:r>
            <a:r>
              <a:rPr lang="en-US" sz="1700" dirty="0"/>
              <a:t> has to be more pushed. latest information is: 1-2 weeks. This is too late for doing radiation safety tests as the beam line cannot be operated without the media.  </a:t>
            </a:r>
          </a:p>
          <a:p>
            <a:r>
              <a:rPr lang="en-US" sz="1700" dirty="0" smtClean="0"/>
              <a:t>MEA2 </a:t>
            </a:r>
            <a:r>
              <a:rPr lang="en-US" sz="1700" dirty="0"/>
              <a:t>had not the time to prepare for the TIM alignment as the alignment requires transfer measurement (too tight schedule). For performing the transfer measurement more space is eventually needed (under discussion) and the TIM cannot be installed in its final position. Therefore testing and installation of MCP detectors and </a:t>
            </a:r>
            <a:r>
              <a:rPr lang="en-US" sz="1700" dirty="0" err="1"/>
              <a:t>cwd</a:t>
            </a:r>
            <a:r>
              <a:rPr lang="en-US" sz="1700" dirty="0"/>
              <a:t> diamond detector has to be delayed until MEA2 is again available. </a:t>
            </a:r>
          </a:p>
        </p:txBody>
      </p:sp>
    </p:spTree>
    <p:extLst>
      <p:ext uri="{BB962C8B-B14F-4D97-AF65-F5344CB8AC3E}">
        <p14:creationId xmlns:p14="http://schemas.microsoft.com/office/powerpoint/2010/main" val="3320269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Optics</a:t>
            </a:r>
            <a:r>
              <a:rPr lang="de-DE" dirty="0" smtClean="0"/>
              <a:t>  </a:t>
            </a:r>
            <a:endParaRPr lang="de-DE" dirty="0"/>
          </a:p>
        </p:txBody>
      </p:sp>
      <p:sp>
        <p:nvSpPr>
          <p:cNvPr id="3" name="Content Placeholder 2"/>
          <p:cNvSpPr>
            <a:spLocks noGrp="1"/>
          </p:cNvSpPr>
          <p:nvPr>
            <p:ph idx="1"/>
          </p:nvPr>
        </p:nvSpPr>
        <p:spPr>
          <a:xfrm>
            <a:off x="404813" y="1347788"/>
            <a:ext cx="8586787" cy="4932362"/>
          </a:xfrm>
        </p:spPr>
        <p:txBody>
          <a:bodyPr/>
          <a:lstStyle/>
          <a:p>
            <a:endParaRPr lang="en-US" dirty="0"/>
          </a:p>
        </p:txBody>
      </p:sp>
    </p:spTree>
    <p:extLst>
      <p:ext uri="{BB962C8B-B14F-4D97-AF65-F5344CB8AC3E}">
        <p14:creationId xmlns:p14="http://schemas.microsoft.com/office/powerpoint/2010/main" val="1342225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de-DE" dirty="0" smtClean="0"/>
              <a:t>Photon </a:t>
            </a:r>
            <a:r>
              <a:rPr lang="de-DE" dirty="0" err="1" smtClean="0"/>
              <a:t>Diagnostics</a:t>
            </a:r>
            <a:endParaRPr lang="de-DE" dirty="0"/>
          </a:p>
        </p:txBody>
      </p:sp>
      <p:sp>
        <p:nvSpPr>
          <p:cNvPr id="3" name="Inhaltsplatzhalter 2"/>
          <p:cNvSpPr>
            <a:spLocks noGrp="1"/>
          </p:cNvSpPr>
          <p:nvPr>
            <p:ph idx="1"/>
          </p:nvPr>
        </p:nvSpPr>
        <p:spPr>
          <a:xfrm>
            <a:off x="355600" y="1098550"/>
            <a:ext cx="8604249" cy="5384800"/>
          </a:xfrm>
        </p:spPr>
        <p:txBody>
          <a:bodyPr>
            <a:normAutofit/>
          </a:bodyPr>
          <a:lstStyle/>
          <a:p>
            <a:pPr marL="0" indent="0">
              <a:buNone/>
            </a:pPr>
            <a:endParaRPr lang="de-DE" sz="900" dirty="0"/>
          </a:p>
          <a:p>
            <a:pPr marL="0" indent="0">
              <a:buNone/>
            </a:pPr>
            <a:endParaRPr lang="de-DE" sz="1200" dirty="0"/>
          </a:p>
        </p:txBody>
      </p:sp>
      <p:sp>
        <p:nvSpPr>
          <p:cNvPr id="4" name="Content Placeholder 3"/>
          <p:cNvSpPr txBox="1">
            <a:spLocks/>
          </p:cNvSpPr>
          <p:nvPr/>
        </p:nvSpPr>
        <p:spPr bwMode="auto">
          <a:xfrm>
            <a:off x="404812" y="1052513"/>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de-DE" sz="2000" b="1" dirty="0" smtClean="0"/>
              <a:t>XGMs</a:t>
            </a:r>
            <a:r>
              <a:rPr lang="de-DE" sz="2000" dirty="0"/>
              <a:t/>
            </a:r>
            <a:br>
              <a:rPr lang="de-DE" sz="2000" dirty="0"/>
            </a:br>
            <a:r>
              <a:rPr lang="de-DE" sz="2000" dirty="0"/>
              <a:t>XTD6 XGM: Control </a:t>
            </a:r>
            <a:r>
              <a:rPr lang="de-DE" sz="2000" dirty="0" err="1"/>
              <a:t>Keithleys</a:t>
            </a:r>
            <a:r>
              <a:rPr lang="de-DE" sz="2000" dirty="0"/>
              <a:t>, SRG, HV </a:t>
            </a:r>
            <a:r>
              <a:rPr lang="de-DE" sz="2000" dirty="0" err="1"/>
              <a:t>crate</a:t>
            </a:r>
            <a:r>
              <a:rPr lang="de-DE" sz="2000" dirty="0"/>
              <a:t>, </a:t>
            </a:r>
            <a:r>
              <a:rPr lang="de-DE" sz="2000" dirty="0" err="1"/>
              <a:t>and</a:t>
            </a:r>
            <a:r>
              <a:rPr lang="de-DE" sz="2000" dirty="0"/>
              <a:t> </a:t>
            </a:r>
            <a:r>
              <a:rPr lang="de-DE" sz="2000" dirty="0" err="1"/>
              <a:t>full</a:t>
            </a:r>
            <a:r>
              <a:rPr lang="de-DE" sz="2000" dirty="0"/>
              <a:t> </a:t>
            </a:r>
            <a:r>
              <a:rPr lang="de-DE" sz="2000" dirty="0" err="1"/>
              <a:t>range</a:t>
            </a:r>
            <a:r>
              <a:rPr lang="de-DE" sz="2000" dirty="0"/>
              <a:t> </a:t>
            </a:r>
            <a:r>
              <a:rPr lang="de-DE" sz="2000" dirty="0" err="1"/>
              <a:t>gauge</a:t>
            </a:r>
            <a:r>
              <a:rPr lang="de-DE" sz="2000" dirty="0"/>
              <a:t> in DOOCS</a:t>
            </a:r>
            <a:br>
              <a:rPr lang="de-DE" sz="2000" dirty="0"/>
            </a:br>
            <a:r>
              <a:rPr lang="de-DE" sz="2000" dirty="0"/>
              <a:t>Next: HV </a:t>
            </a:r>
            <a:r>
              <a:rPr lang="de-DE" sz="2000" dirty="0" err="1"/>
              <a:t>and</a:t>
            </a:r>
            <a:r>
              <a:rPr lang="de-DE" sz="2000" dirty="0"/>
              <a:t> </a:t>
            </a:r>
            <a:r>
              <a:rPr lang="de-DE" sz="2000" dirty="0" err="1"/>
              <a:t>signal</a:t>
            </a:r>
            <a:r>
              <a:rPr lang="de-DE" sz="2000" dirty="0"/>
              <a:t> </a:t>
            </a:r>
            <a:r>
              <a:rPr lang="de-DE" sz="2000" dirty="0" err="1"/>
              <a:t>cabling</a:t>
            </a:r>
            <a:r>
              <a:rPr lang="de-DE" sz="2000" dirty="0"/>
              <a:t> </a:t>
            </a:r>
            <a:r>
              <a:rPr lang="de-DE" sz="2000" dirty="0" err="1"/>
              <a:t>and</a:t>
            </a:r>
            <a:r>
              <a:rPr lang="de-DE" sz="2000" dirty="0"/>
              <a:t> </a:t>
            </a:r>
            <a:r>
              <a:rPr lang="de-DE" sz="2000" dirty="0" err="1"/>
              <a:t>later</a:t>
            </a:r>
            <a:r>
              <a:rPr lang="de-DE" sz="2000" dirty="0"/>
              <a:t> HV </a:t>
            </a:r>
            <a:r>
              <a:rPr lang="de-DE" sz="2000" dirty="0" err="1"/>
              <a:t>tests</a:t>
            </a:r>
            <a:r>
              <a:rPr lang="de-DE" sz="2000" dirty="0"/>
              <a:t/>
            </a:r>
            <a:br>
              <a:rPr lang="de-DE" sz="2000" dirty="0"/>
            </a:br>
            <a:endParaRPr lang="de-DE" sz="2000" dirty="0" smtClean="0"/>
          </a:p>
          <a:p>
            <a:pPr marL="0" indent="0">
              <a:buNone/>
            </a:pPr>
            <a:r>
              <a:rPr lang="de-DE" sz="2000" dirty="0" smtClean="0"/>
              <a:t>MCP </a:t>
            </a:r>
            <a:r>
              <a:rPr lang="de-DE" sz="2000" dirty="0"/>
              <a:t>in XTD6:</a:t>
            </a:r>
          </a:p>
          <a:p>
            <a:r>
              <a:rPr lang="de-DE" sz="2000" dirty="0"/>
              <a:t>- </a:t>
            </a:r>
            <a:r>
              <a:rPr lang="de-DE" sz="2000" dirty="0" err="1"/>
              <a:t>is</a:t>
            </a:r>
            <a:r>
              <a:rPr lang="de-DE" sz="2000" dirty="0"/>
              <a:t> </a:t>
            </a:r>
            <a:r>
              <a:rPr lang="de-DE" sz="2000" dirty="0" err="1"/>
              <a:t>now</a:t>
            </a:r>
            <a:r>
              <a:rPr lang="de-DE" sz="2000" dirty="0"/>
              <a:t> </a:t>
            </a:r>
            <a:r>
              <a:rPr lang="de-DE" sz="2000" dirty="0" err="1"/>
              <a:t>connected</a:t>
            </a:r>
            <a:r>
              <a:rPr lang="de-DE" sz="2000" dirty="0"/>
              <a:t> </a:t>
            </a:r>
            <a:r>
              <a:rPr lang="de-DE" sz="2000" dirty="0" err="1"/>
              <a:t>to</a:t>
            </a:r>
            <a:r>
              <a:rPr lang="de-DE" sz="2000" dirty="0"/>
              <a:t> </a:t>
            </a:r>
            <a:r>
              <a:rPr lang="de-DE" sz="2000" dirty="0" err="1"/>
              <a:t>beamline</a:t>
            </a:r>
            <a:r>
              <a:rPr lang="de-DE" sz="2000" dirty="0"/>
              <a:t> </a:t>
            </a:r>
            <a:r>
              <a:rPr lang="de-DE" sz="2000" dirty="0" err="1"/>
              <a:t>vacuum</a:t>
            </a:r>
            <a:r>
              <a:rPr lang="de-DE" sz="2000" dirty="0"/>
              <a:t>, </a:t>
            </a:r>
            <a:r>
              <a:rPr lang="de-DE" sz="2000" dirty="0" err="1"/>
              <a:t>leak</a:t>
            </a:r>
            <a:r>
              <a:rPr lang="de-DE" sz="2000" dirty="0"/>
              <a:t> check ok. </a:t>
            </a:r>
            <a:r>
              <a:rPr lang="de-DE" sz="2000" dirty="0" err="1"/>
              <a:t>Cabling</a:t>
            </a:r>
            <a:r>
              <a:rPr lang="de-DE" sz="2000" dirty="0"/>
              <a:t> </a:t>
            </a:r>
            <a:r>
              <a:rPr lang="de-DE" sz="2000" dirty="0" err="1"/>
              <a:t>almost</a:t>
            </a:r>
            <a:r>
              <a:rPr lang="de-DE" sz="2000" dirty="0"/>
              <a:t> </a:t>
            </a:r>
            <a:r>
              <a:rPr lang="de-DE" sz="2000" dirty="0" err="1"/>
              <a:t>done</a:t>
            </a:r>
            <a:r>
              <a:rPr lang="de-DE" sz="2000" dirty="0"/>
              <a:t>. </a:t>
            </a:r>
            <a:br>
              <a:rPr lang="de-DE" sz="2000" dirty="0"/>
            </a:br>
            <a:r>
              <a:rPr lang="de-DE" sz="2000" dirty="0"/>
              <a:t>- More </a:t>
            </a:r>
            <a:r>
              <a:rPr lang="de-DE" sz="2000" dirty="0" err="1"/>
              <a:t>technical</a:t>
            </a:r>
            <a:r>
              <a:rPr lang="de-DE" sz="2000" dirty="0"/>
              <a:t> </a:t>
            </a:r>
            <a:r>
              <a:rPr lang="de-DE" sz="2000" dirty="0" err="1"/>
              <a:t>commissioning</a:t>
            </a:r>
            <a:r>
              <a:rPr lang="de-DE" sz="2000" dirty="0"/>
              <a:t> </a:t>
            </a:r>
            <a:r>
              <a:rPr lang="de-DE" sz="2000" dirty="0" err="1"/>
              <a:t>next</a:t>
            </a:r>
            <a:r>
              <a:rPr lang="de-DE" sz="2000" dirty="0"/>
              <a:t> </a:t>
            </a:r>
            <a:r>
              <a:rPr lang="de-DE" sz="2000" dirty="0" err="1"/>
              <a:t>two</a:t>
            </a:r>
            <a:r>
              <a:rPr lang="de-DE" sz="2000" dirty="0"/>
              <a:t> </a:t>
            </a:r>
            <a:r>
              <a:rPr lang="de-DE" sz="2000" dirty="0" err="1"/>
              <a:t>weeks</a:t>
            </a:r>
            <a:r>
              <a:rPr lang="de-DE" sz="2000" dirty="0"/>
              <a:t> (HV </a:t>
            </a:r>
            <a:r>
              <a:rPr lang="de-DE" sz="2000" dirty="0" err="1"/>
              <a:t>and</a:t>
            </a:r>
            <a:r>
              <a:rPr lang="de-DE" sz="2000" dirty="0"/>
              <a:t> </a:t>
            </a:r>
            <a:r>
              <a:rPr lang="de-DE" sz="2000" dirty="0" err="1"/>
              <a:t>detector</a:t>
            </a:r>
            <a:r>
              <a:rPr lang="de-DE" sz="2000" dirty="0"/>
              <a:t> </a:t>
            </a:r>
            <a:r>
              <a:rPr lang="de-DE" sz="2000" dirty="0" err="1"/>
              <a:t>testing</a:t>
            </a:r>
            <a:r>
              <a:rPr lang="de-DE" sz="2000" dirty="0"/>
              <a:t>, </a:t>
            </a:r>
            <a:r>
              <a:rPr lang="de-DE" sz="2000" dirty="0" err="1"/>
              <a:t>optics</a:t>
            </a:r>
            <a:r>
              <a:rPr lang="de-DE" sz="2000" dirty="0"/>
              <a:t> </a:t>
            </a:r>
            <a:r>
              <a:rPr lang="de-DE" sz="2000" dirty="0" err="1"/>
              <a:t>tower</a:t>
            </a:r>
            <a:r>
              <a:rPr lang="de-DE" sz="2000" dirty="0"/>
              <a:t> </a:t>
            </a:r>
            <a:r>
              <a:rPr lang="de-DE" sz="2000" dirty="0" err="1"/>
              <a:t>installation</a:t>
            </a:r>
            <a:r>
              <a:rPr lang="de-DE" sz="2000" dirty="0"/>
              <a:t> etc.)</a:t>
            </a:r>
          </a:p>
        </p:txBody>
      </p:sp>
    </p:spTree>
    <p:extLst>
      <p:ext uri="{BB962C8B-B14F-4D97-AF65-F5344CB8AC3E}">
        <p14:creationId xmlns:p14="http://schemas.microsoft.com/office/powerpoint/2010/main" val="395387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4" name="Content Placeholder 3"/>
          <p:cNvSpPr>
            <a:spLocks noGrp="1"/>
          </p:cNvSpPr>
          <p:nvPr>
            <p:ph idx="1"/>
          </p:nvPr>
        </p:nvSpPr>
        <p:spPr>
          <a:xfrm>
            <a:off x="114301" y="2028825"/>
            <a:ext cx="8867774" cy="4260850"/>
          </a:xfrm>
        </p:spPr>
        <p:txBody>
          <a:bodyPr/>
          <a:lstStyle/>
          <a:p>
            <a:r>
              <a:rPr lang="en-US" sz="2200" dirty="0" smtClean="0"/>
              <a:t>Introduction </a:t>
            </a:r>
            <a:r>
              <a:rPr lang="en-US" sz="2200" dirty="0"/>
              <a:t>into parameters of MC2 motors for SQS and SCS </a:t>
            </a:r>
            <a:r>
              <a:rPr lang="en-US" sz="2200" dirty="0" smtClean="0"/>
              <a:t>colleagues</a:t>
            </a:r>
          </a:p>
          <a:p>
            <a:r>
              <a:rPr lang="en-US" sz="2200" dirty="0" smtClean="0"/>
              <a:t>setting </a:t>
            </a:r>
            <a:r>
              <a:rPr lang="en-US" sz="2200" dirty="0"/>
              <a:t>up motors for usage</a:t>
            </a:r>
          </a:p>
          <a:p>
            <a:r>
              <a:rPr lang="en-US" sz="2200" dirty="0" smtClean="0"/>
              <a:t>Local </a:t>
            </a:r>
            <a:r>
              <a:rPr lang="en-US" sz="2200" dirty="0"/>
              <a:t>tests in SASE2 tunnels of different components (as far as access to tunnels were possible)</a:t>
            </a:r>
          </a:p>
          <a:p>
            <a:r>
              <a:rPr lang="en-US" sz="2200" dirty="0" smtClean="0"/>
              <a:t>Work </a:t>
            </a:r>
            <a:r>
              <a:rPr lang="en-US" sz="2200" dirty="0"/>
              <a:t>on further PLC loops for SCS and SQS</a:t>
            </a:r>
          </a:p>
          <a:p>
            <a:pPr marL="0" indent="0">
              <a:buNone/>
            </a:pPr>
            <a:endParaRPr lang="en-US" sz="2000" dirty="0"/>
          </a:p>
        </p:txBody>
      </p:sp>
    </p:spTree>
    <p:extLst>
      <p:ext uri="{BB962C8B-B14F-4D97-AF65-F5344CB8AC3E}">
        <p14:creationId xmlns:p14="http://schemas.microsoft.com/office/powerpoint/2010/main" val="394440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963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r>
              <a:rPr lang="de-DE" dirty="0" smtClean="0"/>
              <a:t> </a:t>
            </a:r>
            <a:endParaRPr lang="de-DE" dirty="0"/>
          </a:p>
        </p:txBody>
      </p:sp>
      <p:sp>
        <p:nvSpPr>
          <p:cNvPr id="3" name="Content Placeholder 2"/>
          <p:cNvSpPr>
            <a:spLocks noGrp="1"/>
          </p:cNvSpPr>
          <p:nvPr>
            <p:ph idx="1"/>
          </p:nvPr>
        </p:nvSpPr>
        <p:spPr>
          <a:xfrm>
            <a:off x="0" y="1176338"/>
            <a:ext cx="9144000" cy="4932362"/>
          </a:xfrm>
        </p:spPr>
        <p:txBody>
          <a:bodyPr/>
          <a:lstStyle/>
          <a:p>
            <a:r>
              <a:rPr lang="en-US" sz="1200" b="1" spc="-1" dirty="0">
                <a:solidFill>
                  <a:srgbClr val="000000"/>
                </a:solidFill>
                <a:uFill>
                  <a:solidFill>
                    <a:srgbClr val="FFFFFF"/>
                  </a:solidFill>
                </a:uFill>
                <a:sym typeface="Wingdings" panose="05000000000000000000" pitchFamily="2" charset="2"/>
              </a:rPr>
              <a:t>2</a:t>
            </a:r>
            <a:r>
              <a:rPr lang="en-US" sz="1200" b="1" spc="-1" baseline="30000" dirty="0">
                <a:solidFill>
                  <a:srgbClr val="000000"/>
                </a:solidFill>
                <a:uFill>
                  <a:solidFill>
                    <a:srgbClr val="FFFFFF"/>
                  </a:solidFill>
                </a:uFill>
                <a:sym typeface="Wingdings" panose="05000000000000000000" pitchFamily="2" charset="2"/>
              </a:rPr>
              <a:t>nd</a:t>
            </a:r>
            <a:r>
              <a:rPr lang="en-US" sz="1200" b="1" spc="-1" dirty="0">
                <a:solidFill>
                  <a:srgbClr val="000000"/>
                </a:solidFill>
                <a:uFill>
                  <a:solidFill>
                    <a:srgbClr val="FFFFFF"/>
                  </a:solidFill>
                </a:uFill>
                <a:sym typeface="Wingdings" panose="05000000000000000000" pitchFamily="2" charset="2"/>
              </a:rPr>
              <a:t> AGIPD MID</a:t>
            </a:r>
          </a:p>
          <a:p>
            <a:pPr lvl="1"/>
            <a:r>
              <a:rPr lang="en-US" sz="1200" spc="-1" dirty="0">
                <a:solidFill>
                  <a:srgbClr val="000000"/>
                </a:solidFill>
                <a:uFill>
                  <a:solidFill>
                    <a:srgbClr val="FFFFFF"/>
                  </a:solidFill>
                </a:uFill>
                <a:sym typeface="Wingdings" panose="05000000000000000000" pitchFamily="2" charset="2"/>
              </a:rPr>
              <a:t>Motion system tests successfully completed, information about the minimum possible hole/gap size missing</a:t>
            </a:r>
          </a:p>
          <a:p>
            <a:pPr lvl="1"/>
            <a:r>
              <a:rPr lang="en-US" sz="1200" spc="-1" dirty="0">
                <a:solidFill>
                  <a:srgbClr val="000000"/>
                </a:solidFill>
                <a:uFill>
                  <a:solidFill>
                    <a:srgbClr val="FFFFFF"/>
                  </a:solidFill>
                </a:uFill>
                <a:sym typeface="Wingdings" panose="05000000000000000000" pitchFamily="2" charset="2"/>
              </a:rPr>
              <a:t>AGIPD is expected be ready for transportation to XFEL end of August</a:t>
            </a:r>
          </a:p>
          <a:p>
            <a:pPr lvl="1"/>
            <a:r>
              <a:rPr lang="en-US" sz="1200" spc="-1" dirty="0">
                <a:solidFill>
                  <a:srgbClr val="000000"/>
                </a:solidFill>
                <a:uFill>
                  <a:solidFill>
                    <a:srgbClr val="FFFFFF"/>
                  </a:solidFill>
                </a:uFill>
                <a:sym typeface="Wingdings" panose="05000000000000000000" pitchFamily="2" charset="2"/>
              </a:rPr>
              <a:t>It has been communicated to the AGIPD consortium that we transport the detector to XFEL as soon as all modules have seen X-rays at DESY (requires detector to be present at DESY)</a:t>
            </a:r>
            <a:endParaRPr lang="en-US" sz="1200" spc="-1" dirty="0">
              <a:solidFill>
                <a:srgbClr val="000000"/>
              </a:solidFill>
              <a:uFill>
                <a:solidFill>
                  <a:srgbClr val="FFFFFF"/>
                </a:solidFill>
              </a:uFill>
            </a:endParaRPr>
          </a:p>
          <a:p>
            <a:r>
              <a:rPr lang="en-US" sz="1200" b="1" spc="-1" dirty="0">
                <a:solidFill>
                  <a:srgbClr val="000000"/>
                </a:solidFill>
                <a:uFill>
                  <a:solidFill>
                    <a:srgbClr val="FFFFFF"/>
                  </a:solidFill>
                </a:uFill>
              </a:rPr>
              <a:t>DSSC</a:t>
            </a:r>
          </a:p>
          <a:p>
            <a:pPr lvl="1"/>
            <a:r>
              <a:rPr lang="en-US" sz="1200" dirty="0"/>
              <a:t>Testing of the DSSC vessel</a:t>
            </a:r>
          </a:p>
          <a:p>
            <a:pPr lvl="2"/>
            <a:r>
              <a:rPr lang="en-US" sz="1200" dirty="0"/>
              <a:t>New RGA be performed on Wednesday-Thursday, analysis to be performed</a:t>
            </a:r>
          </a:p>
          <a:p>
            <a:pPr lvl="2"/>
            <a:r>
              <a:rPr lang="en-US" sz="1200" dirty="0"/>
              <a:t>Document summarizing the missing information/components needed from CFEL </a:t>
            </a:r>
            <a:r>
              <a:rPr lang="en-US" sz="1200" dirty="0" err="1"/>
              <a:t>finalised</a:t>
            </a:r>
            <a:r>
              <a:rPr lang="en-US" sz="1200" dirty="0"/>
              <a:t> and sent to CFEL and DSSC management on Wednesday. However, we might have delays as the holiday season is approaching (key engineer already left for holidays at CFEL)</a:t>
            </a:r>
            <a:endParaRPr lang="en-US" sz="1200" b="1" spc="-1" dirty="0">
              <a:solidFill>
                <a:srgbClr val="000000"/>
              </a:solidFill>
              <a:uFill>
                <a:solidFill>
                  <a:srgbClr val="FFFFFF"/>
                </a:solidFill>
              </a:uFill>
            </a:endParaRPr>
          </a:p>
          <a:p>
            <a:pPr lvl="2"/>
            <a:r>
              <a:rPr lang="en-US" sz="1200" dirty="0"/>
              <a:t>Access to XFEL engineer to the CFEL laboratory granted if either CFEL responsible persons are there. No access in the last three weeks, no further testing could be performed.</a:t>
            </a:r>
          </a:p>
          <a:p>
            <a:pPr lvl="2"/>
            <a:r>
              <a:rPr lang="en-US" sz="1200" dirty="0"/>
              <a:t>New version of collision switches designed at XFEL, now asking for offers</a:t>
            </a:r>
          </a:p>
          <a:p>
            <a:pPr lvl="2"/>
            <a:r>
              <a:rPr lang="en-US" sz="1200" dirty="0"/>
              <a:t>Transport box for DSSC (vessel) transport designed</a:t>
            </a:r>
          </a:p>
          <a:p>
            <a:pPr lvl="1"/>
            <a:r>
              <a:rPr lang="en-US" sz="1200" dirty="0"/>
              <a:t>PLC System</a:t>
            </a:r>
          </a:p>
          <a:p>
            <a:pPr lvl="2"/>
            <a:r>
              <a:rPr lang="en-US" sz="1200" dirty="0"/>
              <a:t>Change request submitted related to upgrade to include the chiller control in the system, EETF looking into that</a:t>
            </a:r>
          </a:p>
          <a:p>
            <a:pPr lvl="1"/>
            <a:r>
              <a:rPr lang="en-US" sz="1200" dirty="0"/>
              <a:t>DAQ</a:t>
            </a:r>
          </a:p>
          <a:p>
            <a:pPr lvl="2"/>
            <a:r>
              <a:rPr lang="en-US" sz="1200" dirty="0"/>
              <a:t>First successful data transfer of 800 frames per train to the PC layer</a:t>
            </a:r>
          </a:p>
          <a:p>
            <a:r>
              <a:rPr lang="en-US" sz="1200" b="1" dirty="0" err="1"/>
              <a:t>FastCCD</a:t>
            </a:r>
            <a:endParaRPr lang="en-US" sz="1200" b="1" dirty="0"/>
          </a:p>
          <a:p>
            <a:pPr lvl="1"/>
            <a:r>
              <a:rPr lang="en-US" sz="1200" dirty="0"/>
              <a:t>First Fe-K calibration data taken, analysis presently ongoing</a:t>
            </a:r>
          </a:p>
          <a:p>
            <a:pPr lvl="1"/>
            <a:r>
              <a:rPr lang="en-US" sz="1200" dirty="0"/>
              <a:t>Further calibration data to be acquired this week</a:t>
            </a:r>
          </a:p>
          <a:p>
            <a:endParaRPr lang="en-US" sz="1500" spc="-1" dirty="0">
              <a:solidFill>
                <a:srgbClr val="000000"/>
              </a:solidFill>
              <a:uFill>
                <a:solidFill>
                  <a:srgbClr val="FFFFFF"/>
                </a:solidFill>
              </a:uFill>
            </a:endParaRPr>
          </a:p>
        </p:txBody>
      </p:sp>
    </p:spTree>
    <p:extLst>
      <p:ext uri="{BB962C8B-B14F-4D97-AF65-F5344CB8AC3E}">
        <p14:creationId xmlns:p14="http://schemas.microsoft.com/office/powerpoint/2010/main" val="274552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4" name="Content Placeholder 3"/>
          <p:cNvSpPr>
            <a:spLocks noGrp="1"/>
          </p:cNvSpPr>
          <p:nvPr>
            <p:ph idx="1"/>
          </p:nvPr>
        </p:nvSpPr>
        <p:spPr/>
        <p:txBody>
          <a:bodyPr/>
          <a:lstStyle/>
          <a:p>
            <a:r>
              <a:rPr lang="en-US" b="1" dirty="0"/>
              <a:t>Unfortunately the </a:t>
            </a:r>
            <a:r>
              <a:rPr lang="en-US" b="1" dirty="0" err="1"/>
              <a:t>Karabo</a:t>
            </a:r>
            <a:r>
              <a:rPr lang="en-US" b="1" dirty="0"/>
              <a:t> upgrade has to be redone !</a:t>
            </a:r>
            <a:r>
              <a:rPr lang="en-US" dirty="0"/>
              <a:t> The target version is 2.2.4.1 which fixes a bug in the last deployed 2.2.4. The schedule is:</a:t>
            </a:r>
          </a:p>
          <a:p>
            <a:pPr lvl="0"/>
            <a:r>
              <a:rPr lang="en-US" dirty="0"/>
              <a:t>SA3 - Friday (6.7.2018) 7:00 - 9:00</a:t>
            </a:r>
          </a:p>
          <a:p>
            <a:pPr lvl="0"/>
            <a:r>
              <a:rPr lang="en-US" dirty="0"/>
              <a:t>SA2 - Monday (9.7.2018) 7:00 - 9:00</a:t>
            </a:r>
          </a:p>
          <a:p>
            <a:pPr lvl="0"/>
            <a:r>
              <a:rPr lang="en-US" dirty="0"/>
              <a:t>SA1 - Tuesday (10.7.2018) 7:00 - 9:00</a:t>
            </a:r>
          </a:p>
          <a:p>
            <a:endParaRPr lang="en-US" dirty="0"/>
          </a:p>
        </p:txBody>
      </p:sp>
    </p:spTree>
    <p:extLst>
      <p:ext uri="{BB962C8B-B14F-4D97-AF65-F5344CB8AC3E}">
        <p14:creationId xmlns:p14="http://schemas.microsoft.com/office/powerpoint/2010/main" val="2851006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SRP</a:t>
            </a:r>
            <a:endParaRPr lang="de-DE" dirty="0"/>
          </a:p>
        </p:txBody>
      </p:sp>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17490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813843" y="4279942"/>
            <a:ext cx="2580048" cy="2080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r>
              <a:rPr lang="de-DE" dirty="0" smtClean="0"/>
              <a:t>SCS - 2 </a:t>
            </a:r>
            <a:endParaRPr lang="de-DE" dirty="0"/>
          </a:p>
        </p:txBody>
      </p:sp>
      <p:sp>
        <p:nvSpPr>
          <p:cNvPr id="4" name="Content Placeholder 3"/>
          <p:cNvSpPr>
            <a:spLocks noGrp="1"/>
          </p:cNvSpPr>
          <p:nvPr>
            <p:ph idx="1"/>
          </p:nvPr>
        </p:nvSpPr>
        <p:spPr>
          <a:xfrm>
            <a:off x="0" y="1153169"/>
            <a:ext cx="8824912" cy="5348287"/>
          </a:xfrm>
        </p:spPr>
        <p:txBody>
          <a:bodyPr/>
          <a:lstStyle/>
          <a:p>
            <a:r>
              <a:rPr lang="en-US" sz="1800" dirty="0" smtClean="0"/>
              <a:t>MEA2</a:t>
            </a:r>
            <a:r>
              <a:rPr lang="en-US" sz="1800" dirty="0"/>
              <a:t>: more tasks to be completed: FFT experiment station, downstream part of the beam transport. all tasks to be completed by August 10th or instrument cannot proceed further with x-ray commissioning.</a:t>
            </a:r>
          </a:p>
          <a:p>
            <a:pPr marL="0" indent="0">
              <a:buNone/>
            </a:pPr>
            <a:r>
              <a:rPr lang="en-US" sz="1800" dirty="0"/>
              <a:t> </a:t>
            </a:r>
          </a:p>
          <a:p>
            <a:r>
              <a:rPr lang="en-US" sz="1800" dirty="0" smtClean="0"/>
              <a:t>Cable </a:t>
            </a:r>
            <a:r>
              <a:rPr lang="en-US" sz="1800" dirty="0"/>
              <a:t>issue list is with AE but no progress achieved. needs to be resolved to put the DPS &amp; ALAS … into operation with interlocks etc. needs to be done before radiation safety tests 26.7</a:t>
            </a:r>
          </a:p>
          <a:p>
            <a:pPr marL="0" indent="0">
              <a:buNone/>
            </a:pPr>
            <a:r>
              <a:rPr lang="en-US" sz="1800" dirty="0"/>
              <a:t> </a:t>
            </a:r>
          </a:p>
          <a:p>
            <a:r>
              <a:rPr lang="en-US" sz="1800" dirty="0" smtClean="0"/>
              <a:t>Experiment </a:t>
            </a:r>
            <a:r>
              <a:rPr lang="en-US" sz="1800" dirty="0"/>
              <a:t>hutch door interlock cables: the twisted cables form large balls when operating the door this leads </a:t>
            </a:r>
            <a:r>
              <a:rPr lang="en-US" sz="1800" dirty="0" smtClean="0"/>
              <a:t>to </a:t>
            </a:r>
          </a:p>
          <a:p>
            <a:pPr lvl="1"/>
            <a:r>
              <a:rPr lang="en-US" sz="1800" dirty="0" smtClean="0"/>
              <a:t>1</a:t>
            </a:r>
            <a:r>
              <a:rPr lang="en-US" sz="1800" dirty="0"/>
              <a:t>) suddenly unwinding of the cable under considerable </a:t>
            </a:r>
            <a:endParaRPr lang="en-US" sz="1800" dirty="0" smtClean="0"/>
          </a:p>
          <a:p>
            <a:pPr lvl="1"/>
            <a:r>
              <a:rPr lang="en-US" sz="1800" dirty="0" smtClean="0"/>
              <a:t>tension</a:t>
            </a:r>
            <a:endParaRPr lang="en-US" sz="1800" dirty="0" smtClean="0"/>
          </a:p>
          <a:p>
            <a:pPr lvl="1"/>
            <a:r>
              <a:rPr lang="en-US" sz="1800" dirty="0" smtClean="0"/>
              <a:t>2) </a:t>
            </a:r>
            <a:r>
              <a:rPr lang="en-US" sz="1800" dirty="0"/>
              <a:t>the cables/ knots run into the moving mechanics of the door</a:t>
            </a:r>
          </a:p>
          <a:p>
            <a:r>
              <a:rPr lang="en-US" sz="1800" dirty="0"/>
              <a:t>this is a safety issue and it is a matter of time that the </a:t>
            </a:r>
            <a:r>
              <a:rPr lang="en-US" sz="1800" dirty="0" smtClean="0"/>
              <a:t>cables</a:t>
            </a:r>
          </a:p>
          <a:p>
            <a:r>
              <a:rPr lang="en-US" sz="1800" dirty="0" smtClean="0"/>
              <a:t> </a:t>
            </a:r>
            <a:r>
              <a:rPr lang="en-US" sz="1800" dirty="0"/>
              <a:t>break and the hutch cannot be put into operation with x-rays.</a:t>
            </a:r>
          </a:p>
          <a:p>
            <a:pPr marL="0" indent="0">
              <a:buNone/>
            </a:pPr>
            <a:endParaRPr lang="de-DE" sz="1600" dirty="0" smtClean="0"/>
          </a:p>
          <a:p>
            <a:endParaRPr lang="de-DE" sz="1600" dirty="0"/>
          </a:p>
          <a:p>
            <a:endParaRPr lang="en-US" sz="1600" dirty="0"/>
          </a:p>
        </p:txBody>
      </p:sp>
    </p:spTree>
    <p:extLst>
      <p:ext uri="{BB962C8B-B14F-4D97-AF65-F5344CB8AC3E}">
        <p14:creationId xmlns:p14="http://schemas.microsoft.com/office/powerpoint/2010/main" val="1851672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SCS - 2 </a:t>
            </a:r>
            <a:endParaRPr lang="de-DE" dirty="0"/>
          </a:p>
        </p:txBody>
      </p:sp>
      <p:sp>
        <p:nvSpPr>
          <p:cNvPr id="5" name="Content Placeholder 4"/>
          <p:cNvSpPr>
            <a:spLocks noGrp="1"/>
          </p:cNvSpPr>
          <p:nvPr>
            <p:ph idx="1"/>
          </p:nvPr>
        </p:nvSpPr>
        <p:spPr/>
        <p:txBody>
          <a:bodyPr/>
          <a:lstStyle/>
          <a:p>
            <a:endParaRPr lang="de-DE"/>
          </a:p>
        </p:txBody>
      </p:sp>
    </p:spTree>
    <p:extLst>
      <p:ext uri="{BB962C8B-B14F-4D97-AF65-F5344CB8AC3E}">
        <p14:creationId xmlns:p14="http://schemas.microsoft.com/office/powerpoint/2010/main" val="2426686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SQS</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endParaRPr lang="de-DE" dirty="0" smtClean="0">
              <a:hlinkClick r:id="rId2"/>
            </a:endParaRPr>
          </a:p>
          <a:p>
            <a:r>
              <a:rPr lang="en-US" dirty="0" smtClean="0"/>
              <a:t>Continuation </a:t>
            </a:r>
            <a:r>
              <a:rPr lang="en-US" dirty="0"/>
              <a:t>of LIC installation and </a:t>
            </a:r>
            <a:r>
              <a:rPr lang="en-US" dirty="0" smtClean="0"/>
              <a:t>testing</a:t>
            </a:r>
            <a:r>
              <a:rPr lang="en-US" dirty="0"/>
              <a:t> </a:t>
            </a:r>
          </a:p>
          <a:p>
            <a:r>
              <a:rPr lang="en-US" dirty="0" smtClean="0"/>
              <a:t>Continuation </a:t>
            </a:r>
            <a:r>
              <a:rPr lang="en-US" dirty="0"/>
              <a:t>of KB vacuum </a:t>
            </a:r>
            <a:r>
              <a:rPr lang="en-US" dirty="0" smtClean="0"/>
              <a:t>commissioning</a:t>
            </a:r>
            <a:endParaRPr lang="en-US" dirty="0"/>
          </a:p>
          <a:p>
            <a:r>
              <a:rPr lang="en-US" dirty="0" smtClean="0"/>
              <a:t>Assembly </a:t>
            </a:r>
            <a:r>
              <a:rPr lang="en-US" dirty="0"/>
              <a:t>of VMI </a:t>
            </a:r>
            <a:r>
              <a:rPr lang="en-US" dirty="0" smtClean="0"/>
              <a:t>spectrometer</a:t>
            </a:r>
            <a:endParaRPr lang="en-US" dirty="0"/>
          </a:p>
          <a:p>
            <a:r>
              <a:rPr lang="en-US" dirty="0" smtClean="0"/>
              <a:t>Move </a:t>
            </a:r>
            <a:r>
              <a:rPr lang="en-US" dirty="0"/>
              <a:t>of AQS chamber to the </a:t>
            </a:r>
            <a:r>
              <a:rPr lang="en-US" dirty="0" smtClean="0"/>
              <a:t>hutch</a:t>
            </a:r>
            <a:endParaRPr lang="en-US" dirty="0"/>
          </a:p>
          <a:p>
            <a:r>
              <a:rPr lang="en-US" dirty="0" smtClean="0"/>
              <a:t>Configuration </a:t>
            </a:r>
            <a:r>
              <a:rPr lang="en-US" dirty="0"/>
              <a:t>and test of motors ongoing (loop 1-4) </a:t>
            </a:r>
          </a:p>
          <a:p>
            <a:r>
              <a:rPr lang="en-US" dirty="0" smtClean="0"/>
              <a:t>Loop </a:t>
            </a:r>
            <a:r>
              <a:rPr lang="en-US" dirty="0"/>
              <a:t>5 needed by 16.07.</a:t>
            </a:r>
          </a:p>
          <a:p>
            <a:endParaRPr lang="de-DE" dirty="0" smtClean="0">
              <a:hlinkClick r:id="rId2"/>
            </a:endParaRPr>
          </a:p>
          <a:p>
            <a:pPr marL="0" indent="0">
              <a:buNone/>
            </a:pPr>
            <a:endParaRPr lang="de-DE" dirty="0" smtClean="0">
              <a:hlinkClick r:id="rId2"/>
            </a:endParaRPr>
          </a:p>
          <a:p>
            <a:pPr marL="0" indent="0">
              <a:buNone/>
            </a:pPr>
            <a:r>
              <a:rPr lang="de-DE" dirty="0" smtClean="0">
                <a:hlinkClick r:id="rId2"/>
              </a:rPr>
              <a:t> </a:t>
            </a:r>
            <a:endParaRPr lang="de-DE" dirty="0"/>
          </a:p>
          <a:p>
            <a:pPr marL="0" indent="0">
              <a:buNone/>
            </a:pPr>
            <a:r>
              <a:rPr lang="en-US" dirty="0" smtClean="0"/>
              <a:t> </a:t>
            </a:r>
          </a:p>
          <a:p>
            <a:pPr lvl="0"/>
            <a:endParaRPr lang="de-DE" dirty="0"/>
          </a:p>
        </p:txBody>
      </p:sp>
    </p:spTree>
    <p:extLst>
      <p:ext uri="{BB962C8B-B14F-4D97-AF65-F5344CB8AC3E}">
        <p14:creationId xmlns:p14="http://schemas.microsoft.com/office/powerpoint/2010/main" val="367012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MID</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pPr>
              <a:lnSpc>
                <a:spcPct val="112000"/>
              </a:lnSpc>
            </a:pPr>
            <a:endParaRPr lang="en-US" dirty="0"/>
          </a:p>
          <a:p>
            <a:pPr marL="0" indent="0">
              <a:lnSpc>
                <a:spcPct val="112000"/>
              </a:lnSpc>
              <a:buNone/>
            </a:pPr>
            <a:r>
              <a:rPr lang="en-US" dirty="0"/>
              <a:t> </a:t>
            </a:r>
            <a:endParaRPr lang="de-DE" dirty="0"/>
          </a:p>
          <a:p>
            <a:pPr marL="0" indent="0">
              <a:buNone/>
            </a:pPr>
            <a:r>
              <a:rPr lang="en-US" dirty="0" smtClean="0"/>
              <a:t> </a:t>
            </a:r>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HED</a:t>
            </a:r>
            <a:endParaRPr lang="de-DE" dirty="0"/>
          </a:p>
        </p:txBody>
      </p:sp>
      <p:sp>
        <p:nvSpPr>
          <p:cNvPr id="3" name="Inhaltsplatzhalter 2"/>
          <p:cNvSpPr>
            <a:spLocks noGrp="1"/>
          </p:cNvSpPr>
          <p:nvPr>
            <p:ph idx="1"/>
          </p:nvPr>
        </p:nvSpPr>
        <p:spPr>
          <a:xfrm>
            <a:off x="404813" y="1117600"/>
            <a:ext cx="7972425" cy="5276850"/>
          </a:xfrm>
        </p:spPr>
        <p:txBody>
          <a:bodyPr>
            <a:normAutofit fontScale="70000" lnSpcReduction="20000"/>
          </a:bodyPr>
          <a:lstStyle/>
          <a:p>
            <a:r>
              <a:rPr lang="de-DE" dirty="0" smtClean="0">
                <a:hlinkClick r:id="rId2"/>
              </a:rPr>
              <a:t>Progress</a:t>
            </a:r>
          </a:p>
          <a:p>
            <a:pPr marL="0" indent="0">
              <a:buNone/>
            </a:pPr>
            <a:r>
              <a:rPr lang="de-DE" dirty="0" smtClean="0">
                <a:hlinkClick r:id="rId2"/>
              </a:rPr>
              <a:t> </a:t>
            </a:r>
            <a:endParaRPr lang="de-DE" dirty="0"/>
          </a:p>
          <a:p>
            <a:r>
              <a:rPr lang="en-US" dirty="0"/>
              <a:t>Too little rack </a:t>
            </a:r>
            <a:r>
              <a:rPr lang="en-US" dirty="0" err="1" smtClean="0"/>
              <a:t>space:U</a:t>
            </a:r>
            <a:r>
              <a:rPr lang="en-US" dirty="0" smtClean="0"/>
              <a:t> </a:t>
            </a:r>
            <a:r>
              <a:rPr lang="en-US" dirty="0"/>
              <a:t>Brüggmann identified tall racks with 56 HE (instead of 42</a:t>
            </a:r>
            <a:r>
              <a:rPr lang="en-US" dirty="0" smtClean="0"/>
              <a:t>).2 </a:t>
            </a:r>
            <a:r>
              <a:rPr lang="en-US" dirty="0"/>
              <a:t>racks would likely fit on the platform of OPT hutch AC devices without </a:t>
            </a:r>
            <a:r>
              <a:rPr lang="en-US" dirty="0" smtClean="0"/>
              <a:t>modifying </a:t>
            </a:r>
            <a:r>
              <a:rPr lang="en-US" dirty="0"/>
              <a:t>the </a:t>
            </a:r>
            <a:r>
              <a:rPr lang="en-US" dirty="0" smtClean="0"/>
              <a:t>platform waiting </a:t>
            </a:r>
            <a:r>
              <a:rPr lang="en-US" dirty="0"/>
              <a:t>for expert opinion regarding fire </a:t>
            </a:r>
            <a:r>
              <a:rPr lang="en-US" dirty="0" smtClean="0"/>
              <a:t>safety</a:t>
            </a:r>
            <a:r>
              <a:rPr lang="en-US" dirty="0"/>
              <a:t> </a:t>
            </a:r>
            <a:endParaRPr lang="en-US" dirty="0" smtClean="0"/>
          </a:p>
          <a:p>
            <a:endParaRPr lang="en-US" dirty="0"/>
          </a:p>
          <a:p>
            <a:r>
              <a:rPr lang="en-US" dirty="0"/>
              <a:t>On Monday 2.7., SRP + </a:t>
            </a:r>
            <a:r>
              <a:rPr lang="en-US" dirty="0" err="1"/>
              <a:t>Ubrüggmann</a:t>
            </a:r>
            <a:r>
              <a:rPr lang="en-US" dirty="0"/>
              <a:t> cut power to rack room A.22</a:t>
            </a:r>
          </a:p>
          <a:p>
            <a:pPr lvl="1"/>
            <a:r>
              <a:rPr lang="en-US" dirty="0" smtClean="0"/>
              <a:t>reason </a:t>
            </a:r>
            <a:r>
              <a:rPr lang="en-US" dirty="0"/>
              <a:t>is unsafe electrical installations, </a:t>
            </a:r>
            <a:r>
              <a:rPr lang="en-US" dirty="0" smtClean="0"/>
              <a:t>damaged </a:t>
            </a:r>
            <a:r>
              <a:rPr lang="en-US" dirty="0"/>
              <a:t>cable tray, and </a:t>
            </a:r>
            <a:r>
              <a:rPr lang="en-US" dirty="0" smtClean="0"/>
              <a:t>wrong grounding</a:t>
            </a:r>
          </a:p>
          <a:p>
            <a:pPr lvl="1"/>
            <a:r>
              <a:rPr lang="en-US" dirty="0" smtClean="0"/>
              <a:t>group </a:t>
            </a:r>
            <a:r>
              <a:rPr lang="en-US" dirty="0"/>
              <a:t>leader was not informed prior to/about power </a:t>
            </a:r>
            <a:r>
              <a:rPr lang="en-US" dirty="0" smtClean="0"/>
              <a:t>cut</a:t>
            </a:r>
          </a:p>
          <a:p>
            <a:pPr lvl="1"/>
            <a:r>
              <a:rPr lang="en-US" dirty="0" smtClean="0"/>
              <a:t>a </a:t>
            </a:r>
            <a:r>
              <a:rPr lang="en-US" dirty="0"/>
              <a:t>report explaining the reasons was filed by Friday noon </a:t>
            </a:r>
            <a:r>
              <a:rPr lang="en-US" dirty="0" smtClean="0"/>
              <a:t>only</a:t>
            </a:r>
          </a:p>
          <a:p>
            <a:pPr lvl="1"/>
            <a:r>
              <a:rPr lang="en-US" dirty="0" smtClean="0"/>
              <a:t>unclear </a:t>
            </a:r>
            <a:r>
              <a:rPr lang="en-US" dirty="0"/>
              <a:t>if Amplitude can continue installation next </a:t>
            </a:r>
            <a:r>
              <a:rPr lang="en-US" dirty="0" smtClean="0"/>
              <a:t>week, laser </a:t>
            </a:r>
            <a:r>
              <a:rPr lang="en-US" dirty="0"/>
              <a:t>installation schedule might be compromised</a:t>
            </a:r>
          </a:p>
          <a:p>
            <a:endParaRPr lang="en-US" dirty="0"/>
          </a:p>
          <a:p>
            <a:r>
              <a:rPr lang="en-US" dirty="0" smtClean="0"/>
              <a:t>HED </a:t>
            </a:r>
            <a:r>
              <a:rPr lang="en-US" dirty="0"/>
              <a:t>waits for MEA to align: OPT hutch components, and </a:t>
            </a:r>
            <a:r>
              <a:rPr lang="en-US" dirty="0" err="1"/>
              <a:t>HiBEF</a:t>
            </a:r>
            <a:r>
              <a:rPr lang="en-US" dirty="0"/>
              <a:t> </a:t>
            </a:r>
            <a:r>
              <a:rPr lang="en-US" dirty="0" smtClean="0"/>
              <a:t>rails (most </a:t>
            </a:r>
            <a:r>
              <a:rPr lang="en-US" dirty="0"/>
              <a:t>of our installation work is stuck because of waiting for MEA)</a:t>
            </a:r>
          </a:p>
          <a:p>
            <a:pPr marL="0" indent="0">
              <a:buNone/>
            </a:pPr>
            <a:r>
              <a:rPr lang="en-US" dirty="0"/>
              <a:t> </a:t>
            </a:r>
          </a:p>
          <a:p>
            <a:r>
              <a:rPr lang="en-US" dirty="0" smtClean="0"/>
              <a:t>large </a:t>
            </a:r>
            <a:r>
              <a:rPr lang="en-US" dirty="0"/>
              <a:t>roughing pump installed opposite of control </a:t>
            </a:r>
            <a:r>
              <a:rPr lang="en-US" dirty="0" smtClean="0"/>
              <a:t>room, now </a:t>
            </a:r>
            <a:r>
              <a:rPr lang="en-US" dirty="0"/>
              <a:t>need to find company to route a CF100 vacuum pipe to IC1</a:t>
            </a:r>
          </a:p>
          <a:p>
            <a:pPr marL="0" indent="0">
              <a:buNone/>
            </a:pPr>
            <a:endParaRPr lang="en-US" dirty="0"/>
          </a:p>
          <a:p>
            <a:pPr lvl="0"/>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SASE2 XTD6 </a:t>
            </a:r>
            <a:endParaRPr lang="de-DE" dirty="0"/>
          </a:p>
        </p:txBody>
      </p:sp>
      <p:sp>
        <p:nvSpPr>
          <p:cNvPr id="3" name="Inhaltsplatzhalter 2"/>
          <p:cNvSpPr>
            <a:spLocks noGrp="1"/>
          </p:cNvSpPr>
          <p:nvPr>
            <p:ph idx="1"/>
          </p:nvPr>
        </p:nvSpPr>
        <p:spPr>
          <a:xfrm>
            <a:off x="404813" y="1347787"/>
            <a:ext cx="8377237" cy="4948237"/>
          </a:xfrm>
        </p:spPr>
        <p:txBody>
          <a:bodyPr/>
          <a:lstStyle/>
          <a:p>
            <a:endParaRPr lang="de-DE" dirty="0"/>
          </a:p>
        </p:txBody>
      </p:sp>
    </p:spTree>
    <p:extLst>
      <p:ext uri="{BB962C8B-B14F-4D97-AF65-F5344CB8AC3E}">
        <p14:creationId xmlns:p14="http://schemas.microsoft.com/office/powerpoint/2010/main" val="3590190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4" name="Rectangle 3"/>
          <p:cNvSpPr/>
          <p:nvPr/>
        </p:nvSpPr>
        <p:spPr>
          <a:xfrm>
            <a:off x="190499" y="1382286"/>
            <a:ext cx="8829675" cy="2985433"/>
          </a:xfrm>
          <a:prstGeom prst="rect">
            <a:avLst/>
          </a:prstGeom>
        </p:spPr>
        <p:txBody>
          <a:bodyPr wrap="square">
            <a:spAutoFit/>
          </a:bodyPr>
          <a:lstStyle/>
          <a:p>
            <a:pPr lvl="0">
              <a:spcBef>
                <a:spcPts val="600"/>
              </a:spcBef>
              <a:buClr>
                <a:srgbClr val="FD930A"/>
              </a:buClr>
              <a:buSzPct val="80000"/>
              <a:buNone/>
            </a:pPr>
            <a:r>
              <a:rPr lang="en-US" sz="2400" kern="0" dirty="0">
                <a:solidFill>
                  <a:srgbClr val="000000"/>
                </a:solidFill>
                <a:latin typeface="Arial"/>
                <a:ea typeface="+mn-ea"/>
              </a:rPr>
              <a:t>SASE3 </a:t>
            </a:r>
          </a:p>
          <a:p>
            <a:pPr marL="298450" lvl="0" indent="-298450">
              <a:spcBef>
                <a:spcPts val="600"/>
              </a:spcBef>
              <a:buClr>
                <a:srgbClr val="FD930A"/>
              </a:buClr>
              <a:buSzPct val="80000"/>
            </a:pPr>
            <a:r>
              <a:rPr lang="en-US" sz="2400" kern="0" dirty="0">
                <a:solidFill>
                  <a:srgbClr val="000000"/>
                </a:solidFill>
                <a:latin typeface="Arial"/>
                <a:ea typeface="+mn-ea"/>
              </a:rPr>
              <a:t>Under table installation is going well, cabling is almost finished</a:t>
            </a:r>
          </a:p>
          <a:p>
            <a:pPr lvl="0">
              <a:spcBef>
                <a:spcPts val="600"/>
              </a:spcBef>
              <a:buClr>
                <a:srgbClr val="FD930A"/>
              </a:buClr>
              <a:buSzPct val="80000"/>
              <a:buNone/>
            </a:pPr>
            <a:r>
              <a:rPr lang="en-US" sz="2400" kern="0" dirty="0">
                <a:solidFill>
                  <a:srgbClr val="000000"/>
                </a:solidFill>
                <a:latin typeface="Arial"/>
                <a:ea typeface="+mn-ea"/>
              </a:rPr>
              <a:t> </a:t>
            </a:r>
          </a:p>
          <a:p>
            <a:pPr lvl="0">
              <a:spcBef>
                <a:spcPts val="600"/>
              </a:spcBef>
              <a:buClr>
                <a:srgbClr val="FD930A"/>
              </a:buClr>
              <a:buSzPct val="80000"/>
              <a:buNone/>
            </a:pPr>
            <a:r>
              <a:rPr lang="en-US" sz="2400" kern="0" dirty="0">
                <a:solidFill>
                  <a:srgbClr val="000000"/>
                </a:solidFill>
                <a:latin typeface="Arial"/>
                <a:ea typeface="+mn-ea"/>
              </a:rPr>
              <a:t>SASE2</a:t>
            </a:r>
          </a:p>
          <a:p>
            <a:pPr marL="298450" lvl="0" indent="-298450">
              <a:spcBef>
                <a:spcPts val="600"/>
              </a:spcBef>
              <a:buClr>
                <a:srgbClr val="FD930A"/>
              </a:buClr>
              <a:buSzPct val="80000"/>
            </a:pPr>
            <a:r>
              <a:rPr lang="en-US" sz="2400" kern="0" dirty="0">
                <a:solidFill>
                  <a:srgbClr val="000000"/>
                </a:solidFill>
                <a:latin typeface="Arial"/>
                <a:ea typeface="+mn-ea"/>
              </a:rPr>
              <a:t> No further progress. Minor works still need to be finished by the schedule is a bit ambiguous.</a:t>
            </a:r>
          </a:p>
        </p:txBody>
      </p:sp>
    </p:spTree>
    <p:extLst>
      <p:ext uri="{BB962C8B-B14F-4D97-AF65-F5344CB8AC3E}">
        <p14:creationId xmlns:p14="http://schemas.microsoft.com/office/powerpoint/2010/main" val="1688414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a:t>- MCP an M2 chamber are under vacuum, M2 leak test today</a:t>
            </a:r>
          </a:p>
          <a:p>
            <a:r>
              <a:rPr lang="en-US" dirty="0"/>
              <a:t>- MID branch is under vacuum, local tests are ongoing</a:t>
            </a:r>
          </a:p>
          <a:p>
            <a:r>
              <a:rPr lang="en-US" dirty="0"/>
              <a:t>- XTD6 XGM differential pumping: local test done, ready for XGM operation</a:t>
            </a:r>
          </a:p>
          <a:p>
            <a:endParaRPr lang="en-US" dirty="0"/>
          </a:p>
        </p:txBody>
      </p:sp>
    </p:spTree>
    <p:extLst>
      <p:ext uri="{BB962C8B-B14F-4D97-AF65-F5344CB8AC3E}">
        <p14:creationId xmlns:p14="http://schemas.microsoft.com/office/powerpoint/2010/main" val="4044342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571</Words>
  <Application>Microsoft Office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template-european-xfel-gmbh_presentation</vt:lpstr>
      <vt:lpstr>SCS - 1 </vt:lpstr>
      <vt:lpstr>SCS - 2 </vt:lpstr>
      <vt:lpstr>SCS - 2 </vt:lpstr>
      <vt:lpstr>SQS</vt:lpstr>
      <vt:lpstr>MID</vt:lpstr>
      <vt:lpstr>HED</vt:lpstr>
      <vt:lpstr>SASE2 XTD6 </vt:lpstr>
      <vt:lpstr>Laser</vt:lpstr>
      <vt:lpstr>Vacuum</vt:lpstr>
      <vt:lpstr>Optics  </vt:lpstr>
      <vt:lpstr>Photon Diagnostics</vt:lpstr>
      <vt:lpstr>Advanced Electronics</vt:lpstr>
      <vt:lpstr>ITDM</vt:lpstr>
      <vt:lpstr>Detectors </vt:lpstr>
      <vt:lpstr>CAS</vt:lpstr>
      <vt:lpstr>SRP</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Violante, Adriano</cp:lastModifiedBy>
  <cp:revision>499</cp:revision>
  <cp:lastPrinted>2008-09-01T15:04:16Z</cp:lastPrinted>
  <dcterms:created xsi:type="dcterms:W3CDTF">2012-08-22T09:26:39Z</dcterms:created>
  <dcterms:modified xsi:type="dcterms:W3CDTF">2018-07-05T16:21:30Z</dcterms:modified>
</cp:coreProperties>
</file>