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handoutMasterIdLst>
    <p:handoutMasterId r:id="rId4"/>
  </p:handoutMasterIdLst>
  <p:sldIdLst>
    <p:sldId id="378" r:id="rId2"/>
  </p:sldIdLst>
  <p:sldSz cx="9144000" cy="6858000" type="screen4x3"/>
  <p:notesSz cx="7099300" cy="10234613"/>
  <p:custDataLst>
    <p:tags r:id="rId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275" userDrawn="1">
          <p15:clr>
            <a:srgbClr val="A4A3A4"/>
          </p15:clr>
        </p15:guide>
        <p15:guide id="2" pos="2767" userDrawn="1">
          <p15:clr>
            <a:srgbClr val="A4A3A4"/>
          </p15:clr>
        </p15:guide>
        <p15:guide id="3" pos="2993" userDrawn="1">
          <p15:clr>
            <a:srgbClr val="A4A3A4"/>
          </p15:clr>
        </p15:guide>
        <p15:guide id="4" pos="5375" userDrawn="1">
          <p15:clr>
            <a:srgbClr val="A4A3A4"/>
          </p15:clr>
        </p15:guide>
        <p15:guide id="5" pos="385" userDrawn="1">
          <p15:clr>
            <a:srgbClr val="A4A3A4"/>
          </p15:clr>
        </p15:guide>
        <p15:guide id="6" orient="horz" pos="372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zielski, Sigrid" initials="KS" lastIdx="7" clrIdx="0"/>
  <p:cmAuthor id="1" name="Gertz, Rene" initials="GR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9200"/>
    <a:srgbClr val="559DBB"/>
    <a:srgbClr val="0D15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54" autoAdjust="0"/>
    <p:restoredTop sz="86432" autoAdjust="0"/>
  </p:normalViewPr>
  <p:slideViewPr>
    <p:cSldViewPr snapToGrid="0" showGuides="1">
      <p:cViewPr>
        <p:scale>
          <a:sx n="125" d="100"/>
          <a:sy n="125" d="100"/>
        </p:scale>
        <p:origin x="-1752" y="-282"/>
      </p:cViewPr>
      <p:guideLst>
        <p:guide orient="horz" pos="1275"/>
        <p:guide orient="horz" pos="3725"/>
        <p:guide pos="2767"/>
        <p:guide pos="2993"/>
        <p:guide pos="5375"/>
        <p:guide pos="385"/>
      </p:guideLst>
    </p:cSldViewPr>
  </p:slideViewPr>
  <p:outlineViewPr>
    <p:cViewPr>
      <p:scale>
        <a:sx n="33" d="100"/>
        <a:sy n="33" d="100"/>
      </p:scale>
      <p:origin x="0" y="923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101" d="100"/>
          <a:sy n="101" d="100"/>
        </p:scale>
        <p:origin x="-3576" y="-90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tags" Target="tags/tag1.xml"/><Relationship Id="rId10" Type="http://schemas.openxmlformats.org/officeDocument/2006/relationships/tableStyles" Target="tableStyles.xml"/><Relationship Id="rId4" Type="http://schemas.openxmlformats.org/officeDocument/2006/relationships/handoutMaster" Target="handoutMasters/handout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250AC80-9589-41A1-8ED2-EC2076B0E8E8}" type="datetimeFigureOut">
              <a:rPr lang="de-DE" smtClean="0"/>
              <a:t>05.07.2018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C683A726-01A3-41A5-8C71-74C8A626EA4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6161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492030-5346-4222-B1C0-77ABA51E04BA}" type="datetimeFigureOut">
              <a:rPr lang="de-DE" smtClean="0"/>
              <a:t>05.07.2018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A1B39C8-6D5D-40E8-8D83-C1E41A39F5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4387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6286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0858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430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002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188" y="1120779"/>
            <a:ext cx="5877529" cy="1050925"/>
          </a:xfrm>
        </p:spPr>
        <p:txBody>
          <a:bodyPr anchor="b"/>
          <a:lstStyle>
            <a:lvl1pPr algn="l">
              <a:defRPr sz="2200"/>
            </a:lvl1pPr>
          </a:lstStyle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188" y="2583180"/>
            <a:ext cx="5886446" cy="333025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4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de-DE" noProof="0" smtClean="0"/>
              <a:t>Formatvorlage des Untertitelmasters durch Klicken bearbeiten</a:t>
            </a:r>
            <a:endParaRPr lang="en-US" noProof="0" dirty="0"/>
          </a:p>
        </p:txBody>
      </p:sp>
      <p:pic>
        <p:nvPicPr>
          <p:cNvPr id="8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8823" y="771527"/>
            <a:ext cx="1423988" cy="1422341"/>
          </a:xfrm>
          <a:prstGeom prst="rect">
            <a:avLst/>
          </a:prstGeom>
        </p:spPr>
      </p:pic>
      <p:pic>
        <p:nvPicPr>
          <p:cNvPr id="6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74" y="6413956"/>
            <a:ext cx="2275200" cy="120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376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Picture,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8" y="2024067"/>
            <a:ext cx="5932487" cy="3889375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en-GB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11188" y="5913441"/>
            <a:ext cx="593248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6753224" y="2033593"/>
            <a:ext cx="1779590" cy="3879847"/>
          </a:xfrm>
        </p:spPr>
        <p:txBody>
          <a:bodyPr/>
          <a:lstStyle>
            <a:lvl1pPr marL="200020" indent="-200020">
              <a:defRPr sz="1050"/>
            </a:lvl1pPr>
            <a:lvl2pPr marL="407184" indent="-207164">
              <a:defRPr sz="1050"/>
            </a:lvl2pPr>
            <a:lvl3pPr marL="607204" indent="-200020">
              <a:defRPr sz="1050"/>
            </a:lvl3pPr>
            <a:lvl4pPr marL="742931" indent="-135728">
              <a:defRPr sz="1050"/>
            </a:lvl4pPr>
            <a:lvl5pPr marL="871517" indent="-128585">
              <a:defRPr sz="105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0246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02303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1552576"/>
            <a:ext cx="7921626" cy="3814764"/>
          </a:xfrm>
        </p:spPr>
        <p:txBody>
          <a:bodyPr anchor="ctr"/>
          <a:lstStyle>
            <a:lvl1pPr>
              <a:defRPr sz="6300">
                <a:solidFill>
                  <a:schemeClr val="tx1"/>
                </a:solidFill>
              </a:defRPr>
            </a:lvl1pPr>
          </a:lstStyle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188" y="5448300"/>
            <a:ext cx="7921625" cy="57467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242296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41166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6143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5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8" y="2024066"/>
            <a:ext cx="7921625" cy="3889375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350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8" y="828678"/>
            <a:ext cx="7921625" cy="50847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11190" y="5913441"/>
            <a:ext cx="79216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21240359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7" y="1196979"/>
            <a:ext cx="3781425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751388" y="1196979"/>
            <a:ext cx="3781426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11188" y="5913441"/>
            <a:ext cx="3781428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4751387" y="5913441"/>
            <a:ext cx="37814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1700034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8" y="2024063"/>
            <a:ext cx="3781425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751388" y="2024063"/>
            <a:ext cx="3781425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11190" y="5086354"/>
            <a:ext cx="37814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4751385" y="5086354"/>
            <a:ext cx="37814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30082349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1188" y="712232"/>
            <a:ext cx="7921625" cy="78054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187" y="2024067"/>
            <a:ext cx="7921625" cy="38893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 dirty="0"/>
              <a:t>Level 1</a:t>
            </a:r>
          </a:p>
          <a:p>
            <a:pPr lvl="1"/>
            <a:r>
              <a:rPr lang="en-US" noProof="0" dirty="0"/>
              <a:t>Level 2</a:t>
            </a:r>
          </a:p>
          <a:p>
            <a:pPr lvl="2"/>
            <a:r>
              <a:rPr lang="en-US" noProof="0" dirty="0"/>
              <a:t>Level 3</a:t>
            </a:r>
          </a:p>
          <a:p>
            <a:pPr lvl="3"/>
            <a:r>
              <a:rPr lang="en-US" noProof="0" dirty="0"/>
              <a:t>Level 4</a:t>
            </a:r>
          </a:p>
          <a:p>
            <a:pPr lvl="4"/>
            <a:r>
              <a:rPr lang="en-US" noProof="0" dirty="0"/>
              <a:t>Level 5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8532814" y="293577"/>
            <a:ext cx="385763" cy="2937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/>
            <a:fld id="{A5DEC3FA-4FB7-4309-A077-6BB31CA8E81A}" type="slidenum">
              <a:rPr lang="en-US" sz="1600" noProof="0" smtClean="0"/>
              <a:pPr algn="r"/>
              <a:t>‹#›</a:t>
            </a:fld>
            <a:endParaRPr lang="en-US" sz="1600" noProof="0" dirty="0"/>
          </a:p>
        </p:txBody>
      </p:sp>
      <p:cxnSp>
        <p:nvCxnSpPr>
          <p:cNvPr id="11" name="Gerader Verbinder 10"/>
          <p:cNvCxnSpPr/>
          <p:nvPr/>
        </p:nvCxnSpPr>
        <p:spPr>
          <a:xfrm>
            <a:off x="611187" y="339297"/>
            <a:ext cx="37814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>
          <a:xfrm>
            <a:off x="4751388" y="339297"/>
            <a:ext cx="37814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hteck 6"/>
          <p:cNvSpPr/>
          <p:nvPr/>
        </p:nvSpPr>
        <p:spPr>
          <a:xfrm>
            <a:off x="611188" y="381001"/>
            <a:ext cx="37814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endParaRPr lang="en-US" sz="900" dirty="0"/>
          </a:p>
        </p:txBody>
      </p:sp>
      <p:sp>
        <p:nvSpPr>
          <p:cNvPr id="8" name="Rechteck 7"/>
          <p:cNvSpPr/>
          <p:nvPr/>
        </p:nvSpPr>
        <p:spPr>
          <a:xfrm>
            <a:off x="4751388" y="381001"/>
            <a:ext cx="37814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z="900" dirty="0" smtClean="0"/>
              <a:t>Safety</a:t>
            </a:r>
            <a:r>
              <a:rPr lang="en-US" sz="900" baseline="0" dirty="0" smtClean="0"/>
              <a:t> and Radiation Protection Group</a:t>
            </a:r>
            <a:endParaRPr lang="en-US" sz="900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74" y="6413956"/>
            <a:ext cx="2275200" cy="120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00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685783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884" indent="-267884" algn="l" defTabSz="685783" rtl="0" eaLnBrk="1" latinLnBrk="0" hangingPunct="1">
        <a:lnSpc>
          <a:spcPct val="114000"/>
        </a:lnSpc>
        <a:spcBef>
          <a:spcPts val="1350"/>
        </a:spcBef>
        <a:buClr>
          <a:schemeClr val="bg2"/>
        </a:buClr>
        <a:buFontTx/>
        <a:buBlip>
          <a:blip r:embed="rId13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535768" indent="-267884" algn="l" defTabSz="685783" rtl="0" eaLnBrk="1" latinLnBrk="0" hangingPunct="1">
        <a:lnSpc>
          <a:spcPct val="114000"/>
        </a:lnSpc>
        <a:spcBef>
          <a:spcPts val="0"/>
        </a:spcBef>
        <a:buClr>
          <a:schemeClr val="accent2"/>
        </a:buClr>
        <a:buFontTx/>
        <a:buBlip>
          <a:blip r:embed="rId14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36979" indent="-201211" algn="l" defTabSz="685783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►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871517" indent="-129776" algn="l" defTabSz="685783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10816" indent="-135728" algn="l" defTabSz="685783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275" userDrawn="1">
          <p15:clr>
            <a:srgbClr val="F26B43"/>
          </p15:clr>
        </p15:guide>
        <p15:guide id="2" pos="2767" userDrawn="1">
          <p15:clr>
            <a:srgbClr val="F26B43"/>
          </p15:clr>
        </p15:guide>
        <p15:guide id="3" pos="2993" userDrawn="1">
          <p15:clr>
            <a:srgbClr val="F26B43"/>
          </p15:clr>
        </p15:guide>
        <p15:guide id="4" pos="385" userDrawn="1">
          <p15:clr>
            <a:srgbClr val="F26B43"/>
          </p15:clr>
        </p15:guide>
        <p15:guide id="5" pos="5375" userDrawn="1">
          <p15:clr>
            <a:srgbClr val="F26B43"/>
          </p15:clr>
        </p15:guide>
        <p15:guide id="6" orient="horz" pos="37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of Interlocks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40080" y="1760220"/>
            <a:ext cx="8054340" cy="31927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69875" indent="-269875">
              <a:lnSpc>
                <a:spcPct val="112000"/>
              </a:lnSpc>
              <a:buBlip>
                <a:blip r:embed="rId2"/>
              </a:buBlip>
            </a:pPr>
            <a:r>
              <a:rPr lang="en-US" sz="1400" b="1" dirty="0" smtClean="0"/>
              <a:t>SASE 1</a:t>
            </a:r>
          </a:p>
          <a:p>
            <a:pPr marL="727075" lvl="1" indent="-269875">
              <a:lnSpc>
                <a:spcPct val="112000"/>
              </a:lnSpc>
              <a:buBlip>
                <a:blip r:embed="rId2"/>
              </a:buBlip>
            </a:pPr>
            <a:r>
              <a:rPr lang="en-US" sz="1400" dirty="0" smtClean="0"/>
              <a:t>Radiation Interlocks Updated and TÜV tested. Retraining of Instrument Scientist at the end of July</a:t>
            </a:r>
          </a:p>
          <a:p>
            <a:pPr marL="269875" indent="-269875">
              <a:lnSpc>
                <a:spcPct val="112000"/>
              </a:lnSpc>
              <a:buBlip>
                <a:blip r:embed="rId2"/>
              </a:buBlip>
            </a:pPr>
            <a:endParaRPr lang="en-US" sz="1400" dirty="0"/>
          </a:p>
          <a:p>
            <a:pPr marL="269875" indent="-269875">
              <a:lnSpc>
                <a:spcPct val="112000"/>
              </a:lnSpc>
              <a:buBlip>
                <a:blip r:embed="rId2"/>
              </a:buBlip>
            </a:pPr>
            <a:r>
              <a:rPr lang="en-US" sz="1400" b="1" dirty="0" smtClean="0"/>
              <a:t>SASE 3</a:t>
            </a:r>
          </a:p>
          <a:p>
            <a:pPr marL="727075" lvl="1" indent="-269875">
              <a:lnSpc>
                <a:spcPct val="112000"/>
              </a:lnSpc>
              <a:buBlip>
                <a:blip r:embed="rId2"/>
              </a:buBlip>
            </a:pPr>
            <a:r>
              <a:rPr lang="en-US" sz="1400" dirty="0"/>
              <a:t>Radiation </a:t>
            </a:r>
            <a:r>
              <a:rPr lang="en-US" sz="1400" dirty="0" smtClean="0"/>
              <a:t>Interlocks TÜV </a:t>
            </a:r>
            <a:r>
              <a:rPr lang="en-US" sz="1400" dirty="0"/>
              <a:t>tested. T</a:t>
            </a:r>
            <a:r>
              <a:rPr lang="en-US" sz="1400" dirty="0" smtClean="0"/>
              <a:t>raining </a:t>
            </a:r>
            <a:r>
              <a:rPr lang="en-US" sz="1400" dirty="0"/>
              <a:t>of Instrument Scientist </a:t>
            </a:r>
            <a:r>
              <a:rPr lang="en-US" sz="1400" dirty="0" smtClean="0"/>
              <a:t>in Mid-July</a:t>
            </a:r>
          </a:p>
          <a:p>
            <a:pPr marL="727075" lvl="1" indent="-269875">
              <a:lnSpc>
                <a:spcPct val="112000"/>
              </a:lnSpc>
              <a:buBlip>
                <a:blip r:embed="rId2"/>
              </a:buBlip>
            </a:pPr>
            <a:r>
              <a:rPr lang="en-US" sz="1400" dirty="0" smtClean="0"/>
              <a:t>Laser interlocks to be tested starting 16 July (</a:t>
            </a:r>
            <a:r>
              <a:rPr lang="en-US" sz="1400" dirty="0" err="1" smtClean="0"/>
              <a:t>Lasermet</a:t>
            </a:r>
            <a:r>
              <a:rPr lang="en-US" sz="1400" dirty="0" smtClean="0"/>
              <a:t>, 2-3 weeks)</a:t>
            </a:r>
          </a:p>
          <a:p>
            <a:pPr marL="269875" indent="-269875">
              <a:lnSpc>
                <a:spcPct val="112000"/>
              </a:lnSpc>
              <a:buBlip>
                <a:blip r:embed="rId2"/>
              </a:buBlip>
            </a:pPr>
            <a:endParaRPr lang="en-US" sz="1400" dirty="0"/>
          </a:p>
          <a:p>
            <a:pPr marL="269875" indent="-269875">
              <a:lnSpc>
                <a:spcPct val="112000"/>
              </a:lnSpc>
              <a:buBlip>
                <a:blip r:embed="rId2"/>
              </a:buBlip>
            </a:pPr>
            <a:r>
              <a:rPr lang="en-US" sz="1400" b="1" dirty="0" smtClean="0"/>
              <a:t>SASE 2</a:t>
            </a:r>
          </a:p>
          <a:p>
            <a:pPr marL="727075" lvl="1" indent="-269875">
              <a:lnSpc>
                <a:spcPct val="112000"/>
              </a:lnSpc>
              <a:buBlip>
                <a:blip r:embed="rId2"/>
              </a:buBlip>
            </a:pPr>
            <a:r>
              <a:rPr lang="en-US" sz="1400" dirty="0" smtClean="0"/>
              <a:t>Radiation Interlock installation on going. Discussions concerning potential </a:t>
            </a:r>
            <a:r>
              <a:rPr lang="en-US" sz="1400" dirty="0" err="1" smtClean="0"/>
              <a:t>beamshutter</a:t>
            </a:r>
            <a:r>
              <a:rPr lang="en-US" sz="1400" dirty="0" smtClean="0"/>
              <a:t> burn though required before completion. (TÜV tests shifted to Oct?)</a:t>
            </a:r>
          </a:p>
          <a:p>
            <a:pPr marL="727075" lvl="1" indent="-269875">
              <a:lnSpc>
                <a:spcPct val="112000"/>
              </a:lnSpc>
              <a:buBlip>
                <a:blip r:embed="rId2"/>
              </a:buBlip>
            </a:pPr>
            <a:r>
              <a:rPr lang="en-US" sz="1400" dirty="0" smtClean="0"/>
              <a:t>Laser interlock installation to be completed in 2 weeks. Programing (4 weeks) Mid Sept. Testing to be completed late Oct.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0479699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2CCE69A4-8ECB-4C5C-B63D-470A04A7D446}"/>
  <p:tag name="ISPRING_RESOURCE_FOLDER" val="A:\User Homes\gertzr\WBT\test\"/>
  <p:tag name="ISPRING_RESOURCE_FOLDER_STATIC" val="A:\User Homes\gertzr\WBT\test\"/>
  <p:tag name="ISPRING_PRESENTATION_PATH" val="https://docs.xfel.eu/alfresco/webdav/User%20Homes/gertzr/WBT\General.pptx"/>
  <p:tag name="ISPRING_PRESENTATION_TITLE" val="General"/>
  <p:tag name="ISPRING_PROJECT_FOLDER_UPDATED" val="1"/>
  <p:tag name="ISPRING_SCREEN_RECS_UPDATED" val="A:\User Homes\gertzr\WBT\test\"/>
  <p:tag name="ISPRING_SCORM_RATE_SLIDES" val="0"/>
  <p:tag name="ISPRING_SCORM_PASSING_SCORE" val="0.000000"/>
  <p:tag name="ISPRING_ULTRA_SCORM_COURCE_TITLE" val="Test"/>
  <p:tag name="ISPRING_ULTRA_SCORM_DESCRIPTION" val="This is a draft version of the general safety training "/>
  <p:tag name="ISPRING_ULTRA_SCORM_COURSE_ID" val="971AE3C2-FB66-4030-8F20-861D5B0B4A1E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Repository"/>
  <p:tag name="ISPRING_OUTPUT_FOLDER" val="C:\Users\gertzr\Desktop\temp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theme/theme1.xml><?xml version="1.0" encoding="utf-8"?>
<a:theme xmlns:a="http://schemas.openxmlformats.org/drawingml/2006/main" name="Eur.XFEL General Safety Training WD_R_Gertz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</a:spPr>
      <a:bodyPr rtlCol="0" anchor="ctr">
        <a:noAutofit/>
      </a:bodyPr>
      <a:lstStyle>
        <a:defPPr algn="ctr">
          <a:lnSpc>
            <a:spcPct val="113000"/>
          </a:lnSpc>
          <a:defRPr sz="1400" dirty="0" err="1" smtClean="0"/>
        </a:defPPr>
      </a:lst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 marL="269875" indent="-269875">
          <a:lnSpc>
            <a:spcPct val="112000"/>
          </a:lnSpc>
          <a:buBlip>
            <a:blip xmlns:r="http://schemas.openxmlformats.org/officeDocument/2006/relationships" r:embed="rId1"/>
          </a:buBlip>
          <a:defRPr sz="1400" dirty="0" err="1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XFEL_PowerPoint_4x3.potx" id="{BC191F8A-93AC-4D54-B0A3-61F02C6C23C2}" vid="{3786C33C-45D4-4C30-B0CA-267E7E457705}"/>
    </a:ext>
  </a:extLst>
</a:theme>
</file>

<file path=ppt/theme/theme2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Eur.XFEL General Safety Training WD_R_Gertz</Template>
  <TotalTime>0</TotalTime>
  <Words>98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Eur.XFEL General Safety Training WD_R_Gertz</vt:lpstr>
      <vt:lpstr>Status of Interlocks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</dc:title>
  <dc:creator>Gertz, Rene</dc:creator>
  <cp:lastModifiedBy>Boyd, Eric</cp:lastModifiedBy>
  <cp:revision>540</cp:revision>
  <cp:lastPrinted>2017-03-07T08:42:07Z</cp:lastPrinted>
  <dcterms:created xsi:type="dcterms:W3CDTF">2016-12-29T09:16:20Z</dcterms:created>
  <dcterms:modified xsi:type="dcterms:W3CDTF">2018-07-05T10:34:26Z</dcterms:modified>
</cp:coreProperties>
</file>