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02" r:id="rId2"/>
    <p:sldId id="303" r:id="rId3"/>
    <p:sldId id="304" r:id="rId4"/>
    <p:sldId id="306" r:id="rId5"/>
    <p:sldId id="305" r:id="rId6"/>
    <p:sldId id="307" r:id="rId7"/>
    <p:sldId id="30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24" y="184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13.07.18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13.07.18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5357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4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795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63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40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2.emf"/><Relationship Id="rId13" Type="http://schemas.openxmlformats.org/officeDocument/2006/relationships/image" Target="../media/image1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52643"/>
            <a:ext cx="8039624" cy="1050925"/>
          </a:xfrm>
        </p:spPr>
        <p:txBody>
          <a:bodyPr/>
          <a:lstStyle/>
          <a:p>
            <a:r>
              <a:rPr lang="en-GB" dirty="0" smtClean="0"/>
              <a:t>Karabo 2.3.0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Santos, Hugo</a:t>
            </a:r>
            <a:endParaRPr lang="en-GB" dirty="0"/>
          </a:p>
          <a:p>
            <a:r>
              <a:rPr lang="en-GB" sz="1200" dirty="0" smtClean="0"/>
              <a:t>CAS, Agile Project Manager</a:t>
            </a:r>
            <a:endParaRPr lang="en-GB" sz="1200" dirty="0"/>
          </a:p>
          <a:p>
            <a:endParaRPr lang="en-GB" dirty="0"/>
          </a:p>
          <a:p>
            <a:r>
              <a:rPr lang="en-GB" dirty="0" err="1" smtClean="0"/>
              <a:t>Schenefeld</a:t>
            </a:r>
            <a:r>
              <a:rPr lang="en-GB" dirty="0" smtClean="0"/>
              <a:t>, 13/07/2018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706" y="5153671"/>
            <a:ext cx="4230624" cy="1519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38" y="5395460"/>
            <a:ext cx="1022019" cy="10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75580" y="1409331"/>
            <a:ext cx="8600378" cy="27282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pt-BR" sz="2800" dirty="0" err="1" smtClean="0">
                <a:solidFill>
                  <a:schemeClr val="tx1"/>
                </a:solidFill>
              </a:rPr>
              <a:t>From</a:t>
            </a:r>
            <a:r>
              <a:rPr lang="pt-BR" sz="2800" dirty="0" smtClean="0">
                <a:solidFill>
                  <a:schemeClr val="tx1"/>
                </a:solidFill>
              </a:rPr>
              <a:t>: Karabo </a:t>
            </a:r>
            <a:r>
              <a:rPr lang="pt-BR" sz="2800" dirty="0" smtClean="0">
                <a:solidFill>
                  <a:schemeClr val="tx1"/>
                </a:solidFill>
              </a:rPr>
              <a:t>2.2.4.x</a:t>
            </a:r>
            <a:endParaRPr lang="pt-BR" sz="2800" dirty="0" smtClean="0">
              <a:solidFill>
                <a:schemeClr val="tx1"/>
              </a:solidFill>
            </a:endParaRPr>
          </a:p>
          <a:p>
            <a:pPr algn="ctr">
              <a:lnSpc>
                <a:spcPct val="113000"/>
              </a:lnSpc>
            </a:pPr>
            <a:r>
              <a:rPr lang="pt-BR" sz="2800" dirty="0" err="1" smtClean="0">
                <a:solidFill>
                  <a:schemeClr val="tx1"/>
                </a:solidFill>
              </a:rPr>
              <a:t>To</a:t>
            </a:r>
            <a:r>
              <a:rPr lang="pt-BR" sz="2800" dirty="0" smtClean="0">
                <a:solidFill>
                  <a:schemeClr val="tx1"/>
                </a:solidFill>
              </a:rPr>
              <a:t>: Karabo 2.</a:t>
            </a:r>
            <a:r>
              <a:rPr lang="pt-BR" sz="2800" dirty="0" smtClean="0">
                <a:solidFill>
                  <a:srgbClr val="FF0000"/>
                </a:solidFill>
              </a:rPr>
              <a:t>3</a:t>
            </a:r>
            <a:r>
              <a:rPr lang="pt-BR" sz="2800" dirty="0" smtClean="0">
                <a:solidFill>
                  <a:schemeClr val="tx1"/>
                </a:solidFill>
              </a:rPr>
              <a:t>.0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552" y="4393580"/>
            <a:ext cx="11376682" cy="19849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 Karabo will have only three digits again: X.Y.Z</a:t>
            </a:r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2000" b="1" dirty="0" smtClean="0">
                <a:solidFill>
                  <a:srgbClr val="00B050"/>
                </a:solidFill>
                <a:latin typeface="Helvetica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Helvetica" charset="0"/>
              </a:rPr>
              <a:t>X = </a:t>
            </a:r>
            <a:r>
              <a:rPr lang="en-US" sz="1600" dirty="0" smtClean="0">
                <a:solidFill>
                  <a:srgbClr val="000000"/>
                </a:solidFill>
                <a:latin typeface="Helvetica" charset="0"/>
              </a:rPr>
              <a:t>MAJOR </a:t>
            </a: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version when you make incompatible API </a:t>
            </a:r>
            <a:r>
              <a:rPr lang="en-US" sz="1600" dirty="0" smtClean="0">
                <a:solidFill>
                  <a:srgbClr val="000000"/>
                </a:solidFill>
                <a:latin typeface="Helvetica" charset="0"/>
              </a:rPr>
              <a:t>changes</a:t>
            </a:r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600" b="1" dirty="0" smtClean="0">
                <a:solidFill>
                  <a:srgbClr val="00B050"/>
                </a:solidFill>
                <a:latin typeface="Helvetica" charset="0"/>
              </a:rPr>
              <a:t>  </a:t>
            </a:r>
            <a:r>
              <a:rPr lang="en-US" sz="2000" b="1" dirty="0" smtClean="0">
                <a:solidFill>
                  <a:srgbClr val="00B050"/>
                </a:solidFill>
                <a:latin typeface="Helvetica" charset="0"/>
              </a:rPr>
              <a:t>Y </a:t>
            </a:r>
            <a:r>
              <a:rPr lang="en-US" sz="2000" b="1" dirty="0">
                <a:solidFill>
                  <a:srgbClr val="00B050"/>
                </a:solidFill>
                <a:latin typeface="Helvetica" charset="0"/>
              </a:rPr>
              <a:t>=</a:t>
            </a:r>
            <a:r>
              <a:rPr lang="en-US" sz="1600" b="1" dirty="0">
                <a:solidFill>
                  <a:srgbClr val="00B050"/>
                </a:solidFill>
                <a:latin typeface="Helvetica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Helvetica" charset="0"/>
              </a:rPr>
              <a:t>MINOR </a:t>
            </a:r>
            <a:r>
              <a:rPr lang="en-US" sz="1600" b="1" dirty="0">
                <a:solidFill>
                  <a:srgbClr val="FF0000"/>
                </a:solidFill>
                <a:latin typeface="Helvetica" charset="0"/>
              </a:rPr>
              <a:t>version when you add functionality in a </a:t>
            </a:r>
            <a:r>
              <a:rPr lang="en-US" sz="1600" b="1" u="sng" dirty="0">
                <a:solidFill>
                  <a:srgbClr val="FF0000"/>
                </a:solidFill>
                <a:latin typeface="Helvetica" charset="0"/>
              </a:rPr>
              <a:t>backwards-compatible</a:t>
            </a:r>
            <a:r>
              <a:rPr lang="en-US" sz="1600" b="1" dirty="0">
                <a:solidFill>
                  <a:srgbClr val="FF0000"/>
                </a:solidFill>
                <a:latin typeface="Helvetica" charset="0"/>
              </a:rPr>
              <a:t> manner, </a:t>
            </a:r>
            <a:r>
              <a:rPr lang="en-US" sz="1600" b="1" dirty="0" smtClean="0">
                <a:solidFill>
                  <a:srgbClr val="FF0000"/>
                </a:solidFill>
                <a:latin typeface="Helvetica" charset="0"/>
              </a:rPr>
              <a:t>and</a:t>
            </a:r>
          </a:p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Helvetica" charset="0"/>
              </a:rPr>
              <a:t>Z</a:t>
            </a:r>
            <a:r>
              <a:rPr lang="en-US" sz="2000" b="1" dirty="0" smtClean="0">
                <a:solidFill>
                  <a:srgbClr val="00B050"/>
                </a:solidFill>
                <a:latin typeface="Helvetica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Helvetica" charset="0"/>
              </a:rPr>
              <a:t>=</a:t>
            </a:r>
            <a:r>
              <a:rPr lang="en-US" sz="1600" b="1" dirty="0">
                <a:solidFill>
                  <a:srgbClr val="00B050"/>
                </a:solidFill>
                <a:latin typeface="Helvetica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Helvetica" charset="0"/>
              </a:rPr>
              <a:t>PATCH </a:t>
            </a: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version when you make </a:t>
            </a:r>
            <a:r>
              <a:rPr lang="en-US" sz="1600" u="sng" dirty="0">
                <a:solidFill>
                  <a:srgbClr val="000000"/>
                </a:solidFill>
                <a:latin typeface="Helvetica" charset="0"/>
              </a:rPr>
              <a:t>backwards-compatible</a:t>
            </a: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 bug fixes.</a:t>
            </a:r>
          </a:p>
        </p:txBody>
      </p:sp>
    </p:spTree>
    <p:extLst>
      <p:ext uri="{BB962C8B-B14F-4D97-AF65-F5344CB8AC3E}">
        <p14:creationId xmlns:p14="http://schemas.microsoft.com/office/powerpoint/2010/main" val="21198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38" y="5032559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38" y="1389527"/>
            <a:ext cx="11699329" cy="394634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049295" y="3603009"/>
            <a:ext cx="813021" cy="34119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16665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38" y="5032559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153"/>
            <a:ext cx="12192000" cy="374625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843280" y="1066800"/>
            <a:ext cx="11031135" cy="40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02646" y="1528087"/>
            <a:ext cx="11031135" cy="40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43280" y="2149313"/>
            <a:ext cx="11031135" cy="40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02646" y="2729899"/>
            <a:ext cx="11031135" cy="4064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5552" y="4393580"/>
            <a:ext cx="11376682" cy="19849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Only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</a:rPr>
              <a:t>bugfixes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/patches (Z) can be deployed in operation (SAs and Instruments)</a:t>
            </a:r>
          </a:p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Helvetica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Helvetica" charset="0"/>
              </a:rPr>
              <a:t>Internally in CAS, 2.3.0 development is ongoing.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6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38" y="5032559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51"/>
            <a:ext cx="12192000" cy="3746252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57767" y="2470246"/>
            <a:ext cx="6845290" cy="624106"/>
          </a:xfrm>
          <a:prstGeom prst="roundRect">
            <a:avLst/>
          </a:prstGeom>
          <a:noFill/>
          <a:ln w="76200">
            <a:solidFill>
              <a:schemeClr val="tx1"/>
            </a:solidFill>
            <a:prstDash val="sysDash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19" y="3669296"/>
            <a:ext cx="9131215" cy="3080082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870892" y="4382114"/>
            <a:ext cx="9003523" cy="547867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574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38" y="5032559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51"/>
            <a:ext cx="12192000" cy="3746252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 flipH="1">
            <a:off x="9103056" y="2470246"/>
            <a:ext cx="2879677" cy="624106"/>
          </a:xfrm>
          <a:prstGeom prst="roundRect">
            <a:avLst/>
          </a:prstGeom>
          <a:noFill/>
          <a:ln w="76200">
            <a:solidFill>
              <a:schemeClr val="tx1"/>
            </a:solidFill>
            <a:prstDash val="sysDash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19" y="3669296"/>
            <a:ext cx="9131215" cy="3080082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870892" y="4831307"/>
            <a:ext cx="9003523" cy="27609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8" name="Rounded Rectangle 7"/>
          <p:cNvSpPr/>
          <p:nvPr/>
        </p:nvSpPr>
        <p:spPr>
          <a:xfrm flipH="1">
            <a:off x="793843" y="3069771"/>
            <a:ext cx="3941929" cy="624106"/>
          </a:xfrm>
          <a:prstGeom prst="roundRect">
            <a:avLst/>
          </a:prstGeom>
          <a:noFill/>
          <a:ln w="76200">
            <a:solidFill>
              <a:schemeClr val="tx1"/>
            </a:solidFill>
            <a:prstDash val="sysDash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7448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738" y="5032559"/>
            <a:ext cx="6086476" cy="12858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2000" b="1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51"/>
            <a:ext cx="12192000" cy="37462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19" y="3669296"/>
            <a:ext cx="9131215" cy="3080082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870892" y="5322627"/>
            <a:ext cx="9003523" cy="1132764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8" name="Rounded Rectangle 7"/>
          <p:cNvSpPr/>
          <p:nvPr/>
        </p:nvSpPr>
        <p:spPr>
          <a:xfrm>
            <a:off x="4735770" y="3097067"/>
            <a:ext cx="3316409" cy="599525"/>
          </a:xfrm>
          <a:prstGeom prst="roundRect">
            <a:avLst/>
          </a:prstGeom>
          <a:noFill/>
          <a:ln w="76200">
            <a:solidFill>
              <a:schemeClr val="tx1"/>
            </a:solidFill>
            <a:prstDash val="sysDash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297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452</TotalTime>
  <Words>100</Words>
  <Application>Microsoft Macintosh PowerPoint</Application>
  <PresentationFormat>Widescreen</PresentationFormat>
  <Paragraphs>18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Helvetica</vt:lpstr>
      <vt:lpstr>Arial</vt:lpstr>
      <vt:lpstr>Office</vt:lpstr>
      <vt:lpstr>Karabo 2.3.0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Karabo (2.2.3) Rollout Process</dc:title>
  <dc:creator>Hugo Santos</dc:creator>
  <cp:lastModifiedBy>Hugo Santos</cp:lastModifiedBy>
  <cp:revision>50</cp:revision>
  <dcterms:created xsi:type="dcterms:W3CDTF">2018-03-14T16:08:03Z</dcterms:created>
  <dcterms:modified xsi:type="dcterms:W3CDTF">2018-07-13T05:40:04Z</dcterms:modified>
</cp:coreProperties>
</file>