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" ContentType="image/png"/>
  <Default Extension="tiff" ContentType="image/tif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63" r:id="rId2"/>
  </p:sldIdLst>
  <p:sldSz cx="30275213" cy="42803763"/>
  <p:notesSz cx="32100838" cy="46702663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0656">
          <p15:clr>
            <a:srgbClr val="A4A3A4"/>
          </p15:clr>
        </p15:guide>
        <p15:guide id="2" orient="horz" pos="24048">
          <p15:clr>
            <a:srgbClr val="A4A3A4"/>
          </p15:clr>
        </p15:guide>
        <p15:guide id="3" orient="horz" pos="17376">
          <p15:clr>
            <a:srgbClr val="A4A3A4"/>
          </p15:clr>
        </p15:guide>
        <p15:guide id="4" orient="horz" pos="24648">
          <p15:clr>
            <a:srgbClr val="A4A3A4"/>
          </p15:clr>
        </p15:guide>
        <p15:guide id="5" pos="9535">
          <p15:clr>
            <a:srgbClr val="A4A3A4"/>
          </p15:clr>
        </p15:guide>
        <p15:guide id="6" pos="1165">
          <p15:clr>
            <a:srgbClr val="A4A3A4"/>
          </p15:clr>
        </p15:guide>
        <p15:guide id="7" pos="5323">
          <p15:clr>
            <a:srgbClr val="A4A3A4"/>
          </p15:clr>
        </p15:guide>
        <p15:guide id="8" pos="13713">
          <p15:clr>
            <a:srgbClr val="A4A3A4"/>
          </p15:clr>
        </p15:guide>
        <p15:guide id="9" pos="1788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8E00"/>
    <a:srgbClr val="F8980C"/>
    <a:srgbClr val="00A6EB"/>
    <a:srgbClr val="B7DEF3"/>
    <a:srgbClr val="B7D9F3"/>
    <a:srgbClr val="CC0000"/>
    <a:srgbClr val="BAE2EF"/>
    <a:srgbClr val="B9E2EE"/>
    <a:srgbClr val="BCE1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8412" autoAdjust="0"/>
    <p:restoredTop sz="94660"/>
  </p:normalViewPr>
  <p:slideViewPr>
    <p:cSldViewPr snapToGrid="0">
      <p:cViewPr>
        <p:scale>
          <a:sx n="33" d="100"/>
          <a:sy n="33" d="100"/>
        </p:scale>
        <p:origin x="-2514" y="2808"/>
      </p:cViewPr>
      <p:guideLst>
        <p:guide orient="horz" pos="10656"/>
        <p:guide orient="horz" pos="24048"/>
        <p:guide orient="horz" pos="17376"/>
        <p:guide orient="horz" pos="24648"/>
        <p:guide pos="9535"/>
        <p:guide pos="1165"/>
        <p:guide pos="5323"/>
        <p:guide pos="13713"/>
        <p:guide pos="1788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308220376892508"/>
          <c:y val="9.6213696455723724E-2"/>
          <c:w val="0.83524337182269159"/>
          <c:h val="0.7731403416399516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Sheet1!$B$25</c:f>
              <c:strCache>
                <c:ptCount val="1"/>
                <c:pt idx="0">
                  <c:v>1DE20: First test at DESY in 2007</c:v>
                </c:pt>
              </c:strCache>
            </c:strRef>
          </c:tx>
          <c:spPr>
            <a:ln w="19050">
              <a:noFill/>
            </a:ln>
          </c:spPr>
          <c:marker>
            <c:symbol val="square"/>
            <c:size val="5"/>
            <c:spPr>
              <a:solidFill>
                <a:srgbClr val="00B050"/>
              </a:solidFill>
            </c:spPr>
          </c:marker>
          <c:xVal>
            <c:numRef>
              <c:f>Sheet1!$C$4:$C$21</c:f>
              <c:numCache>
                <c:formatCode>General</c:formatCode>
                <c:ptCount val="18"/>
                <c:pt idx="0">
                  <c:v>1.96</c:v>
                </c:pt>
                <c:pt idx="1">
                  <c:v>1.64</c:v>
                </c:pt>
                <c:pt idx="2">
                  <c:v>2.1999999999999997</c:v>
                </c:pt>
                <c:pt idx="3">
                  <c:v>2.81</c:v>
                </c:pt>
                <c:pt idx="4">
                  <c:v>3.42</c:v>
                </c:pt>
                <c:pt idx="5">
                  <c:v>4.37</c:v>
                </c:pt>
                <c:pt idx="6">
                  <c:v>5.6499999999999995</c:v>
                </c:pt>
                <c:pt idx="7">
                  <c:v>7.26</c:v>
                </c:pt>
                <c:pt idx="8">
                  <c:v>9.17</c:v>
                </c:pt>
                <c:pt idx="9">
                  <c:v>11.6</c:v>
                </c:pt>
                <c:pt idx="10">
                  <c:v>13.1</c:v>
                </c:pt>
                <c:pt idx="11">
                  <c:v>15.1</c:v>
                </c:pt>
                <c:pt idx="12">
                  <c:v>17.3</c:v>
                </c:pt>
                <c:pt idx="13">
                  <c:v>19.899999999999999</c:v>
                </c:pt>
                <c:pt idx="14">
                  <c:v>23.7</c:v>
                </c:pt>
                <c:pt idx="15">
                  <c:v>27.799999999999997</c:v>
                </c:pt>
                <c:pt idx="16">
                  <c:v>31.599999999999998</c:v>
                </c:pt>
                <c:pt idx="17">
                  <c:v>32.6</c:v>
                </c:pt>
              </c:numCache>
            </c:numRef>
          </c:xVal>
          <c:yVal>
            <c:numRef>
              <c:f>Sheet1!$D$4:$D$21</c:f>
              <c:numCache>
                <c:formatCode>0.00E+00</c:formatCode>
                <c:ptCount val="18"/>
                <c:pt idx="0">
                  <c:v>31800000000</c:v>
                </c:pt>
                <c:pt idx="1">
                  <c:v>19900000000</c:v>
                </c:pt>
                <c:pt idx="2">
                  <c:v>23200000000</c:v>
                </c:pt>
                <c:pt idx="3">
                  <c:v>24100000000</c:v>
                </c:pt>
                <c:pt idx="4">
                  <c:v>21900000000</c:v>
                </c:pt>
                <c:pt idx="5">
                  <c:v>22600000000</c:v>
                </c:pt>
                <c:pt idx="6">
                  <c:v>23800000000</c:v>
                </c:pt>
                <c:pt idx="7">
                  <c:v>23400000000</c:v>
                </c:pt>
                <c:pt idx="8">
                  <c:v>22400000000</c:v>
                </c:pt>
                <c:pt idx="9">
                  <c:v>20900000000</c:v>
                </c:pt>
                <c:pt idx="10">
                  <c:v>20200000000</c:v>
                </c:pt>
                <c:pt idx="11">
                  <c:v>19900000000</c:v>
                </c:pt>
                <c:pt idx="12">
                  <c:v>19100000000</c:v>
                </c:pt>
                <c:pt idx="13">
                  <c:v>18100000000</c:v>
                </c:pt>
                <c:pt idx="14">
                  <c:v>18200000000</c:v>
                </c:pt>
                <c:pt idx="15">
                  <c:v>17500000000</c:v>
                </c:pt>
                <c:pt idx="16">
                  <c:v>15300000000</c:v>
                </c:pt>
                <c:pt idx="17">
                  <c:v>14300000000</c:v>
                </c:pt>
              </c:numCache>
            </c:numRef>
          </c:yVal>
          <c:smooth val="0"/>
        </c:ser>
        <c:ser>
          <c:idx val="2"/>
          <c:order val="1"/>
          <c:tx>
            <c:strRef>
              <c:f>Sheet1!$B$27</c:f>
              <c:strCache>
                <c:ptCount val="1"/>
                <c:pt idx="0">
                  <c:v>1DE20: Tested at FNAL after Infusion </c:v>
                </c:pt>
              </c:strCache>
            </c:strRef>
          </c:tx>
          <c:spPr>
            <a:ln w="19050">
              <a:noFill/>
            </a:ln>
          </c:spPr>
          <c:marker>
            <c:symbol val="triangle"/>
            <c:size val="5"/>
            <c:spPr>
              <a:solidFill>
                <a:schemeClr val="accent1"/>
              </a:solidFill>
            </c:spPr>
          </c:marker>
          <c:dPt>
            <c:idx val="38"/>
            <c:marker>
              <c:symbol val="none"/>
            </c:marker>
            <c:bubble3D val="0"/>
          </c:dPt>
          <c:dPt>
            <c:idx val="86"/>
            <c:marker>
              <c:symbol val="none"/>
            </c:marker>
            <c:bubble3D val="0"/>
          </c:dPt>
          <c:xVal>
            <c:numRef>
              <c:f>Sheet1!$K$5:$K$185</c:f>
              <c:numCache>
                <c:formatCode>General</c:formatCode>
                <c:ptCount val="181"/>
                <c:pt idx="0" formatCode="0.00E+00">
                  <c:v>16.443075499999999</c:v>
                </c:pt>
                <c:pt idx="2" formatCode="0.00E+00">
                  <c:v>5.3263030799999997</c:v>
                </c:pt>
                <c:pt idx="4" formatCode="0.00E+00">
                  <c:v>6.0563584800000001</c:v>
                </c:pt>
                <c:pt idx="6" formatCode="0.00E+00">
                  <c:v>7.0471788699999998</c:v>
                </c:pt>
                <c:pt idx="8" formatCode="0.00E+00">
                  <c:v>6.3699044200000001E-3</c:v>
                </c:pt>
                <c:pt idx="10" formatCode="0.00E+00">
                  <c:v>4.5833209400000001</c:v>
                </c:pt>
                <c:pt idx="12" formatCode="0.00E+00">
                  <c:v>4.0412831499999999</c:v>
                </c:pt>
                <c:pt idx="14" formatCode="0.00E+00">
                  <c:v>3.5078694399999999</c:v>
                </c:pt>
                <c:pt idx="16" formatCode="0.00E+00">
                  <c:v>3.0063934699999999</c:v>
                </c:pt>
                <c:pt idx="18" formatCode="0.00E+00">
                  <c:v>2.6014399099999999</c:v>
                </c:pt>
                <c:pt idx="20" formatCode="0.00E+00">
                  <c:v>2.19729054</c:v>
                </c:pt>
                <c:pt idx="22" formatCode="0.00E+00">
                  <c:v>1.9400522</c:v>
                </c:pt>
                <c:pt idx="24" formatCode="0.00E+00">
                  <c:v>1.62527796</c:v>
                </c:pt>
                <c:pt idx="26" formatCode="0.00E+00">
                  <c:v>6.9107512599999996</c:v>
                </c:pt>
                <c:pt idx="28" formatCode="0.00E+00">
                  <c:v>8.1221075500000008</c:v>
                </c:pt>
                <c:pt idx="30" formatCode="0.00E+00">
                  <c:v>10.506525099999999</c:v>
                </c:pt>
                <c:pt idx="32" formatCode="0.00E+00">
                  <c:v>9.7524772399999993</c:v>
                </c:pt>
                <c:pt idx="34" formatCode="0.00E+00">
                  <c:v>9.3159443799999995</c:v>
                </c:pt>
                <c:pt idx="36" formatCode="0.00E+00">
                  <c:v>1.5402071500000001</c:v>
                </c:pt>
                <c:pt idx="38" formatCode="0.00E+00">
                  <c:v>1.5291424199999999</c:v>
                </c:pt>
                <c:pt idx="40" formatCode="0.00E+00">
                  <c:v>0.60109414299999997</c:v>
                </c:pt>
                <c:pt idx="42" formatCode="0.00E+00">
                  <c:v>10.9145655</c:v>
                </c:pt>
                <c:pt idx="44" formatCode="0.00E+00">
                  <c:v>11.8207854</c:v>
                </c:pt>
                <c:pt idx="46" formatCode="0.00E+00">
                  <c:v>12.925840900000001</c:v>
                </c:pt>
                <c:pt idx="48" formatCode="0.00E+00">
                  <c:v>14.266188400000001</c:v>
                </c:pt>
                <c:pt idx="50" formatCode="0.00E+00">
                  <c:v>15.442910299999999</c:v>
                </c:pt>
                <c:pt idx="52" formatCode="0.00E+00">
                  <c:v>16.695304199999999</c:v>
                </c:pt>
                <c:pt idx="54" formatCode="0.00E+00">
                  <c:v>17.776298300000001</c:v>
                </c:pt>
                <c:pt idx="56" formatCode="0.00E+00">
                  <c:v>19.030617199999998</c:v>
                </c:pt>
                <c:pt idx="58" formatCode="0.00E+00">
                  <c:v>20.5284625</c:v>
                </c:pt>
                <c:pt idx="60" formatCode="0.00E+00">
                  <c:v>21.892666299999998</c:v>
                </c:pt>
                <c:pt idx="62" formatCode="0.00E+00">
                  <c:v>23.412853299999998</c:v>
                </c:pt>
                <c:pt idx="64" formatCode="0.00E+00">
                  <c:v>25.233007000000001</c:v>
                </c:pt>
                <c:pt idx="66" formatCode="0.00E+00">
                  <c:v>26.751221999999999</c:v>
                </c:pt>
                <c:pt idx="68" formatCode="0.00E+00">
                  <c:v>28.244808800000001</c:v>
                </c:pt>
                <c:pt idx="70" formatCode="0.00E+00">
                  <c:v>30.1177268</c:v>
                </c:pt>
                <c:pt idx="72" formatCode="0.00E+00">
                  <c:v>26.437204600000001</c:v>
                </c:pt>
                <c:pt idx="74" formatCode="0.00E+00">
                  <c:v>31.9086979</c:v>
                </c:pt>
                <c:pt idx="76" formatCode="0.00E+00">
                  <c:v>33.877651</c:v>
                </c:pt>
                <c:pt idx="78" formatCode="0.00E+00">
                  <c:v>34.971857</c:v>
                </c:pt>
                <c:pt idx="80" formatCode="0.00E+00">
                  <c:v>36.500081799999997</c:v>
                </c:pt>
                <c:pt idx="82" formatCode="0.00E+00">
                  <c:v>37.159405</c:v>
                </c:pt>
                <c:pt idx="84" formatCode="0.00E+00">
                  <c:v>37.421713799999999</c:v>
                </c:pt>
                <c:pt idx="86" formatCode="0.00E+00">
                  <c:v>8.4909870299999994</c:v>
                </c:pt>
                <c:pt idx="88" formatCode="0.00E+00">
                  <c:v>37.620074099999997</c:v>
                </c:pt>
                <c:pt idx="90" formatCode="0.00E+00">
                  <c:v>36.543659900000002</c:v>
                </c:pt>
                <c:pt idx="92" formatCode="0.00E+00">
                  <c:v>36.585496399999997</c:v>
                </c:pt>
                <c:pt idx="94" formatCode="0.00E+00">
                  <c:v>37.082970699999997</c:v>
                </c:pt>
                <c:pt idx="96" formatCode="0.00E+00">
                  <c:v>1.89961682E-2</c:v>
                </c:pt>
                <c:pt idx="98" formatCode="0.00E+00">
                  <c:v>2.8745474799999999</c:v>
                </c:pt>
                <c:pt idx="100" formatCode="0.00E+00">
                  <c:v>37.364365999999997</c:v>
                </c:pt>
              </c:numCache>
            </c:numRef>
          </c:xVal>
          <c:yVal>
            <c:numRef>
              <c:f>Sheet1!$L$5:$L$185</c:f>
              <c:numCache>
                <c:formatCode>General</c:formatCode>
                <c:ptCount val="181"/>
                <c:pt idx="0" formatCode="0.00E+00">
                  <c:v>24657704300</c:v>
                </c:pt>
                <c:pt idx="2" formatCode="0.00E+00">
                  <c:v>41607573200</c:v>
                </c:pt>
                <c:pt idx="4" formatCode="0.00E+00">
                  <c:v>40637791300</c:v>
                </c:pt>
                <c:pt idx="6" formatCode="0.00E+00">
                  <c:v>39867469400</c:v>
                </c:pt>
                <c:pt idx="8" formatCode="0.00E+00">
                  <c:v>168530008</c:v>
                </c:pt>
                <c:pt idx="10" formatCode="0.00E+00">
                  <c:v>42294642300</c:v>
                </c:pt>
                <c:pt idx="12" formatCode="0.00E+00">
                  <c:v>42158761500</c:v>
                </c:pt>
                <c:pt idx="14" formatCode="0.00E+00">
                  <c:v>41807821300</c:v>
                </c:pt>
                <c:pt idx="16" formatCode="0.00E+00">
                  <c:v>41816657000</c:v>
                </c:pt>
                <c:pt idx="18" formatCode="0.00E+00">
                  <c:v>41402377100</c:v>
                </c:pt>
                <c:pt idx="20" formatCode="0.00E+00">
                  <c:v>40823341600</c:v>
                </c:pt>
                <c:pt idx="22" formatCode="0.00E+00">
                  <c:v>40404776700</c:v>
                </c:pt>
                <c:pt idx="24" formatCode="0.00E+00">
                  <c:v>39763466400</c:v>
                </c:pt>
                <c:pt idx="26" formatCode="0.00E+00">
                  <c:v>39913322700</c:v>
                </c:pt>
                <c:pt idx="28" formatCode="0.00E+00">
                  <c:v>38419491000</c:v>
                </c:pt>
                <c:pt idx="30" formatCode="0.00E+00">
                  <c:v>35256632700</c:v>
                </c:pt>
                <c:pt idx="32" formatCode="0.00E+00">
                  <c:v>36166445900</c:v>
                </c:pt>
                <c:pt idx="34" formatCode="0.00E+00">
                  <c:v>36664991800</c:v>
                </c:pt>
                <c:pt idx="36" formatCode="0.00E+00">
                  <c:v>52124824700</c:v>
                </c:pt>
                <c:pt idx="38" formatCode="0.00E+00">
                  <c:v>48724596200</c:v>
                </c:pt>
                <c:pt idx="40" formatCode="0.00E+00">
                  <c:v>143288276000</c:v>
                </c:pt>
                <c:pt idx="42" formatCode="0.00E+00">
                  <c:v>35233885700</c:v>
                </c:pt>
                <c:pt idx="44" formatCode="0.00E+00">
                  <c:v>33877494600</c:v>
                </c:pt>
                <c:pt idx="46" formatCode="0.00E+00">
                  <c:v>32709221100</c:v>
                </c:pt>
                <c:pt idx="48" formatCode="0.00E+00">
                  <c:v>30913519900</c:v>
                </c:pt>
                <c:pt idx="50" formatCode="0.00E+00">
                  <c:v>30681465200</c:v>
                </c:pt>
                <c:pt idx="52" formatCode="0.00E+00">
                  <c:v>29959266700</c:v>
                </c:pt>
                <c:pt idx="54" formatCode="0.00E+00">
                  <c:v>29483788100</c:v>
                </c:pt>
                <c:pt idx="56" formatCode="0.00E+00">
                  <c:v>29359530200</c:v>
                </c:pt>
                <c:pt idx="58" formatCode="0.00E+00">
                  <c:v>29116039700</c:v>
                </c:pt>
                <c:pt idx="60" formatCode="0.00E+00">
                  <c:v>29029036400</c:v>
                </c:pt>
                <c:pt idx="62" formatCode="0.00E+00">
                  <c:v>28884369600</c:v>
                </c:pt>
                <c:pt idx="64" formatCode="0.00E+00">
                  <c:v>28901939600</c:v>
                </c:pt>
                <c:pt idx="66" formatCode="0.00E+00">
                  <c:v>28835204100</c:v>
                </c:pt>
                <c:pt idx="68" formatCode="0.00E+00">
                  <c:v>28845524100</c:v>
                </c:pt>
                <c:pt idx="70" formatCode="0.00E+00">
                  <c:v>28672516700</c:v>
                </c:pt>
                <c:pt idx="72" formatCode="0.00E+00">
                  <c:v>28922563900</c:v>
                </c:pt>
                <c:pt idx="74" formatCode="0.00E+00">
                  <c:v>28331031000</c:v>
                </c:pt>
                <c:pt idx="76" formatCode="0.00E+00">
                  <c:v>27837613900</c:v>
                </c:pt>
                <c:pt idx="78" formatCode="0.00E+00">
                  <c:v>27411666600</c:v>
                </c:pt>
                <c:pt idx="80" formatCode="0.00E+00">
                  <c:v>26380899900</c:v>
                </c:pt>
                <c:pt idx="82" formatCode="0.00E+00">
                  <c:v>26004022300</c:v>
                </c:pt>
                <c:pt idx="84" formatCode="0.00E+00">
                  <c:v>25921606700</c:v>
                </c:pt>
                <c:pt idx="86" formatCode="0.00E+00">
                  <c:v>7285548760</c:v>
                </c:pt>
                <c:pt idx="88" formatCode="0.00E+00">
                  <c:v>25380570300</c:v>
                </c:pt>
                <c:pt idx="90" formatCode="0.00E+00">
                  <c:v>26374555000</c:v>
                </c:pt>
                <c:pt idx="92" formatCode="0.00E+00">
                  <c:v>26483935700</c:v>
                </c:pt>
                <c:pt idx="94" formatCode="0.00E+00">
                  <c:v>26330605900</c:v>
                </c:pt>
                <c:pt idx="96" formatCode="0.00E+00">
                  <c:v>19422.2765</c:v>
                </c:pt>
                <c:pt idx="98" formatCode="0.00E+00">
                  <c:v>763287116</c:v>
                </c:pt>
                <c:pt idx="100" formatCode="0.00E+00">
                  <c:v>24717927200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3783808"/>
        <c:axId val="33787264"/>
      </c:scatterChart>
      <c:valAx>
        <c:axId val="33783808"/>
        <c:scaling>
          <c:orientation val="minMax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err="1"/>
                  <a:t>E</a:t>
                </a:r>
                <a:r>
                  <a:rPr lang="en-US" baseline="-25000" err="1"/>
                  <a:t>acc</a:t>
                </a:r>
                <a:r>
                  <a:rPr lang="en-US"/>
                  <a:t>  [MV/m]</a:t>
                </a:r>
              </a:p>
            </c:rich>
          </c:tx>
          <c:layout>
            <c:manualLayout>
              <c:xMode val="edge"/>
              <c:yMode val="edge"/>
              <c:x val="0.47695151960948845"/>
              <c:y val="0.9343003364545712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33787264"/>
        <c:crosses val="autoZero"/>
        <c:crossBetween val="midCat"/>
        <c:majorUnit val="5"/>
      </c:valAx>
      <c:valAx>
        <c:axId val="33787264"/>
        <c:scaling>
          <c:logBase val="10"/>
          <c:orientation val="minMax"/>
          <c:max val="50000000000"/>
          <c:min val="1000000000"/>
        </c:scaling>
        <c:delete val="0"/>
        <c:axPos val="l"/>
        <c:min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de-DE" smtClean="0"/>
                  <a:t>Q</a:t>
                </a:r>
                <a:r>
                  <a:rPr lang="de-DE" baseline="-25000" smtClean="0"/>
                  <a:t>0</a:t>
                </a:r>
                <a:r>
                  <a:rPr lang="de-DE" smtClean="0"/>
                  <a:t> </a:t>
                </a:r>
                <a:r>
                  <a:rPr lang="de-DE"/>
                  <a:t>~ 1/</a:t>
                </a:r>
                <a:r>
                  <a:rPr lang="de-DE" err="1"/>
                  <a:t>R</a:t>
                </a:r>
                <a:r>
                  <a:rPr lang="de-DE" baseline="-25000" err="1"/>
                  <a:t>s</a:t>
                </a:r>
                <a:endParaRPr lang="en-US" baseline="-25000"/>
              </a:p>
            </c:rich>
          </c:tx>
          <c:layout>
            <c:manualLayout>
              <c:xMode val="edge"/>
              <c:yMode val="edge"/>
              <c:x val="8.0526337898341835E-2"/>
              <c:y val="0.46923804762433802"/>
            </c:manualLayout>
          </c:layout>
          <c:overlay val="0"/>
        </c:title>
        <c:numFmt formatCode="0E+00" sourceLinked="0"/>
        <c:majorTickMark val="out"/>
        <c:minorTickMark val="none"/>
        <c:tickLblPos val="nextTo"/>
        <c:crossAx val="33783808"/>
        <c:crosses val="autoZero"/>
        <c:crossBetween val="midCat"/>
        <c:majorUnit val="10"/>
      </c:valAx>
    </c:plotArea>
    <c:legend>
      <c:legendPos val="r"/>
      <c:legendEntry>
        <c:idx val="0"/>
        <c:txPr>
          <a:bodyPr/>
          <a:lstStyle/>
          <a:p>
            <a:pPr>
              <a:defRPr sz="1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</c:legendEntry>
      <c:layout>
        <c:manualLayout>
          <c:xMode val="edge"/>
          <c:yMode val="edge"/>
          <c:x val="0.16587395250372713"/>
          <c:y val="0.57252249750027773"/>
          <c:w val="0.38049733820119624"/>
          <c:h val="0.19937321779061581"/>
        </c:manualLayout>
      </c:layout>
      <c:overlay val="0"/>
      <c:spPr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c:spPr>
      <c:txPr>
        <a:bodyPr/>
        <a:lstStyle/>
        <a:p>
          <a:pPr>
            <a:defRPr sz="140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5"/>
            <a:ext cx="13914015" cy="233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843" tIns="50919" rIns="101843" bIns="50919" numCol="1" anchor="t" anchorCtr="0" compatLnSpc="1">
            <a:prstTxWarp prst="textNoShape">
              <a:avLst/>
            </a:prstTxWarp>
          </a:bodyPr>
          <a:lstStyle>
            <a:lvl1pPr defTabSz="1024988">
              <a:defRPr sz="1400">
                <a:latin typeface="Times" pitchFamily="18" charset="0"/>
              </a:defRPr>
            </a:lvl1pPr>
          </a:lstStyle>
          <a:p>
            <a:endParaRPr lang="de-DE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18181846" y="5"/>
            <a:ext cx="13909035" cy="233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843" tIns="50919" rIns="101843" bIns="50919" numCol="1" anchor="t" anchorCtr="0" compatLnSpc="1">
            <a:prstTxWarp prst="textNoShape">
              <a:avLst/>
            </a:prstTxWarp>
          </a:bodyPr>
          <a:lstStyle>
            <a:lvl1pPr algn="r" defTabSz="1024988">
              <a:defRPr sz="1400">
                <a:latin typeface="Times" pitchFamily="18" charset="0"/>
              </a:defRPr>
            </a:lvl1pPr>
          </a:lstStyle>
          <a:p>
            <a:endParaRPr lang="de-DE"/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44351349"/>
            <a:ext cx="13914015" cy="2346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843" tIns="50919" rIns="101843" bIns="50919" numCol="1" anchor="b" anchorCtr="0" compatLnSpc="1">
            <a:prstTxWarp prst="textNoShape">
              <a:avLst/>
            </a:prstTxWarp>
          </a:bodyPr>
          <a:lstStyle>
            <a:lvl1pPr defTabSz="1024988">
              <a:defRPr sz="1400">
                <a:latin typeface="Times" pitchFamily="18" charset="0"/>
              </a:defRPr>
            </a:lvl1pPr>
          </a:lstStyle>
          <a:p>
            <a:endParaRPr lang="de-DE"/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18181846" y="44351349"/>
            <a:ext cx="13909035" cy="2346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843" tIns="50919" rIns="101843" bIns="50919" numCol="1" anchor="b" anchorCtr="0" compatLnSpc="1">
            <a:prstTxWarp prst="textNoShape">
              <a:avLst/>
            </a:prstTxWarp>
          </a:bodyPr>
          <a:lstStyle>
            <a:lvl1pPr algn="r" defTabSz="1024988">
              <a:defRPr sz="1400">
                <a:latin typeface="Times" pitchFamily="18" charset="0"/>
              </a:defRPr>
            </a:lvl1pPr>
          </a:lstStyle>
          <a:p>
            <a:fld id="{5E1FA552-D81E-47F3-8F86-EB30D3F867F2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59898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5"/>
            <a:ext cx="13914015" cy="233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843" tIns="50919" rIns="101843" bIns="50919" numCol="1" anchor="t" anchorCtr="0" compatLnSpc="1">
            <a:prstTxWarp prst="textNoShape">
              <a:avLst/>
            </a:prstTxWarp>
          </a:bodyPr>
          <a:lstStyle>
            <a:lvl1pPr defTabSz="1024988">
              <a:defRPr sz="1400">
                <a:latin typeface="Times" pitchFamily="18" charset="0"/>
              </a:defRPr>
            </a:lvl1pPr>
          </a:lstStyle>
          <a:p>
            <a:endParaRPr lang="de-DE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18181846" y="5"/>
            <a:ext cx="13909035" cy="233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843" tIns="50919" rIns="101843" bIns="50919" numCol="1" anchor="t" anchorCtr="0" compatLnSpc="1">
            <a:prstTxWarp prst="textNoShape">
              <a:avLst/>
            </a:prstTxWarp>
          </a:bodyPr>
          <a:lstStyle>
            <a:lvl1pPr algn="r" defTabSz="1024988">
              <a:defRPr sz="1400">
                <a:latin typeface="Times" pitchFamily="18" charset="0"/>
              </a:defRPr>
            </a:lvl1pPr>
          </a:lstStyle>
          <a:p>
            <a:endParaRPr lang="de-DE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864725" y="3505200"/>
            <a:ext cx="12379325" cy="17500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3212085" y="22183264"/>
            <a:ext cx="25676686" cy="21010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843" tIns="50919" rIns="101843" bIns="509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44351349"/>
            <a:ext cx="13914015" cy="2346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843" tIns="50919" rIns="101843" bIns="50919" numCol="1" anchor="b" anchorCtr="0" compatLnSpc="1">
            <a:prstTxWarp prst="textNoShape">
              <a:avLst/>
            </a:prstTxWarp>
          </a:bodyPr>
          <a:lstStyle>
            <a:lvl1pPr defTabSz="1024988">
              <a:defRPr sz="1400">
                <a:latin typeface="Times" pitchFamily="18" charset="0"/>
              </a:defRPr>
            </a:lvl1pPr>
          </a:lstStyle>
          <a:p>
            <a:endParaRPr lang="de-DE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18181846" y="44351349"/>
            <a:ext cx="13909035" cy="2346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843" tIns="50919" rIns="101843" bIns="50919" numCol="1" anchor="b" anchorCtr="0" compatLnSpc="1">
            <a:prstTxWarp prst="textNoShape">
              <a:avLst/>
            </a:prstTxWarp>
          </a:bodyPr>
          <a:lstStyle>
            <a:lvl1pPr algn="r" defTabSz="1024988">
              <a:defRPr sz="1400">
                <a:latin typeface="Times" pitchFamily="18" charset="0"/>
              </a:defRPr>
            </a:lvl1pPr>
          </a:lstStyle>
          <a:p>
            <a:fld id="{2AAB6949-9A42-41ED-BCB9-E6EC2FC55128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028830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6C4802F-6AF3-41E1-BE25-D959AB9BB71D}" type="slidenum">
              <a:rPr lang="de-DE"/>
              <a:pPr/>
              <a:t>1</a:t>
            </a:fld>
            <a:endParaRPr lang="de-DE" dirty="0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270125" y="13296900"/>
            <a:ext cx="25734963" cy="917575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4541838" y="24255413"/>
            <a:ext cx="21191537" cy="109394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8035284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14475" y="1714500"/>
            <a:ext cx="27246263" cy="7134225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1514475" y="9986963"/>
            <a:ext cx="27246263" cy="2824956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0662688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21950363" y="1714500"/>
            <a:ext cx="6810375" cy="36522025"/>
          </a:xfrm>
          <a:prstGeom prst="rect">
            <a:avLst/>
          </a:prstGeo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1514475" y="1714500"/>
            <a:ext cx="20283488" cy="365220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2786448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14475" y="1714500"/>
            <a:ext cx="27246263" cy="7134225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514475" y="9986963"/>
            <a:ext cx="27246263" cy="282495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6059991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90775" y="27505025"/>
            <a:ext cx="25734963" cy="8501063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2390775" y="18141950"/>
            <a:ext cx="25734963" cy="93630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9026771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14475" y="1714500"/>
            <a:ext cx="27246263" cy="7134225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514475" y="9986963"/>
            <a:ext cx="13546138" cy="2824956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15213013" y="9986963"/>
            <a:ext cx="13547725" cy="2824956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849996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14475" y="1714500"/>
            <a:ext cx="27246263" cy="71342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514475" y="9580563"/>
            <a:ext cx="13376275" cy="39941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1514475" y="13574713"/>
            <a:ext cx="13376275" cy="24661812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15379700" y="9580563"/>
            <a:ext cx="13381038" cy="39941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15379700" y="13574713"/>
            <a:ext cx="13381038" cy="24661812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2516768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14475" y="1714500"/>
            <a:ext cx="27246263" cy="7134225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7787455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79566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14475" y="1704975"/>
            <a:ext cx="9959975" cy="725170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1836400" y="1704975"/>
            <a:ext cx="16924338" cy="3653155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514475" y="8956675"/>
            <a:ext cx="9959975" cy="292798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4685121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934075" y="29962475"/>
            <a:ext cx="18165763" cy="35369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934075" y="3824288"/>
            <a:ext cx="18165763" cy="25682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5934075" y="33499425"/>
            <a:ext cx="18165763" cy="50244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0897843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7" name="Rectangle 73"/>
          <p:cNvSpPr>
            <a:spLocks noChangeArrowheads="1"/>
          </p:cNvSpPr>
          <p:nvPr/>
        </p:nvSpPr>
        <p:spPr bwMode="auto">
          <a:xfrm>
            <a:off x="1835150" y="6192838"/>
            <a:ext cx="26563638" cy="31980187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pic>
        <p:nvPicPr>
          <p:cNvPr id="1121" name="Picture 97" descr="DESY-Logo-cyan-RGB_mitVorschau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11025" y="1743075"/>
            <a:ext cx="3689350" cy="368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175125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15000">
          <a:solidFill>
            <a:srgbClr val="0093D3"/>
          </a:solidFill>
          <a:latin typeface="+mj-lt"/>
          <a:ea typeface="+mj-ea"/>
          <a:cs typeface="+mj-cs"/>
        </a:defRPr>
      </a:lvl1pPr>
      <a:lvl2pPr algn="l" defTabSz="4175125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15000">
          <a:solidFill>
            <a:srgbClr val="0093D3"/>
          </a:solidFill>
          <a:latin typeface="Arial Black" pitchFamily="34" charset="0"/>
        </a:defRPr>
      </a:lvl2pPr>
      <a:lvl3pPr algn="l" defTabSz="4175125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15000">
          <a:solidFill>
            <a:srgbClr val="0093D3"/>
          </a:solidFill>
          <a:latin typeface="Arial Black" pitchFamily="34" charset="0"/>
        </a:defRPr>
      </a:lvl3pPr>
      <a:lvl4pPr algn="l" defTabSz="4175125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15000">
          <a:solidFill>
            <a:srgbClr val="0093D3"/>
          </a:solidFill>
          <a:latin typeface="Arial Black" pitchFamily="34" charset="0"/>
        </a:defRPr>
      </a:lvl4pPr>
      <a:lvl5pPr algn="l" defTabSz="4175125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15000">
          <a:solidFill>
            <a:srgbClr val="0093D3"/>
          </a:solidFill>
          <a:latin typeface="Arial Black" pitchFamily="34" charset="0"/>
        </a:defRPr>
      </a:lvl5pPr>
      <a:lvl6pPr marL="457200" algn="l" defTabSz="4175125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15000">
          <a:solidFill>
            <a:srgbClr val="0093D3"/>
          </a:solidFill>
          <a:latin typeface="Arial Black" pitchFamily="34" charset="0"/>
        </a:defRPr>
      </a:lvl6pPr>
      <a:lvl7pPr marL="914400" algn="l" defTabSz="4175125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15000">
          <a:solidFill>
            <a:srgbClr val="0093D3"/>
          </a:solidFill>
          <a:latin typeface="Arial Black" pitchFamily="34" charset="0"/>
        </a:defRPr>
      </a:lvl7pPr>
      <a:lvl8pPr marL="1371600" algn="l" defTabSz="4175125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15000">
          <a:solidFill>
            <a:srgbClr val="0093D3"/>
          </a:solidFill>
          <a:latin typeface="Arial Black" pitchFamily="34" charset="0"/>
        </a:defRPr>
      </a:lvl8pPr>
      <a:lvl9pPr marL="1828800" algn="l" defTabSz="4175125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15000">
          <a:solidFill>
            <a:srgbClr val="0093D3"/>
          </a:solidFill>
          <a:latin typeface="Arial Black" pitchFamily="34" charset="0"/>
        </a:defRPr>
      </a:lvl9pPr>
    </p:titleStyle>
    <p:bodyStyle>
      <a:lvl1pPr marL="1565275" indent="-1565275" algn="l" defTabSz="4175125" rtl="0" eaLnBrk="1" fontAlgn="base" hangingPunct="1">
        <a:spcBef>
          <a:spcPct val="20000"/>
        </a:spcBef>
        <a:spcAft>
          <a:spcPct val="0"/>
        </a:spcAft>
        <a:buChar char="•"/>
        <a:defRPr sz="14600">
          <a:solidFill>
            <a:schemeClr val="tx1"/>
          </a:solidFill>
          <a:latin typeface="+mn-lt"/>
          <a:ea typeface="+mn-ea"/>
          <a:cs typeface="+mn-cs"/>
        </a:defRPr>
      </a:lvl1pPr>
      <a:lvl2pPr marL="3392488" indent="-1304925" algn="l" defTabSz="4175125" rtl="0" eaLnBrk="1" fontAlgn="base" hangingPunct="1">
        <a:spcBef>
          <a:spcPct val="20000"/>
        </a:spcBef>
        <a:spcAft>
          <a:spcPct val="0"/>
        </a:spcAft>
        <a:buChar char="–"/>
        <a:defRPr sz="12800">
          <a:solidFill>
            <a:schemeClr val="tx1"/>
          </a:solidFill>
          <a:latin typeface="+mn-lt"/>
        </a:defRPr>
      </a:lvl2pPr>
      <a:lvl3pPr marL="5219700" indent="-1044575" algn="l" defTabSz="4175125" rtl="0" eaLnBrk="1" fontAlgn="base" hangingPunct="1">
        <a:spcBef>
          <a:spcPct val="20000"/>
        </a:spcBef>
        <a:spcAft>
          <a:spcPct val="0"/>
        </a:spcAft>
        <a:buChar char="•"/>
        <a:defRPr sz="11000">
          <a:solidFill>
            <a:schemeClr val="tx1"/>
          </a:solidFill>
          <a:latin typeface="+mn-lt"/>
        </a:defRPr>
      </a:lvl3pPr>
      <a:lvl4pPr marL="7307263" indent="-1042988" algn="l" defTabSz="4175125" rtl="0" eaLnBrk="1" fontAlgn="base" hangingPunct="1">
        <a:spcBef>
          <a:spcPct val="20000"/>
        </a:spcBef>
        <a:spcAft>
          <a:spcPct val="0"/>
        </a:spcAft>
        <a:buChar char="–"/>
        <a:defRPr sz="9100">
          <a:solidFill>
            <a:schemeClr val="tx1"/>
          </a:solidFill>
          <a:latin typeface="+mn-lt"/>
        </a:defRPr>
      </a:lvl4pPr>
      <a:lvl5pPr marL="9396413" indent="-1044575" algn="l" defTabSz="4175125" rtl="0" eaLnBrk="1" fontAlgn="base" hangingPunct="1">
        <a:spcBef>
          <a:spcPct val="20000"/>
        </a:spcBef>
        <a:spcAft>
          <a:spcPct val="0"/>
        </a:spcAft>
        <a:buChar char="»"/>
        <a:defRPr sz="9100">
          <a:solidFill>
            <a:schemeClr val="tx1"/>
          </a:solidFill>
          <a:latin typeface="+mn-lt"/>
        </a:defRPr>
      </a:lvl5pPr>
      <a:lvl6pPr marL="9853613" indent="-1044575" algn="l" defTabSz="4175125" rtl="0" eaLnBrk="1" fontAlgn="base" hangingPunct="1">
        <a:spcBef>
          <a:spcPct val="20000"/>
        </a:spcBef>
        <a:spcAft>
          <a:spcPct val="0"/>
        </a:spcAft>
        <a:buChar char="»"/>
        <a:defRPr sz="9100">
          <a:solidFill>
            <a:schemeClr val="tx1"/>
          </a:solidFill>
          <a:latin typeface="+mn-lt"/>
        </a:defRPr>
      </a:lvl6pPr>
      <a:lvl7pPr marL="10310813" indent="-1044575" algn="l" defTabSz="4175125" rtl="0" eaLnBrk="1" fontAlgn="base" hangingPunct="1">
        <a:spcBef>
          <a:spcPct val="20000"/>
        </a:spcBef>
        <a:spcAft>
          <a:spcPct val="0"/>
        </a:spcAft>
        <a:buChar char="»"/>
        <a:defRPr sz="9100">
          <a:solidFill>
            <a:schemeClr val="tx1"/>
          </a:solidFill>
          <a:latin typeface="+mn-lt"/>
        </a:defRPr>
      </a:lvl7pPr>
      <a:lvl8pPr marL="10768013" indent="-1044575" algn="l" defTabSz="4175125" rtl="0" eaLnBrk="1" fontAlgn="base" hangingPunct="1">
        <a:spcBef>
          <a:spcPct val="20000"/>
        </a:spcBef>
        <a:spcAft>
          <a:spcPct val="0"/>
        </a:spcAft>
        <a:buChar char="»"/>
        <a:defRPr sz="9100">
          <a:solidFill>
            <a:schemeClr val="tx1"/>
          </a:solidFill>
          <a:latin typeface="+mn-lt"/>
        </a:defRPr>
      </a:lvl8pPr>
      <a:lvl9pPr marL="11225213" indent="-1044575" algn="l" defTabSz="4175125" rtl="0" eaLnBrk="1" fontAlgn="base" hangingPunct="1">
        <a:spcBef>
          <a:spcPct val="20000"/>
        </a:spcBef>
        <a:spcAft>
          <a:spcPct val="0"/>
        </a:spcAft>
        <a:buChar char="»"/>
        <a:defRPr sz="91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3.png"/><Relationship Id="rId3" Type="http://schemas.openxmlformats.org/officeDocument/2006/relationships/image" Target="../media/image2.png"/><Relationship Id="rId21" Type="http://schemas.openxmlformats.org/officeDocument/2006/relationships/image" Target="../media/image19.tiff"/><Relationship Id="rId7" Type="http://schemas.openxmlformats.org/officeDocument/2006/relationships/image" Target="../media/image6.png"/><Relationship Id="rId12" Type="http://schemas.openxmlformats.org/officeDocument/2006/relationships/image" Target="../media/image11.tif"/><Relationship Id="rId17" Type="http://schemas.openxmlformats.org/officeDocument/2006/relationships/image" Target="../media/image16.png"/><Relationship Id="rId25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5.png"/><Relationship Id="rId20" Type="http://schemas.microsoft.com/office/2007/relationships/hdphoto" Target="../media/hdphoto1.wd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24" Type="http://schemas.openxmlformats.org/officeDocument/2006/relationships/image" Target="../media/image21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chart" Target="../charts/chart1.xml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jpeg"/><Relationship Id="rId14" Type="http://schemas.openxmlformats.org/officeDocument/2006/relationships/image" Target="../media/image13.png"/><Relationship Id="rId22" Type="http://schemas.openxmlformats.org/officeDocument/2006/relationships/image" Target="../media/image20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5" name="Picture 75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104" y="23861746"/>
            <a:ext cx="5973916" cy="4601189"/>
          </a:xfrm>
          <a:prstGeom prst="rect">
            <a:avLst/>
          </a:prstGeom>
        </p:spPr>
      </p:pic>
      <p:pic>
        <p:nvPicPr>
          <p:cNvPr id="182" name="Imagem 5">
            <a:extLst>
              <a:ext uri="{FF2B5EF4-FFF2-40B4-BE49-F238E27FC236}">
                <a16:creationId xmlns="" xmlns:a16="http://schemas.microsoft.com/office/drawing/2014/main" id="{F262005A-4F66-46FE-BB15-4190F5775D3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6838" y="23056747"/>
            <a:ext cx="7375838" cy="8200784"/>
          </a:xfrm>
          <a:prstGeom prst="rect">
            <a:avLst/>
          </a:prstGeom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22994" y="31579353"/>
            <a:ext cx="5528188" cy="347264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100" name="Group 99"/>
          <p:cNvGrpSpPr/>
          <p:nvPr/>
        </p:nvGrpSpPr>
        <p:grpSpPr>
          <a:xfrm>
            <a:off x="13842902" y="10392189"/>
            <a:ext cx="15016269" cy="17354136"/>
            <a:chOff x="14072585" y="14136703"/>
            <a:chExt cx="14784595" cy="10796613"/>
          </a:xfrm>
        </p:grpSpPr>
        <p:sp>
          <p:nvSpPr>
            <p:cNvPr id="279" name="Rectangle 83"/>
            <p:cNvSpPr>
              <a:spLocks noChangeArrowheads="1"/>
            </p:cNvSpPr>
            <p:nvPr/>
          </p:nvSpPr>
          <p:spPr bwMode="auto">
            <a:xfrm>
              <a:off x="14392497" y="14136703"/>
              <a:ext cx="14464683" cy="6212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417588" tIns="208794" rIns="417588" bIns="208794"/>
            <a:lstStyle/>
            <a:p>
              <a:pPr eaLnBrk="1" hangingPunct="1">
                <a:lnSpc>
                  <a:spcPct val="150000"/>
                </a:lnSpc>
              </a:pPr>
              <a:r>
                <a:rPr lang="en-US" sz="4000" dirty="0" smtClean="0">
                  <a:solidFill>
                    <a:srgbClr val="00A6EB"/>
                  </a:solidFill>
                  <a:latin typeface="Arial Rounded MT Bold" panose="020F0704030504030204" pitchFamily="34" charset="0"/>
                </a:rPr>
                <a:t>UHV-annealing vs  N-infusion</a:t>
              </a:r>
              <a:endParaRPr lang="en-US" sz="4000" dirty="0">
                <a:solidFill>
                  <a:srgbClr val="00A6EB"/>
                </a:solidFill>
                <a:latin typeface="Arial Rounded MT Bold" panose="020F0704030504030204" pitchFamily="34" charset="0"/>
              </a:endParaRPr>
            </a:p>
            <a:p>
              <a:pPr eaLnBrk="1" hangingPunct="1">
                <a:lnSpc>
                  <a:spcPct val="150000"/>
                </a:lnSpc>
              </a:pPr>
              <a:endParaRPr lang="de-DE" sz="4000" dirty="0">
                <a:solidFill>
                  <a:srgbClr val="00A6EB"/>
                </a:solidFill>
                <a:latin typeface="Arial Rounded MT Bold" panose="020F0704030504030204" pitchFamily="34" charset="0"/>
              </a:endParaRPr>
            </a:p>
            <a:p>
              <a:pPr eaLnBrk="1" hangingPunct="1">
                <a:lnSpc>
                  <a:spcPct val="150000"/>
                </a:lnSpc>
              </a:pPr>
              <a:endParaRPr lang="de-DE" sz="4000" dirty="0">
                <a:solidFill>
                  <a:srgbClr val="00A6EB"/>
                </a:solidFill>
                <a:latin typeface="Arial Rounded MT Bold" panose="020F0704030504030204" pitchFamily="34" charset="0"/>
              </a:endParaRPr>
            </a:p>
          </p:txBody>
        </p:sp>
        <p:grpSp>
          <p:nvGrpSpPr>
            <p:cNvPr id="208" name="Group 207"/>
            <p:cNvGrpSpPr/>
            <p:nvPr/>
          </p:nvGrpSpPr>
          <p:grpSpPr>
            <a:xfrm>
              <a:off x="25645045" y="21494630"/>
              <a:ext cx="1374306" cy="201026"/>
              <a:chOff x="6156176" y="5255604"/>
              <a:chExt cx="1413409" cy="189620"/>
            </a:xfrm>
          </p:grpSpPr>
          <p:sp>
            <p:nvSpPr>
              <p:cNvPr id="217" name="Oval 216"/>
              <p:cNvSpPr/>
              <p:nvPr/>
            </p:nvSpPr>
            <p:spPr>
              <a:xfrm>
                <a:off x="6844380" y="5378886"/>
                <a:ext cx="45719" cy="45719"/>
              </a:xfrm>
              <a:prstGeom prst="ellipse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600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219" name="Oval 218"/>
              <p:cNvSpPr/>
              <p:nvPr/>
            </p:nvSpPr>
            <p:spPr>
              <a:xfrm>
                <a:off x="6798058" y="5301207"/>
                <a:ext cx="45719" cy="45719"/>
              </a:xfrm>
              <a:prstGeom prst="ellipse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600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220" name="Oval 219"/>
              <p:cNvSpPr/>
              <p:nvPr/>
            </p:nvSpPr>
            <p:spPr>
              <a:xfrm>
                <a:off x="6670716" y="5292948"/>
                <a:ext cx="45719" cy="45719"/>
              </a:xfrm>
              <a:prstGeom prst="ellipse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600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221" name="Oval 220"/>
              <p:cNvSpPr/>
              <p:nvPr/>
            </p:nvSpPr>
            <p:spPr>
              <a:xfrm>
                <a:off x="6716720" y="5392646"/>
                <a:ext cx="45719" cy="45719"/>
              </a:xfrm>
              <a:prstGeom prst="ellipse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600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222" name="Oval 221"/>
              <p:cNvSpPr/>
              <p:nvPr/>
            </p:nvSpPr>
            <p:spPr>
              <a:xfrm>
                <a:off x="6614513" y="5399505"/>
                <a:ext cx="45719" cy="45719"/>
              </a:xfrm>
              <a:prstGeom prst="ellipse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600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243" name="Oval 242"/>
              <p:cNvSpPr/>
              <p:nvPr/>
            </p:nvSpPr>
            <p:spPr>
              <a:xfrm>
                <a:off x="7389258" y="5315809"/>
                <a:ext cx="45719" cy="45719"/>
              </a:xfrm>
              <a:prstGeom prst="ellipse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600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245" name="Oval 244"/>
              <p:cNvSpPr/>
              <p:nvPr/>
            </p:nvSpPr>
            <p:spPr>
              <a:xfrm>
                <a:off x="7523866" y="5346927"/>
                <a:ext cx="45719" cy="45719"/>
              </a:xfrm>
              <a:prstGeom prst="ellipse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600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246" name="Oval 245"/>
              <p:cNvSpPr/>
              <p:nvPr/>
            </p:nvSpPr>
            <p:spPr>
              <a:xfrm>
                <a:off x="7485199" y="5255604"/>
                <a:ext cx="45719" cy="45719"/>
              </a:xfrm>
              <a:prstGeom prst="ellipse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600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247" name="Oval 246"/>
              <p:cNvSpPr/>
              <p:nvPr/>
            </p:nvSpPr>
            <p:spPr>
              <a:xfrm>
                <a:off x="6228184" y="5344505"/>
                <a:ext cx="45719" cy="45719"/>
              </a:xfrm>
              <a:prstGeom prst="ellipse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600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248" name="Oval 247"/>
              <p:cNvSpPr/>
              <p:nvPr/>
            </p:nvSpPr>
            <p:spPr>
              <a:xfrm>
                <a:off x="6278424" y="5260513"/>
                <a:ext cx="45719" cy="45719"/>
              </a:xfrm>
              <a:prstGeom prst="ellipse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600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250" name="Oval 249"/>
              <p:cNvSpPr/>
              <p:nvPr/>
            </p:nvSpPr>
            <p:spPr>
              <a:xfrm>
                <a:off x="6156176" y="5266040"/>
                <a:ext cx="45719" cy="45719"/>
              </a:xfrm>
              <a:prstGeom prst="ellipse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600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251" name="Oval 250"/>
              <p:cNvSpPr/>
              <p:nvPr/>
            </p:nvSpPr>
            <p:spPr>
              <a:xfrm>
                <a:off x="6398489" y="5369361"/>
                <a:ext cx="45719" cy="45719"/>
              </a:xfrm>
              <a:prstGeom prst="ellipse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600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252" name="Oval 251"/>
              <p:cNvSpPr/>
              <p:nvPr/>
            </p:nvSpPr>
            <p:spPr>
              <a:xfrm>
                <a:off x="6484400" y="5296184"/>
                <a:ext cx="45719" cy="45719"/>
              </a:xfrm>
              <a:prstGeom prst="ellipse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600" dirty="0" err="1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71" name="Rounded Rectangle 270"/>
            <p:cNvSpPr/>
            <p:nvPr/>
          </p:nvSpPr>
          <p:spPr bwMode="auto">
            <a:xfrm>
              <a:off x="14072585" y="14136703"/>
              <a:ext cx="14617994" cy="10796613"/>
            </a:xfrm>
            <a:prstGeom prst="roundRect">
              <a:avLst>
                <a:gd name="adj" fmla="val 7981"/>
              </a:avLst>
            </a:prstGeom>
            <a:noFill/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4580" name="Group 14579"/>
          <p:cNvGrpSpPr>
            <a:grpSpLocks noChangeAspect="1"/>
          </p:cNvGrpSpPr>
          <p:nvPr/>
        </p:nvGrpSpPr>
        <p:grpSpPr>
          <a:xfrm>
            <a:off x="13419622" y="6801955"/>
            <a:ext cx="3034491" cy="2019998"/>
            <a:chOff x="14279501" y="17578829"/>
            <a:chExt cx="4979608" cy="3314821"/>
          </a:xfrm>
        </p:grpSpPr>
        <p:pic>
          <p:nvPicPr>
            <p:cNvPr id="14573" name="Picture 1457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610124" y="17578829"/>
              <a:ext cx="4648985" cy="3221456"/>
            </a:xfrm>
            <a:prstGeom prst="rect">
              <a:avLst/>
            </a:prstGeom>
          </p:spPr>
        </p:pic>
        <p:sp>
          <p:nvSpPr>
            <p:cNvPr id="14576" name="TextBox 14575"/>
            <p:cNvSpPr txBox="1"/>
            <p:nvPr/>
          </p:nvSpPr>
          <p:spPr>
            <a:xfrm>
              <a:off x="14279501" y="20524318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 dirty="0"/>
                <a:t>a</a:t>
              </a:r>
              <a:endParaRPr lang="de-DE" sz="1800" b="1" dirty="0"/>
            </a:p>
          </p:txBody>
        </p:sp>
        <p:sp>
          <p:nvSpPr>
            <p:cNvPr id="14577" name="TextBox 14576"/>
            <p:cNvSpPr txBox="1"/>
            <p:nvPr/>
          </p:nvSpPr>
          <p:spPr>
            <a:xfrm>
              <a:off x="15273450" y="20380734"/>
              <a:ext cx="325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 dirty="0"/>
                <a:t>b</a:t>
              </a:r>
              <a:endParaRPr lang="de-DE" sz="1800" b="1" dirty="0"/>
            </a:p>
          </p:txBody>
        </p:sp>
        <p:sp>
          <p:nvSpPr>
            <p:cNvPr id="14579" name="TextBox 14578"/>
            <p:cNvSpPr txBox="1"/>
            <p:nvPr/>
          </p:nvSpPr>
          <p:spPr>
            <a:xfrm>
              <a:off x="14586326" y="19620228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 dirty="0"/>
                <a:t>c</a:t>
              </a:r>
              <a:endParaRPr lang="de-DE" sz="1800" b="1" dirty="0"/>
            </a:p>
          </p:txBody>
        </p:sp>
      </p:grpSp>
      <p:pic>
        <p:nvPicPr>
          <p:cNvPr id="25" name="Imagem 24">
            <a:extLst>
              <a:ext uri="{FF2B5EF4-FFF2-40B4-BE49-F238E27FC236}">
                <a16:creationId xmlns="" xmlns:a16="http://schemas.microsoft.com/office/drawing/2014/main" id="{DDF74234-5439-4DB0-9677-41B36DD9801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49787" y="39993130"/>
            <a:ext cx="6300000" cy="2520000"/>
          </a:xfrm>
          <a:prstGeom prst="rect">
            <a:avLst/>
          </a:prstGeom>
        </p:spPr>
      </p:pic>
      <p:sp>
        <p:nvSpPr>
          <p:cNvPr id="14620" name="Text Box 284"/>
          <p:cNvSpPr txBox="1">
            <a:spLocks noChangeArrowheads="1"/>
          </p:cNvSpPr>
          <p:nvPr/>
        </p:nvSpPr>
        <p:spPr bwMode="auto">
          <a:xfrm>
            <a:off x="1651688" y="752727"/>
            <a:ext cx="21572596" cy="2529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8800" dirty="0" smtClean="0">
                <a:solidFill>
                  <a:srgbClr val="00A6EB"/>
                </a:solidFill>
                <a:latin typeface="Arial Rounded MT Bold" panose="020F0704030504030204" pitchFamily="34" charset="0"/>
              </a:rPr>
              <a:t>Niobium surface investigation for RF cavity applications</a:t>
            </a:r>
            <a:r>
              <a:rPr lang="en-US" sz="8800" dirty="0" smtClean="0">
                <a:solidFill>
                  <a:srgbClr val="F8980C"/>
                </a:solidFill>
                <a:latin typeface="Arial Rounded MT Bold" panose="020F0704030504030204" pitchFamily="34" charset="0"/>
              </a:rPr>
              <a:t>.</a:t>
            </a:r>
            <a:endParaRPr lang="en-US" sz="8800" dirty="0">
              <a:solidFill>
                <a:srgbClr val="F8980C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51" name="Picture 2" descr="https://www.helmholtz.de/fileadmin/user_upload/04_mediathek/Logos_2017/2017_H_Logo_RGB_untereinander_EN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526" y="40275486"/>
            <a:ext cx="8359171" cy="2528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Rectangle 79"/>
          <p:cNvSpPr>
            <a:spLocks noChangeArrowheads="1"/>
          </p:cNvSpPr>
          <p:nvPr/>
        </p:nvSpPr>
        <p:spPr bwMode="auto">
          <a:xfrm>
            <a:off x="1377869" y="3281747"/>
            <a:ext cx="27544762" cy="1931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17588" tIns="208794" rIns="417588" bIns="208794"/>
          <a:lstStyle/>
          <a:p>
            <a:pPr eaLnBrk="1" hangingPunct="1">
              <a:lnSpc>
                <a:spcPct val="90000"/>
              </a:lnSpc>
            </a:pPr>
            <a:r>
              <a:rPr lang="de-DE" sz="4000" u="sng" dirty="0">
                <a:solidFill>
                  <a:srgbClr val="F28E00"/>
                </a:solidFill>
                <a:latin typeface="Arial Rounded MT Bold" panose="020F07040305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Arti Dangwal </a:t>
            </a:r>
            <a:r>
              <a:rPr lang="de-DE" sz="4000" u="sng" dirty="0" smtClean="0">
                <a:solidFill>
                  <a:srgbClr val="F28E00"/>
                </a:solidFill>
                <a:latin typeface="Arial Rounded MT Bold" panose="020F07040305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Pandey</a:t>
            </a:r>
            <a:r>
              <a:rPr lang="de-DE" sz="4000" dirty="0" smtClean="0">
                <a:solidFill>
                  <a:srgbClr val="F28E00"/>
                </a:solidFill>
                <a:latin typeface="Arial Rounded MT Bold" panose="020F07040305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, Guilherme </a:t>
            </a:r>
            <a:r>
              <a:rPr lang="de-DE" sz="4000" dirty="0">
                <a:solidFill>
                  <a:srgbClr val="F28E00"/>
                </a:solidFill>
                <a:latin typeface="Arial Rounded MT Bold" panose="020F07040305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Dalla Lana </a:t>
            </a:r>
            <a:r>
              <a:rPr lang="de-DE" sz="4000" dirty="0" smtClean="0">
                <a:solidFill>
                  <a:srgbClr val="F28E00"/>
                </a:solidFill>
                <a:latin typeface="Arial Rounded MT Bold" panose="020F07040305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Semione, Christopher Bate, Marc Wenskat, Jörn </a:t>
            </a:r>
            <a:r>
              <a:rPr lang="de-DE" sz="4000" dirty="0" err="1" smtClean="0">
                <a:solidFill>
                  <a:srgbClr val="F28E00"/>
                </a:solidFill>
                <a:latin typeface="Arial Rounded MT Bold" panose="020F07040305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Schraffan</a:t>
            </a:r>
            <a:r>
              <a:rPr lang="de-DE" sz="4000" dirty="0" smtClean="0">
                <a:solidFill>
                  <a:srgbClr val="F28E00"/>
                </a:solidFill>
                <a:latin typeface="Arial Rounded MT Bold" panose="020F07040305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, Thomas </a:t>
            </a:r>
            <a:r>
              <a:rPr lang="de-DE" sz="4000" dirty="0">
                <a:solidFill>
                  <a:srgbClr val="F28E00"/>
                </a:solidFill>
                <a:latin typeface="Arial Rounded MT Bold" panose="020F07040305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F. </a:t>
            </a:r>
            <a:r>
              <a:rPr lang="de-DE" sz="4000" dirty="0" smtClean="0">
                <a:solidFill>
                  <a:srgbClr val="F28E00"/>
                </a:solidFill>
                <a:latin typeface="Arial Rounded MT Bold" panose="020F07040305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Keller, Vedran </a:t>
            </a:r>
            <a:r>
              <a:rPr lang="de-DE" sz="4000" dirty="0" err="1" smtClean="0">
                <a:solidFill>
                  <a:srgbClr val="F28E00"/>
                </a:solidFill>
                <a:latin typeface="Arial Rounded MT Bold" panose="020F07040305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Vonk</a:t>
            </a:r>
            <a:r>
              <a:rPr lang="de-DE" sz="4000" dirty="0" smtClean="0">
                <a:solidFill>
                  <a:srgbClr val="F28E00"/>
                </a:solidFill>
                <a:latin typeface="Arial Rounded MT Bold" panose="020F07040305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, Heshmat Noei, Detlef Reschke, Hans Weise, Andreas Stierle</a:t>
            </a:r>
          </a:p>
        </p:txBody>
      </p:sp>
      <p:sp>
        <p:nvSpPr>
          <p:cNvPr id="115" name="Rectangle 83"/>
          <p:cNvSpPr>
            <a:spLocks noChangeArrowheads="1"/>
          </p:cNvSpPr>
          <p:nvPr/>
        </p:nvSpPr>
        <p:spPr bwMode="auto">
          <a:xfrm>
            <a:off x="1606864" y="5146593"/>
            <a:ext cx="6548535" cy="1090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17588" tIns="208794" rIns="417588" bIns="208794"/>
          <a:lstStyle/>
          <a:p>
            <a:pPr eaLnBrk="1" hangingPunct="1">
              <a:lnSpc>
                <a:spcPct val="90000"/>
              </a:lnSpc>
            </a:pPr>
            <a:r>
              <a:rPr lang="de-DE" sz="4500" dirty="0" smtClean="0">
                <a:solidFill>
                  <a:srgbClr val="00A6EB"/>
                </a:solidFill>
                <a:latin typeface="Arial Rounded MT Bold" panose="020F0704030504030204" pitchFamily="34" charset="0"/>
              </a:rPr>
              <a:t>Introduction</a:t>
            </a:r>
            <a:endParaRPr lang="de-DE" sz="4500" dirty="0">
              <a:solidFill>
                <a:srgbClr val="00A6EB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32670" y="5666329"/>
            <a:ext cx="11362631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en-US" sz="2200" dirty="0"/>
          </a:p>
          <a:p>
            <a:pPr marL="457200" indent="-45720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 smtClean="0"/>
              <a:t>Thermal </a:t>
            </a:r>
            <a:r>
              <a:rPr lang="en-US" sz="2400" dirty="0"/>
              <a:t>treatments </a:t>
            </a:r>
            <a:r>
              <a:rPr lang="en-US" sz="2400" dirty="0" smtClean="0"/>
              <a:t>of SRF cavities in vacuum and nitrogen partial pressures are </a:t>
            </a:r>
            <a:r>
              <a:rPr lang="en-US" sz="2400" dirty="0"/>
              <a:t>known to increase the performance of niobium cavities</a:t>
            </a:r>
            <a:r>
              <a:rPr lang="en-US" sz="2400" dirty="0" smtClean="0"/>
              <a:t>. [1,2] </a:t>
            </a:r>
            <a:r>
              <a:rPr lang="en-US" sz="2400" dirty="0"/>
              <a:t>However, the physical and chemical processes as well as the phenomena involved are </a:t>
            </a:r>
            <a:r>
              <a:rPr lang="en-US" sz="2400" dirty="0" smtClean="0"/>
              <a:t>not clearly understood [</a:t>
            </a:r>
            <a:r>
              <a:rPr lang="en-US" sz="2400" dirty="0"/>
              <a:t>3</a:t>
            </a:r>
            <a:r>
              <a:rPr lang="en-US" sz="2400" dirty="0" smtClean="0"/>
              <a:t>-5]; </a:t>
            </a:r>
          </a:p>
          <a:p>
            <a:pPr marL="457200" indent="-457200" algn="just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i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/>
              <a:t>Goal: </a:t>
            </a:r>
            <a:r>
              <a:rPr lang="en-US" sz="2400" i="1" dirty="0" smtClean="0"/>
              <a:t>In-situ </a:t>
            </a:r>
            <a:r>
              <a:rPr lang="en-US" sz="2400" dirty="0"/>
              <a:t>tracking of </a:t>
            </a:r>
            <a:r>
              <a:rPr lang="en-US" sz="2400" dirty="0" smtClean="0"/>
              <a:t>the changes in surface layer during </a:t>
            </a:r>
            <a:r>
              <a:rPr lang="en-US" sz="2400" dirty="0"/>
              <a:t>Nb thermal </a:t>
            </a:r>
            <a:r>
              <a:rPr lang="en-US" sz="2400" dirty="0" smtClean="0"/>
              <a:t>treatment by means of surface-sensitive techniques.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A much simpler system of single-crystal Nb were selected: heated in different vacuum conditions and nitrogen partial pressures.  </a:t>
            </a:r>
          </a:p>
          <a:p>
            <a:endParaRPr lang="en-US" sz="2400" dirty="0"/>
          </a:p>
          <a:p>
            <a:pPr marL="457200" indent="-457200" algn="just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200" dirty="0" smtClean="0"/>
          </a:p>
        </p:txBody>
      </p:sp>
      <p:sp>
        <p:nvSpPr>
          <p:cNvPr id="128" name="Rectangle 83"/>
          <p:cNvSpPr>
            <a:spLocks noChangeArrowheads="1"/>
          </p:cNvSpPr>
          <p:nvPr/>
        </p:nvSpPr>
        <p:spPr bwMode="auto">
          <a:xfrm>
            <a:off x="13889233" y="5146593"/>
            <a:ext cx="12373752" cy="1090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17588" tIns="208794" rIns="417588" bIns="208794"/>
          <a:lstStyle/>
          <a:p>
            <a:pPr eaLnBrk="1" hangingPunct="1">
              <a:lnSpc>
                <a:spcPct val="90000"/>
              </a:lnSpc>
            </a:pPr>
            <a:r>
              <a:rPr lang="de-DE" sz="4500" dirty="0" err="1" smtClean="0">
                <a:solidFill>
                  <a:srgbClr val="00A6EB"/>
                </a:solidFill>
                <a:latin typeface="Arial Rounded MT Bold" panose="020F0704030504030204" pitchFamily="34" charset="0"/>
              </a:rPr>
              <a:t>Methods</a:t>
            </a:r>
            <a:endParaRPr lang="de-DE" sz="4500" dirty="0">
              <a:solidFill>
                <a:srgbClr val="00A6EB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80" name="TextBox 179"/>
          <p:cNvSpPr txBox="1"/>
          <p:nvPr/>
        </p:nvSpPr>
        <p:spPr>
          <a:xfrm>
            <a:off x="17183346" y="5934517"/>
            <a:ext cx="1072670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/>
              <a:t>X-ray reflectivity (XRR):  </a:t>
            </a:r>
            <a:r>
              <a:rPr lang="en-US" sz="2400" dirty="0" smtClean="0"/>
              <a:t>to retrieve the layered structure of the surface based on electron density profile; </a:t>
            </a: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X-ray photoelectron </a:t>
            </a:r>
            <a:r>
              <a:rPr lang="en-US" sz="2400" b="1" dirty="0" smtClean="0"/>
              <a:t>spectroscopy </a:t>
            </a:r>
            <a:r>
              <a:rPr lang="en-US" sz="2400" b="1" dirty="0"/>
              <a:t>(XPS)</a:t>
            </a:r>
            <a:r>
              <a:rPr lang="en-US" sz="2400" dirty="0"/>
              <a:t> to identify the </a:t>
            </a:r>
            <a:r>
              <a:rPr lang="en-US" sz="2400" dirty="0" smtClean="0"/>
              <a:t>chemical </a:t>
            </a:r>
            <a:r>
              <a:rPr lang="en-US" sz="2400" dirty="0"/>
              <a:t>entities present on the </a:t>
            </a:r>
            <a:r>
              <a:rPr lang="en-US" sz="2400" dirty="0" smtClean="0"/>
              <a:t>surface;</a:t>
            </a:r>
            <a:endParaRPr lang="en-US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N, O and C interstitials occupy octahedral sites in the Nb bcc lattice; Give rise to diffuse scattering intensities;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Grazing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Incidence X-Ray Diffraction (GIXRD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2400" dirty="0" smtClean="0"/>
              <a:t> for tracking the changes in thermal </a:t>
            </a:r>
            <a:r>
              <a:rPr lang="en-US" sz="2400" dirty="0"/>
              <a:t>diffuse scattering (TDS) and </a:t>
            </a:r>
            <a:r>
              <a:rPr lang="en-US" sz="2400" dirty="0" smtClean="0"/>
              <a:t>Interstitial induced </a:t>
            </a:r>
            <a:r>
              <a:rPr lang="en-US" sz="2400" dirty="0"/>
              <a:t>diffuse </a:t>
            </a:r>
            <a:r>
              <a:rPr lang="en-US" sz="2400" dirty="0" smtClean="0"/>
              <a:t>scattering intensities during the treatment</a:t>
            </a:r>
            <a:endParaRPr lang="en-US" sz="2400" dirty="0"/>
          </a:p>
        </p:txBody>
      </p:sp>
      <p:pic>
        <p:nvPicPr>
          <p:cNvPr id="224" name="Picture 22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70418" y="353140"/>
            <a:ext cx="2739421" cy="273942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944" y="39414061"/>
            <a:ext cx="6680320" cy="4135118"/>
          </a:xfrm>
          <a:prstGeom prst="rect">
            <a:avLst/>
          </a:prstGeom>
        </p:spPr>
      </p:pic>
      <p:sp>
        <p:nvSpPr>
          <p:cNvPr id="300" name="Rectangle 83"/>
          <p:cNvSpPr>
            <a:spLocks noChangeArrowheads="1"/>
          </p:cNvSpPr>
          <p:nvPr/>
        </p:nvSpPr>
        <p:spPr bwMode="auto">
          <a:xfrm>
            <a:off x="14314473" y="35153589"/>
            <a:ext cx="12198583" cy="1090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17588" tIns="208794" rIns="417588" bIns="208794"/>
          <a:lstStyle/>
          <a:p>
            <a:pPr eaLnBrk="1" hangingPunct="1">
              <a:lnSpc>
                <a:spcPct val="150000"/>
              </a:lnSpc>
            </a:pPr>
            <a:r>
              <a:rPr lang="en-US" sz="4000" dirty="0">
                <a:solidFill>
                  <a:srgbClr val="00A6EB"/>
                </a:solidFill>
                <a:latin typeface="Arial Rounded MT Bold" panose="020F0704030504030204" pitchFamily="34" charset="0"/>
              </a:rPr>
              <a:t>Summary</a:t>
            </a:r>
          </a:p>
          <a:p>
            <a:pPr eaLnBrk="1" hangingPunct="1">
              <a:lnSpc>
                <a:spcPct val="150000"/>
              </a:lnSpc>
            </a:pPr>
            <a:endParaRPr lang="de-DE" sz="4000" dirty="0">
              <a:solidFill>
                <a:srgbClr val="00A6EB"/>
              </a:solidFill>
              <a:latin typeface="Arial Rounded MT Bold" panose="020F0704030504030204" pitchFamily="34" charset="0"/>
            </a:endParaRPr>
          </a:p>
          <a:p>
            <a:pPr eaLnBrk="1" hangingPunct="1">
              <a:lnSpc>
                <a:spcPct val="150000"/>
              </a:lnSpc>
            </a:pPr>
            <a:endParaRPr lang="de-DE" sz="2400" dirty="0">
              <a:solidFill>
                <a:srgbClr val="00A6EB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="" xmlns:a16="http://schemas.microsoft.com/office/drawing/2014/main" id="{1E595B0E-2CBB-431F-9313-6974644A52E6}"/>
              </a:ext>
            </a:extLst>
          </p:cNvPr>
          <p:cNvSpPr/>
          <p:nvPr/>
        </p:nvSpPr>
        <p:spPr>
          <a:xfrm>
            <a:off x="14119494" y="36097446"/>
            <a:ext cx="1508415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i="1" dirty="0"/>
              <a:t>In-situ</a:t>
            </a:r>
            <a:r>
              <a:rPr lang="en-US" sz="2400" dirty="0"/>
              <a:t> investigation of the near-surface region </a:t>
            </a:r>
            <a:r>
              <a:rPr lang="en-US" sz="2400" dirty="0" smtClean="0"/>
              <a:t>during thermal treatments with and without N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;</a:t>
            </a: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XRR </a:t>
            </a:r>
            <a:r>
              <a:rPr lang="en-US" sz="2400" dirty="0"/>
              <a:t>reveals dissolution of natural oxides, NbO remains at the surface after 800°C annealing step</a:t>
            </a:r>
            <a:r>
              <a:rPr lang="en-US" sz="2400" dirty="0" smtClean="0"/>
              <a:t>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Thermal diffuse scattering and interstitial diffuse scattering under evaluation from </a:t>
            </a:r>
            <a:r>
              <a:rPr lang="en-US" sz="2400" dirty="0" smtClean="0"/>
              <a:t>HEGIXRD;</a:t>
            </a: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XPS: No </a:t>
            </a:r>
            <a:r>
              <a:rPr lang="en-US" sz="2400" dirty="0"/>
              <a:t>Nb-N </a:t>
            </a:r>
            <a:r>
              <a:rPr lang="en-US" sz="2400" dirty="0" smtClean="0"/>
              <a:t>containing phase in Nb-infused Nb, significant </a:t>
            </a:r>
            <a:r>
              <a:rPr lang="en-US" sz="2400" dirty="0" smtClean="0"/>
              <a:t>changes </a:t>
            </a:r>
            <a:r>
              <a:rPr lang="en-US" sz="2400" dirty="0" smtClean="0"/>
              <a:t>in </a:t>
            </a:r>
            <a:r>
              <a:rPr lang="en-US" sz="2400" dirty="0" smtClean="0"/>
              <a:t>NbO and </a:t>
            </a:r>
            <a:r>
              <a:rPr lang="en-US" sz="2400" dirty="0" err="1" smtClean="0"/>
              <a:t>NbC</a:t>
            </a:r>
            <a:r>
              <a:rPr lang="en-US" sz="2400" smtClean="0"/>
              <a:t> phases.</a:t>
            </a:r>
            <a:endParaRPr lang="en-US" sz="2400" dirty="0" smtClean="0"/>
          </a:p>
        </p:txBody>
      </p:sp>
      <p:sp>
        <p:nvSpPr>
          <p:cNvPr id="120" name="Rectangle 83"/>
          <p:cNvSpPr>
            <a:spLocks noChangeArrowheads="1"/>
          </p:cNvSpPr>
          <p:nvPr/>
        </p:nvSpPr>
        <p:spPr bwMode="auto">
          <a:xfrm>
            <a:off x="14279779" y="37245431"/>
            <a:ext cx="12342849" cy="1090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17588" tIns="208794" rIns="417588" bIns="208794"/>
          <a:lstStyle/>
          <a:p>
            <a:pPr eaLnBrk="1" hangingPunct="1">
              <a:lnSpc>
                <a:spcPct val="150000"/>
              </a:lnSpc>
            </a:pPr>
            <a:r>
              <a:rPr lang="en-US" sz="4000" dirty="0">
                <a:solidFill>
                  <a:srgbClr val="00A6EB"/>
                </a:solidFill>
                <a:latin typeface="Arial Rounded MT Bold" panose="020F0704030504030204" pitchFamily="34" charset="0"/>
              </a:rPr>
              <a:t>Acknowledgments</a:t>
            </a:r>
          </a:p>
          <a:p>
            <a:pPr eaLnBrk="1" hangingPunct="1">
              <a:lnSpc>
                <a:spcPct val="150000"/>
              </a:lnSpc>
            </a:pPr>
            <a:endParaRPr lang="de-DE" sz="4000" dirty="0">
              <a:solidFill>
                <a:srgbClr val="00A6EB"/>
              </a:solidFill>
              <a:latin typeface="Arial Rounded MT Bold" panose="020F0704030504030204" pitchFamily="34" charset="0"/>
            </a:endParaRPr>
          </a:p>
          <a:p>
            <a:pPr eaLnBrk="1" hangingPunct="1">
              <a:lnSpc>
                <a:spcPct val="150000"/>
              </a:lnSpc>
            </a:pPr>
            <a:endParaRPr lang="de-DE" sz="2400" dirty="0">
              <a:solidFill>
                <a:srgbClr val="00A6EB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24" name="Retângulo 123">
            <a:extLst>
              <a:ext uri="{FF2B5EF4-FFF2-40B4-BE49-F238E27FC236}">
                <a16:creationId xmlns="" xmlns:a16="http://schemas.microsoft.com/office/drawing/2014/main" id="{DDBE7E2D-DA79-42B0-BFD9-0A4FA06B1BE6}"/>
              </a:ext>
            </a:extLst>
          </p:cNvPr>
          <p:cNvSpPr/>
          <p:nvPr/>
        </p:nvSpPr>
        <p:spPr>
          <a:xfrm>
            <a:off x="14312744" y="38307186"/>
            <a:ext cx="1412890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For HR-EDX measurements and analysis: </a:t>
            </a:r>
            <a:r>
              <a:rPr lang="en-US" sz="2400" dirty="0" err="1" smtClean="0"/>
              <a:t>Thobias</a:t>
            </a:r>
            <a:r>
              <a:rPr lang="en-US" sz="2400" dirty="0" smtClean="0"/>
              <a:t> Krekeler, BEEM, TUHH.</a:t>
            </a:r>
          </a:p>
          <a:p>
            <a:r>
              <a:rPr lang="en-US" sz="2400" dirty="0" smtClean="0"/>
              <a:t>This </a:t>
            </a:r>
            <a:r>
              <a:rPr lang="en-US" sz="2400" dirty="0"/>
              <a:t>work was </a:t>
            </a:r>
            <a:r>
              <a:rPr lang="en-US" sz="2400" dirty="0" smtClean="0"/>
              <a:t>partially funded by </a:t>
            </a:r>
            <a:r>
              <a:rPr lang="en-US" sz="2400" dirty="0"/>
              <a:t>the </a:t>
            </a:r>
            <a:r>
              <a:rPr lang="en-US" sz="2400" dirty="0" err="1"/>
              <a:t>Bundesministerium</a:t>
            </a:r>
            <a:r>
              <a:rPr lang="en-US" sz="2400" dirty="0"/>
              <a:t> </a:t>
            </a:r>
            <a:r>
              <a:rPr lang="en-US" sz="2400" dirty="0" err="1"/>
              <a:t>für</a:t>
            </a:r>
            <a:r>
              <a:rPr lang="en-US" sz="2400" dirty="0"/>
              <a:t> </a:t>
            </a:r>
            <a:r>
              <a:rPr lang="en-US" sz="2400" dirty="0" err="1"/>
              <a:t>Bildung</a:t>
            </a:r>
            <a:r>
              <a:rPr lang="en-US" sz="2400" dirty="0"/>
              <a:t> und </a:t>
            </a:r>
            <a:r>
              <a:rPr lang="en-US" sz="2400" dirty="0" err="1"/>
              <a:t>Forschung</a:t>
            </a:r>
            <a:r>
              <a:rPr lang="en-US" sz="2400" dirty="0"/>
              <a:t> (BMBF) project </a:t>
            </a:r>
            <a:r>
              <a:rPr lang="en-US" sz="2400" b="1" dirty="0"/>
              <a:t>“Performance improvement of SRF cavities by surface treatment including mechanical polishing and nitrogen thermal </a:t>
            </a:r>
            <a:r>
              <a:rPr lang="en-US" sz="2400" b="1" dirty="0" smtClean="0"/>
              <a:t>treatment”</a:t>
            </a:r>
            <a:r>
              <a:rPr lang="en-US" sz="2400" dirty="0"/>
              <a:t> </a:t>
            </a:r>
            <a:r>
              <a:rPr lang="en-US" sz="2400" dirty="0" smtClean="0"/>
              <a:t> and</a:t>
            </a:r>
            <a:r>
              <a:rPr lang="en-US" sz="2400" b="1" dirty="0" smtClean="0"/>
              <a:t> DSF.</a:t>
            </a:r>
            <a:endParaRPr lang="en-US" sz="2400" dirty="0"/>
          </a:p>
        </p:txBody>
      </p:sp>
      <p:sp>
        <p:nvSpPr>
          <p:cNvPr id="60" name="Rounded Rectangle 59"/>
          <p:cNvSpPr/>
          <p:nvPr/>
        </p:nvSpPr>
        <p:spPr bwMode="auto">
          <a:xfrm>
            <a:off x="1377870" y="4917995"/>
            <a:ext cx="27312708" cy="5168980"/>
          </a:xfrm>
          <a:prstGeom prst="roundRect">
            <a:avLst>
              <a:gd name="adj" fmla="val 7981"/>
            </a:avLst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369466" y="25160997"/>
            <a:ext cx="1003057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de-DE" sz="2400" b="1" dirty="0" err="1" smtClean="0"/>
              <a:t>surfaces</a:t>
            </a:r>
            <a:r>
              <a:rPr lang="de-DE" sz="2400" b="1" dirty="0" smtClean="0"/>
              <a:t> </a:t>
            </a:r>
            <a:r>
              <a:rPr lang="de-DE" sz="2400" b="1" dirty="0" err="1"/>
              <a:t>changes</a:t>
            </a:r>
            <a:r>
              <a:rPr lang="de-DE" sz="2400" b="1" dirty="0"/>
              <a:t> on  </a:t>
            </a:r>
            <a:r>
              <a:rPr lang="de-DE" sz="2400" dirty="0"/>
              <a:t>N-</a:t>
            </a:r>
            <a:r>
              <a:rPr lang="de-DE" sz="2400" dirty="0" err="1"/>
              <a:t>infused</a:t>
            </a:r>
            <a:r>
              <a:rPr lang="de-DE" sz="2400" dirty="0"/>
              <a:t> </a:t>
            </a:r>
            <a:r>
              <a:rPr lang="de-DE" sz="2400" dirty="0" err="1"/>
              <a:t>compared</a:t>
            </a:r>
            <a:r>
              <a:rPr lang="de-DE" sz="2400" dirty="0"/>
              <a:t> to UHV-</a:t>
            </a:r>
            <a:r>
              <a:rPr lang="de-DE" sz="2400" dirty="0" err="1"/>
              <a:t>annealed</a:t>
            </a:r>
            <a:r>
              <a:rPr lang="de-DE" sz="2400" dirty="0"/>
              <a:t>  Nb(100</a:t>
            </a:r>
            <a:r>
              <a:rPr lang="de-DE" sz="2400" dirty="0" smtClean="0"/>
              <a:t>):</a:t>
            </a:r>
          </a:p>
          <a:p>
            <a:pPr marL="342900" indent="-342900">
              <a:buFont typeface="Symbol" panose="05050102010706020507" pitchFamily="18" charset="2"/>
              <a:buChar char="-"/>
            </a:pPr>
            <a:r>
              <a:rPr lang="de-DE" sz="2400" dirty="0" err="1"/>
              <a:t>slower</a:t>
            </a:r>
            <a:r>
              <a:rPr lang="de-DE" sz="2400" dirty="0"/>
              <a:t> </a:t>
            </a:r>
            <a:r>
              <a:rPr lang="de-DE" sz="2400" b="1" dirty="0"/>
              <a:t>Nb</a:t>
            </a:r>
            <a:r>
              <a:rPr lang="de-DE" sz="2400" b="1" baseline="-25000" dirty="0"/>
              <a:t>2</a:t>
            </a:r>
            <a:r>
              <a:rPr lang="de-DE" sz="2400" b="1" dirty="0"/>
              <a:t>O</a:t>
            </a:r>
            <a:r>
              <a:rPr lang="de-DE" sz="2400" b="1" baseline="-25000" dirty="0"/>
              <a:t>5</a:t>
            </a:r>
            <a:r>
              <a:rPr lang="de-DE" sz="2400" dirty="0"/>
              <a:t> </a:t>
            </a:r>
            <a:r>
              <a:rPr lang="de-DE" sz="2400" dirty="0" err="1"/>
              <a:t>growth</a:t>
            </a:r>
            <a:r>
              <a:rPr lang="de-DE" sz="2400" dirty="0"/>
              <a:t> on N-</a:t>
            </a:r>
            <a:r>
              <a:rPr lang="de-DE" sz="2400" dirty="0" err="1"/>
              <a:t>infused</a:t>
            </a:r>
            <a:r>
              <a:rPr lang="de-DE" sz="2400" dirty="0"/>
              <a:t> Nb sample</a:t>
            </a:r>
          </a:p>
          <a:p>
            <a:pPr marL="342900" indent="-342900">
              <a:buFont typeface="Symbol" panose="05050102010706020507" pitchFamily="18" charset="2"/>
              <a:buChar char="-"/>
            </a:pPr>
            <a:r>
              <a:rPr lang="de-DE" sz="2400" dirty="0" err="1" smtClean="0"/>
              <a:t>Increased</a:t>
            </a:r>
            <a:r>
              <a:rPr lang="de-DE" sz="2400" dirty="0" smtClean="0"/>
              <a:t> </a:t>
            </a:r>
            <a:r>
              <a:rPr lang="de-DE" sz="2400" b="1" dirty="0" err="1" smtClean="0"/>
              <a:t>NbO</a:t>
            </a:r>
            <a:r>
              <a:rPr lang="de-DE" sz="2400" dirty="0" smtClean="0"/>
              <a:t> </a:t>
            </a:r>
            <a:r>
              <a:rPr lang="de-DE" sz="2400" dirty="0" err="1"/>
              <a:t>and</a:t>
            </a:r>
            <a:r>
              <a:rPr lang="de-DE" sz="2400" dirty="0"/>
              <a:t> </a:t>
            </a:r>
            <a:r>
              <a:rPr lang="de-DE" sz="2400" b="1" dirty="0" err="1" smtClean="0"/>
              <a:t>NbC</a:t>
            </a:r>
            <a:r>
              <a:rPr lang="de-DE" sz="2400" dirty="0"/>
              <a:t> </a:t>
            </a:r>
            <a:r>
              <a:rPr lang="de-DE" sz="2400" dirty="0" err="1" smtClean="0"/>
              <a:t>phases</a:t>
            </a:r>
            <a:endParaRPr lang="de-DE" sz="2400" dirty="0" smtClean="0"/>
          </a:p>
          <a:p>
            <a:pPr marL="342900" indent="-342900">
              <a:buFont typeface="Symbol" panose="05050102010706020507" pitchFamily="18" charset="2"/>
              <a:buChar char="-"/>
            </a:pPr>
            <a:r>
              <a:rPr lang="de-DE" sz="2400" dirty="0" err="1" smtClean="0"/>
              <a:t>Hint</a:t>
            </a:r>
            <a:r>
              <a:rPr lang="de-DE" sz="2400" dirty="0" smtClean="0"/>
              <a:t> </a:t>
            </a:r>
            <a:r>
              <a:rPr lang="de-DE" sz="2400" dirty="0" err="1"/>
              <a:t>for</a:t>
            </a:r>
            <a:r>
              <a:rPr lang="de-DE" sz="2400" dirty="0"/>
              <a:t> </a:t>
            </a:r>
            <a:r>
              <a:rPr lang="de-DE" sz="2400" dirty="0" smtClean="0"/>
              <a:t>a </a:t>
            </a:r>
            <a:r>
              <a:rPr lang="de-DE" sz="2400" dirty="0" err="1" smtClean="0"/>
              <a:t>new</a:t>
            </a:r>
            <a:r>
              <a:rPr lang="de-DE" sz="2400" dirty="0" smtClean="0"/>
              <a:t> </a:t>
            </a:r>
            <a:r>
              <a:rPr lang="de-DE" sz="2400" dirty="0" err="1"/>
              <a:t>phase</a:t>
            </a:r>
            <a:r>
              <a:rPr lang="de-DE" sz="2400" dirty="0"/>
              <a:t>: </a:t>
            </a:r>
            <a:r>
              <a:rPr lang="de-DE" sz="2400" b="1" dirty="0"/>
              <a:t>NbX</a:t>
            </a:r>
            <a:r>
              <a:rPr lang="de-DE" sz="2400" b="1" baseline="-25000" dirty="0"/>
              <a:t>x</a:t>
            </a:r>
            <a:r>
              <a:rPr lang="de-DE" sz="2400" b="1" dirty="0"/>
              <a:t>O</a:t>
            </a:r>
            <a:r>
              <a:rPr lang="de-DE" sz="2400" b="1" baseline="-25000" dirty="0"/>
              <a:t>5-x</a:t>
            </a:r>
            <a:r>
              <a:rPr lang="de-DE" sz="2400" b="1" dirty="0"/>
              <a:t> </a:t>
            </a:r>
            <a:r>
              <a:rPr lang="de-DE" sz="2400" b="1" dirty="0" smtClean="0"/>
              <a:t>; </a:t>
            </a:r>
            <a:r>
              <a:rPr lang="de-DE" sz="2400" b="1" dirty="0"/>
              <a:t>X: O, C, N </a:t>
            </a:r>
            <a:endParaRPr lang="de-DE" sz="2400" b="1" dirty="0" smtClean="0"/>
          </a:p>
          <a:p>
            <a:pPr marL="342900" indent="-342900">
              <a:buFont typeface="Symbol" panose="05050102010706020507" pitchFamily="18" charset="2"/>
              <a:buChar char="-"/>
            </a:pPr>
            <a:r>
              <a:rPr lang="de-DE" sz="2400" dirty="0" smtClean="0"/>
              <a:t>Nb-N </a:t>
            </a:r>
            <a:r>
              <a:rPr lang="de-DE" sz="2400" dirty="0" err="1" smtClean="0"/>
              <a:t>bond</a:t>
            </a:r>
            <a:r>
              <a:rPr lang="de-DE" sz="2400" dirty="0" smtClean="0"/>
              <a:t>: </a:t>
            </a:r>
            <a:r>
              <a:rPr lang="de-DE" sz="2400" dirty="0" err="1" smtClean="0"/>
              <a:t>signal</a:t>
            </a:r>
            <a:r>
              <a:rPr lang="de-DE" sz="2400" dirty="0" smtClean="0"/>
              <a:t> </a:t>
            </a:r>
            <a:r>
              <a:rPr lang="de-DE" sz="2400" dirty="0" err="1" smtClean="0"/>
              <a:t>too</a:t>
            </a:r>
            <a:r>
              <a:rPr lang="de-DE" sz="2400" dirty="0" smtClean="0"/>
              <a:t> </a:t>
            </a:r>
            <a:r>
              <a:rPr lang="de-DE" sz="2400" dirty="0" err="1" smtClean="0"/>
              <a:t>week</a:t>
            </a:r>
            <a:r>
              <a:rPr lang="de-DE" sz="2400" dirty="0" smtClean="0"/>
              <a:t> to </a:t>
            </a:r>
            <a:r>
              <a:rPr lang="de-DE" sz="2400" dirty="0" err="1" smtClean="0"/>
              <a:t>identify</a:t>
            </a:r>
            <a:r>
              <a:rPr lang="de-DE" sz="2400" dirty="0" smtClean="0"/>
              <a:t> a Nb-N </a:t>
            </a:r>
            <a:r>
              <a:rPr lang="de-DE" sz="2400" dirty="0" err="1" smtClean="0"/>
              <a:t>phase</a:t>
            </a:r>
            <a:endParaRPr lang="de-DE" sz="2400" dirty="0"/>
          </a:p>
        </p:txBody>
      </p:sp>
      <p:grpSp>
        <p:nvGrpSpPr>
          <p:cNvPr id="97" name="Group 96"/>
          <p:cNvGrpSpPr/>
          <p:nvPr/>
        </p:nvGrpSpPr>
        <p:grpSpPr>
          <a:xfrm>
            <a:off x="1475351" y="10677160"/>
            <a:ext cx="12712482" cy="10620878"/>
            <a:chOff x="1870085" y="14843964"/>
            <a:chExt cx="12712482" cy="9804839"/>
          </a:xfrm>
        </p:grpSpPr>
        <p:sp>
          <p:nvSpPr>
            <p:cNvPr id="184" name="Rectangle 83"/>
            <p:cNvSpPr>
              <a:spLocks noChangeArrowheads="1"/>
            </p:cNvSpPr>
            <p:nvPr/>
          </p:nvSpPr>
          <p:spPr bwMode="auto">
            <a:xfrm>
              <a:off x="2016311" y="14843964"/>
              <a:ext cx="12566256" cy="10906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417588" tIns="208794" rIns="417588" bIns="208794"/>
            <a:lstStyle/>
            <a:p>
              <a:pPr eaLnBrk="1" hangingPunct="1">
                <a:lnSpc>
                  <a:spcPct val="90000"/>
                </a:lnSpc>
              </a:pPr>
              <a:r>
                <a:rPr lang="de-DE" sz="4000" dirty="0" smtClean="0">
                  <a:solidFill>
                    <a:srgbClr val="00A6EB"/>
                  </a:solidFill>
                  <a:latin typeface="Arial Rounded MT Bold" panose="020F0704030504030204" pitchFamily="34" charset="0"/>
                </a:rPr>
                <a:t>Nitrogen </a:t>
              </a:r>
              <a:r>
                <a:rPr lang="en-US" sz="4000" dirty="0" smtClean="0">
                  <a:solidFill>
                    <a:srgbClr val="00A6EB"/>
                  </a:solidFill>
                  <a:latin typeface="Arial Rounded MT Bold" panose="020F0704030504030204" pitchFamily="34" charset="0"/>
                </a:rPr>
                <a:t>infusion</a:t>
              </a:r>
              <a:endParaRPr lang="de-DE" sz="4000" dirty="0">
                <a:solidFill>
                  <a:srgbClr val="00A6EB"/>
                </a:solidFill>
                <a:latin typeface="Arial Rounded MT Bold" panose="020F0704030504030204" pitchFamily="34" charset="0"/>
              </a:endParaRPr>
            </a:p>
            <a:p>
              <a:pPr eaLnBrk="1" hangingPunct="1">
                <a:lnSpc>
                  <a:spcPct val="150000"/>
                </a:lnSpc>
              </a:pPr>
              <a:endParaRPr lang="de-DE" sz="4000" dirty="0">
                <a:solidFill>
                  <a:srgbClr val="00A6EB"/>
                </a:solidFill>
                <a:latin typeface="Arial Rounded MT Bold" panose="020F0704030504030204" pitchFamily="34" charset="0"/>
              </a:endParaRPr>
            </a:p>
          </p:txBody>
        </p:sp>
        <p:sp>
          <p:nvSpPr>
            <p:cNvPr id="235" name="Rectangle 234"/>
            <p:cNvSpPr/>
            <p:nvPr/>
          </p:nvSpPr>
          <p:spPr>
            <a:xfrm>
              <a:off x="1870085" y="15761588"/>
              <a:ext cx="7781273" cy="110810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971550" lvl="1" indent="-514350">
                <a:buFont typeface="+mj-lt"/>
                <a:buAutoNum type="romanLcPeriod"/>
                <a:tabLst>
                  <a:tab pos="371475" algn="l"/>
                </a:tabLst>
              </a:pPr>
              <a:r>
                <a:rPr lang="en-US" sz="2400" dirty="0" err="1"/>
                <a:t>Nanopolished</a:t>
              </a:r>
              <a:r>
                <a:rPr lang="en-US" sz="2400" dirty="0"/>
                <a:t>, cavity material (</a:t>
              </a:r>
              <a:r>
                <a:rPr lang="en-US" sz="2400" dirty="0" smtClean="0"/>
                <a:t>large-grain Nb)</a:t>
              </a:r>
              <a:endParaRPr lang="en-US" sz="2400" dirty="0"/>
            </a:p>
            <a:p>
              <a:pPr marL="971550" lvl="1" indent="-514350">
                <a:buFont typeface="+mj-lt"/>
                <a:buAutoNum type="romanLcPeriod"/>
                <a:tabLst>
                  <a:tab pos="371475" algn="l"/>
                </a:tabLst>
              </a:pPr>
              <a:r>
                <a:rPr lang="el-GR" sz="2400" dirty="0"/>
                <a:t>Δ</a:t>
              </a:r>
              <a:r>
                <a:rPr lang="en-US" sz="2400" dirty="0"/>
                <a:t>T = 800°C  (2 hours);  Cooldown to 120°C</a:t>
              </a:r>
            </a:p>
            <a:p>
              <a:pPr marL="971550" lvl="1" indent="-514350">
                <a:buFont typeface="+mj-lt"/>
                <a:buAutoNum type="romanLcPeriod"/>
                <a:tabLst>
                  <a:tab pos="371475" algn="l"/>
                </a:tabLst>
              </a:pPr>
              <a:r>
                <a:rPr lang="en-US" sz="2400" dirty="0"/>
                <a:t>ΔP</a:t>
              </a:r>
              <a:r>
                <a:rPr lang="en-US" sz="2400" baseline="-25000" dirty="0"/>
                <a:t>N2</a:t>
              </a:r>
              <a:r>
                <a:rPr lang="en-US" sz="2400" dirty="0"/>
                <a:t> =  0.033 mbar (48 hours)  while @120°C</a:t>
              </a:r>
            </a:p>
          </p:txBody>
        </p:sp>
        <p:sp>
          <p:nvSpPr>
            <p:cNvPr id="284" name="TextBox 283"/>
            <p:cNvSpPr txBox="1"/>
            <p:nvPr/>
          </p:nvSpPr>
          <p:spPr>
            <a:xfrm>
              <a:off x="2265773" y="23199745"/>
              <a:ext cx="10616412" cy="14490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 algn="just">
                <a:buFont typeface="Arial" panose="020B0604020202020204" pitchFamily="34" charset="0"/>
                <a:buChar char="•"/>
              </a:pPr>
              <a:r>
                <a:rPr lang="en-US" sz="2400" dirty="0"/>
                <a:t>800°C annealing partially consumes native oxides, NbO remains;</a:t>
              </a:r>
            </a:p>
            <a:p>
              <a:pPr marL="342900" indent="-342900" algn="just">
                <a:buFont typeface="Arial" panose="020B0604020202020204" pitchFamily="34" charset="0"/>
                <a:buChar char="•"/>
              </a:pPr>
              <a:r>
                <a:rPr lang="en-US" sz="2400" dirty="0"/>
                <a:t>Addition of N</a:t>
              </a:r>
              <a:r>
                <a:rPr lang="en-US" sz="2400" baseline="-25000" dirty="0"/>
                <a:t>2 </a:t>
              </a:r>
              <a:r>
                <a:rPr lang="en-US" sz="2400" dirty="0"/>
                <a:t>doesn’t form new layers, effect also not time dependent within the proposed time scales;</a:t>
              </a:r>
            </a:p>
            <a:p>
              <a:pPr marL="342900" indent="-342900" algn="just">
                <a:buFont typeface="Arial" panose="020B0604020202020204" pitchFamily="34" charset="0"/>
                <a:buChar char="•"/>
              </a:pPr>
              <a:r>
                <a:rPr lang="en-US" sz="2400" dirty="0"/>
                <a:t>Similar results obtained for single-crystal samples. </a:t>
              </a:r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2350361" y="17125597"/>
              <a:ext cx="10738375" cy="5928777"/>
              <a:chOff x="2350361" y="16589570"/>
              <a:chExt cx="10738375" cy="5928777"/>
            </a:xfrm>
          </p:grpSpPr>
          <p:grpSp>
            <p:nvGrpSpPr>
              <p:cNvPr id="45" name="Agrupar 44">
                <a:extLst>
                  <a:ext uri="{FF2B5EF4-FFF2-40B4-BE49-F238E27FC236}">
                    <a16:creationId xmlns="" xmlns:a16="http://schemas.microsoft.com/office/drawing/2014/main" id="{F4550B96-9D6E-4181-9794-457B240A9381}"/>
                  </a:ext>
                </a:extLst>
              </p:cNvPr>
              <p:cNvGrpSpPr/>
              <p:nvPr/>
            </p:nvGrpSpPr>
            <p:grpSpPr>
              <a:xfrm>
                <a:off x="2350361" y="16589570"/>
                <a:ext cx="10738375" cy="5928777"/>
                <a:chOff x="2350361" y="18845683"/>
                <a:chExt cx="10738375" cy="5928777"/>
              </a:xfrm>
            </p:grpSpPr>
            <p:grpSp>
              <p:nvGrpSpPr>
                <p:cNvPr id="44" name="Agrupar 43">
                  <a:extLst>
                    <a:ext uri="{FF2B5EF4-FFF2-40B4-BE49-F238E27FC236}">
                      <a16:creationId xmlns="" xmlns:a16="http://schemas.microsoft.com/office/drawing/2014/main" id="{C38C4DA8-39BC-4149-BA4B-41717CB8DEC7}"/>
                    </a:ext>
                  </a:extLst>
                </p:cNvPr>
                <p:cNvGrpSpPr/>
                <p:nvPr/>
              </p:nvGrpSpPr>
              <p:grpSpPr>
                <a:xfrm>
                  <a:off x="3423262" y="18845683"/>
                  <a:ext cx="9665474" cy="5928777"/>
                  <a:chOff x="3423262" y="18845683"/>
                  <a:chExt cx="9665474" cy="5928777"/>
                </a:xfrm>
              </p:grpSpPr>
              <p:pic>
                <p:nvPicPr>
                  <p:cNvPr id="303" name="Picture 3"/>
                  <p:cNvPicPr>
                    <a:picLocks noChangeAspect="1" noChangeArrowheads="1"/>
                  </p:cNvPicPr>
                  <p:nvPr/>
                </p:nvPicPr>
                <p:blipFill>
                  <a:blip r:embed="rId11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 bwMode="auto">
                  <a:xfrm>
                    <a:off x="7280197" y="19101310"/>
                    <a:ext cx="4042192" cy="296294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</a:extLst>
                </p:spPr>
              </p:pic>
              <p:pic>
                <p:nvPicPr>
                  <p:cNvPr id="304" name="Picture 5"/>
                  <p:cNvPicPr>
                    <a:picLocks noChangeAspect="1" noChangeArrowheads="1"/>
                  </p:cNvPicPr>
                  <p:nvPr/>
                </p:nvPicPr>
                <p:blipFill>
                  <a:blip r:embed="rId1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 bwMode="auto">
                  <a:xfrm>
                    <a:off x="7251572" y="21852618"/>
                    <a:ext cx="4086808" cy="292184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  <p:grpSp>
                <p:nvGrpSpPr>
                  <p:cNvPr id="305" name="Group 304"/>
                  <p:cNvGrpSpPr/>
                  <p:nvPr/>
                </p:nvGrpSpPr>
                <p:grpSpPr>
                  <a:xfrm>
                    <a:off x="3423262" y="18845683"/>
                    <a:ext cx="9665474" cy="5158330"/>
                    <a:chOff x="7126814" y="25248301"/>
                    <a:chExt cx="9344555" cy="5158330"/>
                  </a:xfrm>
                </p:grpSpPr>
                <p:grpSp>
                  <p:nvGrpSpPr>
                    <p:cNvPr id="306" name="Group 305"/>
                    <p:cNvGrpSpPr/>
                    <p:nvPr/>
                  </p:nvGrpSpPr>
                  <p:grpSpPr>
                    <a:xfrm>
                      <a:off x="7126814" y="25445656"/>
                      <a:ext cx="9344555" cy="4960975"/>
                      <a:chOff x="7557864" y="14897224"/>
                      <a:chExt cx="9344555" cy="4960975"/>
                    </a:xfrm>
                  </p:grpSpPr>
                  <p:sp>
                    <p:nvSpPr>
                      <p:cNvPr id="308" name="Rectangle 307"/>
                      <p:cNvSpPr/>
                      <p:nvPr/>
                    </p:nvSpPr>
                    <p:spPr bwMode="auto">
                      <a:xfrm>
                        <a:off x="10663236" y="14897224"/>
                        <a:ext cx="811436" cy="35882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  <a:ex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de-DE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310" name="TextBox 309"/>
                      <p:cNvSpPr txBox="1"/>
                      <p:nvPr/>
                    </p:nvSpPr>
                    <p:spPr>
                      <a:xfrm>
                        <a:off x="15334401" y="17431888"/>
                        <a:ext cx="1116011" cy="40011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r>
                          <a:rPr lang="en-US" sz="2000" dirty="0"/>
                          <a:t>~2.7 nm</a:t>
                        </a:r>
                        <a:endParaRPr lang="de-DE" sz="2000" dirty="0"/>
                      </a:p>
                    </p:txBody>
                  </p:sp>
                  <p:grpSp>
                    <p:nvGrpSpPr>
                      <p:cNvPr id="311" name="Group 310"/>
                      <p:cNvGrpSpPr>
                        <a:grpSpLocks noChangeAspect="1"/>
                      </p:cNvGrpSpPr>
                      <p:nvPr/>
                    </p:nvGrpSpPr>
                    <p:grpSpPr>
                      <a:xfrm>
                        <a:off x="14973073" y="17825202"/>
                        <a:ext cx="1912096" cy="1663401"/>
                        <a:chOff x="1380825" y="27346025"/>
                        <a:chExt cx="3228290" cy="2519999"/>
                      </a:xfrm>
                    </p:grpSpPr>
                    <p:grpSp>
                      <p:nvGrpSpPr>
                        <p:cNvPr id="329" name="Group 328"/>
                        <p:cNvGrpSpPr>
                          <a:grpSpLocks noChangeAspect="1"/>
                        </p:cNvGrpSpPr>
                        <p:nvPr/>
                      </p:nvGrpSpPr>
                      <p:grpSpPr>
                        <a:xfrm>
                          <a:off x="1380825" y="27346025"/>
                          <a:ext cx="3228290" cy="2519999"/>
                          <a:chOff x="21651768" y="20680347"/>
                          <a:chExt cx="4425118" cy="3454235"/>
                        </a:xfrm>
                      </p:grpSpPr>
                      <p:sp>
                        <p:nvSpPr>
                          <p:cNvPr id="331" name="Cube 330"/>
                          <p:cNvSpPr/>
                          <p:nvPr/>
                        </p:nvSpPr>
                        <p:spPr bwMode="auto">
                          <a:xfrm>
                            <a:off x="21651768" y="22616784"/>
                            <a:ext cx="4425104" cy="1517798"/>
                          </a:xfrm>
                          <a:prstGeom prst="cube">
                            <a:avLst>
                              <a:gd name="adj" fmla="val 11682"/>
                            </a:avLst>
                          </a:prstGeom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n w="635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  <a:extLst/>
                        </p:spPr>
                        <p:txBody>
                          <a:bodyPr vert="horz" wrap="square" lIns="91440" tIns="45720" rIns="91440" bIns="45720" numCol="1" rtlCol="0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indent="55563" algn="l" defTabSz="3984625" rtl="0" eaLnBrk="1" fontAlgn="base" latinLnBrk="0" hangingPunct="1">
                              <a:lnSpc>
                                <a:spcPts val="8713"/>
                              </a:lnSpc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endParaRPr kumimoji="0" lang="de-DE" sz="105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rgbClr val="515151"/>
                              </a:solidFill>
                              <a:effectLst/>
                              <a:latin typeface="Arial" charset="0"/>
                            </a:endParaRPr>
                          </a:p>
                        </p:txBody>
                      </p:sp>
                      <p:sp>
                        <p:nvSpPr>
                          <p:cNvPr id="332" name="Cube 331"/>
                          <p:cNvSpPr/>
                          <p:nvPr/>
                        </p:nvSpPr>
                        <p:spPr bwMode="auto">
                          <a:xfrm>
                            <a:off x="21651773" y="20680347"/>
                            <a:ext cx="4425113" cy="2203275"/>
                          </a:xfrm>
                          <a:prstGeom prst="cube">
                            <a:avLst>
                              <a:gd name="adj" fmla="val 8082"/>
                            </a:avLst>
                          </a:prstGeom>
                          <a:solidFill>
                            <a:schemeClr val="tx2">
                              <a:lumMod val="50000"/>
                              <a:lumOff val="50000"/>
                            </a:schemeClr>
                          </a:solidFill>
                          <a:ln w="635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  <a:extLst/>
                        </p:spPr>
                        <p:txBody>
                          <a:bodyPr vert="horz" wrap="square" lIns="91440" tIns="45720" rIns="91440" bIns="45720" numCol="1" rtlCol="0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indent="55563" algn="l" defTabSz="3984625" rtl="0" eaLnBrk="1" fontAlgn="base" latinLnBrk="0" hangingPunct="1">
                              <a:lnSpc>
                                <a:spcPts val="8713"/>
                              </a:lnSpc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endParaRPr kumimoji="0" lang="de-DE" sz="105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rgbClr val="515151"/>
                              </a:solidFill>
                              <a:effectLst/>
                              <a:latin typeface="Arial" charset="0"/>
                            </a:endParaRPr>
                          </a:p>
                        </p:txBody>
                      </p:sp>
                    </p:grpSp>
                    <p:sp>
                      <p:nvSpPr>
                        <p:cNvPr id="330" name="TextBox 329"/>
                        <p:cNvSpPr txBox="1"/>
                        <p:nvPr/>
                      </p:nvSpPr>
                      <p:spPr>
                        <a:xfrm>
                          <a:off x="3221075" y="28324890"/>
                          <a:ext cx="1078732" cy="606154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lang="en-US" sz="2000" dirty="0"/>
                            <a:t>NbO</a:t>
                          </a:r>
                          <a:endParaRPr lang="de-DE" sz="2000" dirty="0"/>
                        </a:p>
                      </p:txBody>
                    </p:sp>
                  </p:grpSp>
                  <p:grpSp>
                    <p:nvGrpSpPr>
                      <p:cNvPr id="312" name="Group 311"/>
                      <p:cNvGrpSpPr/>
                      <p:nvPr/>
                    </p:nvGrpSpPr>
                    <p:grpSpPr>
                      <a:xfrm>
                        <a:off x="14860958" y="15142785"/>
                        <a:ext cx="2041461" cy="1967522"/>
                        <a:chOff x="17835928" y="23291154"/>
                        <a:chExt cx="2472057" cy="1967522"/>
                      </a:xfrm>
                    </p:grpSpPr>
                    <p:grpSp>
                      <p:nvGrpSpPr>
                        <p:cNvPr id="319" name="Group 18">
                          <a:extLst>
                            <a:ext uri="{FF2B5EF4-FFF2-40B4-BE49-F238E27FC236}">
                              <a16:creationId xmlns="" xmlns:a16="http://schemas.microsoft.com/office/drawing/2014/main" id="{B622D37C-AEC8-4F51-B1C0-6DB14FC5DCA2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17851090" y="23291154"/>
                          <a:ext cx="2456895" cy="1967522"/>
                          <a:chOff x="3207641" y="12104338"/>
                          <a:chExt cx="3751265" cy="1361279"/>
                        </a:xfrm>
                      </p:grpSpPr>
                      <p:grpSp>
                        <p:nvGrpSpPr>
                          <p:cNvPr id="323" name="Group 13">
                            <a:extLst>
                              <a:ext uri="{FF2B5EF4-FFF2-40B4-BE49-F238E27FC236}">
                                <a16:creationId xmlns="" xmlns:a16="http://schemas.microsoft.com/office/drawing/2014/main" id="{EC53DDCC-D7B6-4FFF-A4BE-80558EDEE877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3207641" y="12104338"/>
                            <a:ext cx="3751265" cy="1361279"/>
                            <a:chOff x="15946437" y="9297804"/>
                            <a:chExt cx="9100457" cy="2525318"/>
                          </a:xfrm>
                        </p:grpSpPr>
                        <p:sp>
                          <p:nvSpPr>
                            <p:cNvPr id="325" name="Cube 121">
                              <a:extLst>
                                <a:ext uri="{FF2B5EF4-FFF2-40B4-BE49-F238E27FC236}">
                                  <a16:creationId xmlns="" xmlns:a16="http://schemas.microsoft.com/office/drawing/2014/main" id="{7252305F-A1F0-41F4-BFBF-DBCEA47999F8}"/>
                                </a:ext>
                              </a:extLst>
                            </p:cNvPr>
                            <p:cNvSpPr/>
                            <p:nvPr/>
                          </p:nvSpPr>
                          <p:spPr bwMode="auto">
                            <a:xfrm>
                              <a:off x="15946437" y="10410801"/>
                              <a:ext cx="9100453" cy="1412321"/>
                            </a:xfrm>
                            <a:prstGeom prst="cube">
                              <a:avLst>
                                <a:gd name="adj" fmla="val 11682"/>
                              </a:avLst>
                            </a:prstGeom>
                            <a:solidFill>
                              <a:schemeClr val="accent3">
                                <a:lumMod val="75000"/>
                              </a:schemeClr>
                            </a:solidFill>
                            <a:ln w="6350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  <a:ex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55563" algn="l" defTabSz="3984625" rtl="0" eaLnBrk="1" fontAlgn="base" latinLnBrk="0" hangingPunct="1">
                                <a:lnSpc>
                                  <a:spcPts val="8713"/>
                                </a:lnSpc>
                                <a:spcBef>
                                  <a:spcPct val="2000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de-DE" sz="10500" b="0" i="0" u="none" strike="noStrike" cap="none" normalizeH="0" baseline="0" dirty="0">
                                <a:ln>
                                  <a:noFill/>
                                </a:ln>
                                <a:solidFill>
                                  <a:srgbClr val="515151"/>
                                </a:solidFill>
                                <a:effectLst/>
                                <a:latin typeface="Arial" charset="0"/>
                              </a:endParaRPr>
                            </a:p>
                          </p:txBody>
                        </p:sp>
                        <p:sp>
                          <p:nvSpPr>
                            <p:cNvPr id="326" name="Cube 122">
                              <a:extLst>
                                <a:ext uri="{FF2B5EF4-FFF2-40B4-BE49-F238E27FC236}">
                                  <a16:creationId xmlns="" xmlns:a16="http://schemas.microsoft.com/office/drawing/2014/main" id="{A7ADD3C2-1F4B-4C14-9F45-1F70874527CC}"/>
                                </a:ext>
                              </a:extLst>
                            </p:cNvPr>
                            <p:cNvSpPr/>
                            <p:nvPr/>
                          </p:nvSpPr>
                          <p:spPr bwMode="auto">
                            <a:xfrm>
                              <a:off x="15946437" y="10100598"/>
                              <a:ext cx="9100453" cy="561172"/>
                            </a:xfrm>
                            <a:prstGeom prst="cube">
                              <a:avLst>
                                <a:gd name="adj" fmla="val 28309"/>
                              </a:avLst>
                            </a:prstGeom>
                            <a:solidFill>
                              <a:schemeClr val="tx2">
                                <a:lumMod val="50000"/>
                                <a:lumOff val="50000"/>
                              </a:schemeClr>
                            </a:solidFill>
                            <a:ln w="6350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>
                              <a:innerShdw blurRad="63500" dist="50800" dir="8100000">
                                <a:prstClr val="black">
                                  <a:alpha val="50000"/>
                                </a:prstClr>
                              </a:innerShdw>
                            </a:effectLst>
                            <a:ex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55563" algn="l" defTabSz="3984625" rtl="0" eaLnBrk="1" fontAlgn="base" latinLnBrk="0" hangingPunct="1">
                                <a:lnSpc>
                                  <a:spcPts val="8713"/>
                                </a:lnSpc>
                                <a:spcBef>
                                  <a:spcPct val="2000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de-DE" sz="105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515151"/>
                                </a:solidFill>
                                <a:effectLst/>
                                <a:latin typeface="Arial" charset="0"/>
                              </a:endParaRPr>
                            </a:p>
                          </p:txBody>
                        </p:sp>
                        <p:sp>
                          <p:nvSpPr>
                            <p:cNvPr id="327" name="Cube 125">
                              <a:extLst>
                                <a:ext uri="{FF2B5EF4-FFF2-40B4-BE49-F238E27FC236}">
                                  <a16:creationId xmlns="" xmlns:a16="http://schemas.microsoft.com/office/drawing/2014/main" id="{A2759A81-5FCB-47AE-B999-22944AF5723D}"/>
                                </a:ext>
                              </a:extLst>
                            </p:cNvPr>
                            <p:cNvSpPr/>
                            <p:nvPr/>
                          </p:nvSpPr>
                          <p:spPr bwMode="auto">
                            <a:xfrm>
                              <a:off x="15946437" y="9697867"/>
                              <a:ext cx="9100453" cy="561171"/>
                            </a:xfrm>
                            <a:prstGeom prst="cube">
                              <a:avLst>
                                <a:gd name="adj" fmla="val 28309"/>
                              </a:avLst>
                            </a:prstGeom>
                            <a:solidFill>
                              <a:schemeClr val="tx2">
                                <a:lumMod val="65000"/>
                                <a:lumOff val="35000"/>
                              </a:schemeClr>
                            </a:solidFill>
                            <a:ln w="6350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>
                              <a:innerShdw blurRad="63500" dist="50800" dir="8100000">
                                <a:prstClr val="black">
                                  <a:alpha val="50000"/>
                                </a:prstClr>
                              </a:innerShdw>
                            </a:effectLst>
                            <a:ex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55563" algn="l" defTabSz="3984625" rtl="0" eaLnBrk="1" fontAlgn="base" latinLnBrk="0" hangingPunct="1">
                                <a:lnSpc>
                                  <a:spcPts val="8713"/>
                                </a:lnSpc>
                                <a:spcBef>
                                  <a:spcPct val="2000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de-DE" sz="10500" b="0" i="0" u="none" strike="noStrike" cap="none" normalizeH="0" baseline="0">
                                <a:ln>
                                  <a:noFill/>
                                </a:ln>
                                <a:solidFill>
                                  <a:srgbClr val="515151"/>
                                </a:solidFill>
                                <a:effectLst/>
                                <a:latin typeface="Arial" charset="0"/>
                              </a:endParaRPr>
                            </a:p>
                          </p:txBody>
                        </p:sp>
                        <p:sp>
                          <p:nvSpPr>
                            <p:cNvPr id="328" name="Cube 126">
                              <a:extLst>
                                <a:ext uri="{FF2B5EF4-FFF2-40B4-BE49-F238E27FC236}">
                                  <a16:creationId xmlns="" xmlns:a16="http://schemas.microsoft.com/office/drawing/2014/main" id="{1BA6AF45-7206-42F8-B535-0DCE1E9D0650}"/>
                                </a:ext>
                              </a:extLst>
                            </p:cNvPr>
                            <p:cNvSpPr/>
                            <p:nvPr/>
                          </p:nvSpPr>
                          <p:spPr bwMode="auto">
                            <a:xfrm>
                              <a:off x="15946441" y="9297804"/>
                              <a:ext cx="9100453" cy="561173"/>
                            </a:xfrm>
                            <a:prstGeom prst="cube">
                              <a:avLst>
                                <a:gd name="adj" fmla="val 28309"/>
                              </a:avLst>
                            </a:prstGeom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  <a:ln w="6350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>
                              <a:innerShdw blurRad="63500" dist="50800" dir="8100000">
                                <a:prstClr val="black">
                                  <a:alpha val="50000"/>
                                </a:prstClr>
                              </a:innerShdw>
                            </a:effectLst>
                            <a:ex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55563" algn="l" defTabSz="3984625" rtl="0" eaLnBrk="1" fontAlgn="base" latinLnBrk="0" hangingPunct="1">
                                <a:lnSpc>
                                  <a:spcPts val="8713"/>
                                </a:lnSpc>
                                <a:spcBef>
                                  <a:spcPct val="2000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de-DE" sz="10500" b="0" i="0" u="none" strike="noStrike" cap="none" normalizeH="0" baseline="0" dirty="0">
                                <a:ln>
                                  <a:noFill/>
                                </a:ln>
                                <a:solidFill>
                                  <a:srgbClr val="515151"/>
                                </a:solidFill>
                                <a:effectLst/>
                                <a:latin typeface="Arial" charset="0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324" name="TextBox 16">
                            <a:extLst>
                              <a:ext uri="{FF2B5EF4-FFF2-40B4-BE49-F238E27FC236}">
                                <a16:creationId xmlns="" xmlns:a16="http://schemas.microsoft.com/office/drawing/2014/main" id="{DB114ED9-BD03-49B4-9100-EF9344FAC4D7}"/>
                              </a:ext>
                            </a:extLst>
                          </p:cNvPr>
                          <p:cNvSpPr txBox="1"/>
                          <p:nvPr/>
                        </p:nvSpPr>
                        <p:spPr>
                          <a:xfrm>
                            <a:off x="5655303" y="12919928"/>
                            <a:ext cx="932994" cy="330062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none" rtlCol="0">
                            <a:spAutoFit/>
                          </a:bodyPr>
                          <a:lstStyle/>
                          <a:p>
                            <a:r>
                              <a:rPr lang="en-US" sz="2500" b="1" dirty="0" err="1">
                                <a:solidFill>
                                  <a:schemeClr val="tx2"/>
                                </a:solidFill>
                              </a:rPr>
                              <a:t>Nb</a:t>
                            </a:r>
                            <a:endParaRPr lang="de-DE" sz="2500" b="1" dirty="0">
                              <a:solidFill>
                                <a:schemeClr val="tx2"/>
                              </a:solidFill>
                            </a:endParaRPr>
                          </a:p>
                        </p:txBody>
                      </p:sp>
                    </p:grpSp>
                    <p:sp>
                      <p:nvSpPr>
                        <p:cNvPr id="320" name="CaixaDeTexto 20">
                          <a:extLst>
                            <a:ext uri="{FF2B5EF4-FFF2-40B4-BE49-F238E27FC236}">
                              <a16:creationId xmlns="" xmlns:a16="http://schemas.microsoft.com/office/drawing/2014/main" id="{A39E0E80-FD86-4827-97D1-D683F9F09606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17835928" y="23350676"/>
                          <a:ext cx="901209" cy="400110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lang="en-US" sz="2000" dirty="0">
                              <a:solidFill>
                                <a:srgbClr val="FF0000"/>
                              </a:solidFill>
                            </a:rPr>
                            <a:t>Nb</a:t>
                          </a:r>
                          <a:r>
                            <a:rPr lang="en-US" sz="2000" baseline="-25000" dirty="0">
                              <a:solidFill>
                                <a:srgbClr val="FF0000"/>
                              </a:solidFill>
                            </a:rPr>
                            <a:t>2</a:t>
                          </a:r>
                          <a:r>
                            <a:rPr lang="en-US" sz="2000" dirty="0">
                              <a:solidFill>
                                <a:srgbClr val="FF0000"/>
                              </a:solidFill>
                            </a:rPr>
                            <a:t>O</a:t>
                          </a:r>
                          <a:r>
                            <a:rPr lang="en-US" sz="2000" baseline="-25000" dirty="0">
                              <a:solidFill>
                                <a:srgbClr val="FF0000"/>
                              </a:solidFill>
                            </a:rPr>
                            <a:t>5</a:t>
                          </a:r>
                          <a:endParaRPr lang="en-US" sz="2000" dirty="0">
                            <a:solidFill>
                              <a:srgbClr val="FF0000"/>
                            </a:solidFill>
                          </a:endParaRPr>
                        </a:p>
                      </p:txBody>
                    </p:sp>
                    <p:sp>
                      <p:nvSpPr>
                        <p:cNvPr id="321" name="CaixaDeTexto 158">
                          <a:extLst>
                            <a:ext uri="{FF2B5EF4-FFF2-40B4-BE49-F238E27FC236}">
                              <a16:creationId xmlns="" xmlns:a16="http://schemas.microsoft.com/office/drawing/2014/main" id="{5DC5E637-F168-4BA9-A6FB-6CFB00E98584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18040581" y="23668542"/>
                          <a:ext cx="944339" cy="400110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lang="en-US" sz="2000" dirty="0">
                              <a:solidFill>
                                <a:srgbClr val="FFFF00"/>
                              </a:solidFill>
                            </a:rPr>
                            <a:t>NbO</a:t>
                          </a:r>
                          <a:r>
                            <a:rPr lang="en-US" sz="2000" baseline="-25000" dirty="0">
                              <a:solidFill>
                                <a:srgbClr val="FFFF00"/>
                              </a:solidFill>
                            </a:rPr>
                            <a:t>2</a:t>
                          </a:r>
                          <a:endParaRPr lang="en-US" sz="2000" dirty="0">
                            <a:solidFill>
                              <a:srgbClr val="FFFF00"/>
                            </a:solidFill>
                          </a:endParaRPr>
                        </a:p>
                      </p:txBody>
                    </p:sp>
                    <p:sp>
                      <p:nvSpPr>
                        <p:cNvPr id="322" name="CaixaDeTexto 159">
                          <a:extLst>
                            <a:ext uri="{FF2B5EF4-FFF2-40B4-BE49-F238E27FC236}">
                              <a16:creationId xmlns="" xmlns:a16="http://schemas.microsoft.com/office/drawing/2014/main" id="{C4DE84CD-05E8-4A85-8BD2-77E38DD73E86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18349737" y="23995115"/>
                          <a:ext cx="712054" cy="400110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lang="en-US" sz="2000" dirty="0">
                              <a:solidFill>
                                <a:schemeClr val="tx2"/>
                              </a:solidFill>
                            </a:rPr>
                            <a:t>NbO</a:t>
                          </a:r>
                        </a:p>
                      </p:txBody>
                    </p:sp>
                  </p:grpSp>
                  <p:sp>
                    <p:nvSpPr>
                      <p:cNvPr id="314" name="TextBox 313"/>
                      <p:cNvSpPr txBox="1"/>
                      <p:nvPr/>
                    </p:nvSpPr>
                    <p:spPr>
                      <a:xfrm>
                        <a:off x="9118357" y="18512767"/>
                        <a:ext cx="1898277" cy="40011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r>
                          <a:rPr lang="en-US" sz="2000" b="1" dirty="0">
                            <a:solidFill>
                              <a:srgbClr val="FF00FF"/>
                            </a:solidFill>
                          </a:rPr>
                          <a:t>800</a:t>
                        </a:r>
                        <a:r>
                          <a:rPr lang="en-US" sz="2000" dirty="0">
                            <a:solidFill>
                              <a:srgbClr val="FF00FF"/>
                            </a:solidFill>
                          </a:rPr>
                          <a:t>°</a:t>
                        </a:r>
                        <a:r>
                          <a:rPr lang="en-US" sz="2000" b="1" dirty="0">
                            <a:solidFill>
                              <a:srgbClr val="FF00FF"/>
                            </a:solidFill>
                          </a:rPr>
                          <a:t>C/2 hours</a:t>
                        </a:r>
                        <a:endParaRPr lang="de-DE" sz="2000" b="1" dirty="0">
                          <a:solidFill>
                            <a:srgbClr val="FF00FF"/>
                          </a:solidFill>
                        </a:endParaRPr>
                      </a:p>
                    </p:txBody>
                  </p:sp>
                  <p:sp>
                    <p:nvSpPr>
                      <p:cNvPr id="315" name="TextBox 314"/>
                      <p:cNvSpPr txBox="1"/>
                      <p:nvPr/>
                    </p:nvSpPr>
                    <p:spPr>
                      <a:xfrm>
                        <a:off x="7557864" y="19211868"/>
                        <a:ext cx="2377638" cy="64633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pPr algn="r"/>
                        <a:r>
                          <a:rPr lang="en-US" sz="1800" b="1" dirty="0">
                            <a:solidFill>
                              <a:srgbClr val="3333FF"/>
                            </a:solidFill>
                          </a:rPr>
                          <a:t>During ‘N- infusion’ </a:t>
                        </a:r>
                      </a:p>
                      <a:p>
                        <a:pPr algn="r"/>
                        <a:r>
                          <a:rPr lang="en-US" sz="1800" b="1" dirty="0">
                            <a:solidFill>
                              <a:srgbClr val="3333FF"/>
                            </a:solidFill>
                          </a:rPr>
                          <a:t>@ 120 °C</a:t>
                        </a:r>
                        <a:endParaRPr lang="de-DE" sz="1800" b="1" dirty="0">
                          <a:solidFill>
                            <a:srgbClr val="3333FF"/>
                          </a:solidFill>
                        </a:endParaRPr>
                      </a:p>
                    </p:txBody>
                  </p:sp>
                  <p:sp>
                    <p:nvSpPr>
                      <p:cNvPr id="318" name="TextBox 317"/>
                      <p:cNvSpPr txBox="1"/>
                      <p:nvPr/>
                    </p:nvSpPr>
                    <p:spPr>
                      <a:xfrm>
                        <a:off x="9920356" y="17754611"/>
                        <a:ext cx="527709" cy="40011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r>
                          <a:rPr lang="en-US" sz="2000" b="1" dirty="0">
                            <a:solidFill>
                              <a:srgbClr val="FF0000"/>
                            </a:solidFill>
                          </a:rPr>
                          <a:t>RT</a:t>
                        </a:r>
                        <a:endParaRPr lang="de-DE" sz="2000" b="1" dirty="0">
                          <a:solidFill>
                            <a:srgbClr val="FF0000"/>
                          </a:solidFill>
                        </a:endParaRPr>
                      </a:p>
                    </p:txBody>
                  </p:sp>
                </p:grpSp>
                <p:sp>
                  <p:nvSpPr>
                    <p:cNvPr id="307" name="TextBox 254">
                      <a:extLst>
                        <a:ext uri="{FF2B5EF4-FFF2-40B4-BE49-F238E27FC236}">
                          <a16:creationId xmlns="" xmlns:a16="http://schemas.microsoft.com/office/drawing/2014/main" id="{3E7CF71C-E8CD-4C46-9908-378CB1919066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4980322" y="25248301"/>
                      <a:ext cx="1116011" cy="400110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sz="2000" dirty="0"/>
                        <a:t>~2.3 nm</a:t>
                      </a:r>
                      <a:endParaRPr lang="de-DE" sz="2000" dirty="0"/>
                    </a:p>
                  </p:txBody>
                </p:sp>
              </p:grpSp>
            </p:grpSp>
            <p:pic>
              <p:nvPicPr>
                <p:cNvPr id="301" name="Picture 2"/>
                <p:cNvPicPr>
                  <a:picLocks noChangeAspect="1" noChangeArrowheads="1"/>
                </p:cNvPicPr>
                <p:nvPr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 bwMode="auto">
                <a:xfrm>
                  <a:off x="2350361" y="19118876"/>
                  <a:ext cx="4776951" cy="5643834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114" name="TextBox 16">
                <a:extLst>
                  <a:ext uri="{FF2B5EF4-FFF2-40B4-BE49-F238E27FC236}">
                    <a16:creationId xmlns="" xmlns:a16="http://schemas.microsoft.com/office/drawing/2014/main" id="{DB114ED9-BD03-49B4-9100-EF9344FAC4D7}"/>
                  </a:ext>
                </a:extLst>
              </p:cNvPr>
              <p:cNvSpPr txBox="1"/>
              <p:nvPr/>
            </p:nvSpPr>
            <p:spPr>
              <a:xfrm>
                <a:off x="12360227" y="20802578"/>
                <a:ext cx="521957" cy="4770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500" b="1" dirty="0" err="1">
                    <a:solidFill>
                      <a:schemeClr val="tx2"/>
                    </a:solidFill>
                  </a:rPr>
                  <a:t>Nb</a:t>
                </a:r>
                <a:endParaRPr lang="de-DE" sz="2500" b="1" dirty="0">
                  <a:solidFill>
                    <a:schemeClr val="tx2"/>
                  </a:solidFill>
                </a:endParaRPr>
              </a:p>
            </p:txBody>
          </p:sp>
        </p:grpSp>
      </p:grpSp>
      <p:sp>
        <p:nvSpPr>
          <p:cNvPr id="270" name="Rounded Rectangle 269"/>
          <p:cNvSpPr/>
          <p:nvPr/>
        </p:nvSpPr>
        <p:spPr bwMode="auto">
          <a:xfrm>
            <a:off x="1377870" y="10392189"/>
            <a:ext cx="12128580" cy="26490087"/>
          </a:xfrm>
          <a:prstGeom prst="roundRect">
            <a:avLst>
              <a:gd name="adj" fmla="val 7981"/>
            </a:avLst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73" name="Rounded Rectangle 272"/>
          <p:cNvSpPr/>
          <p:nvPr/>
        </p:nvSpPr>
        <p:spPr bwMode="auto">
          <a:xfrm>
            <a:off x="13889234" y="35413056"/>
            <a:ext cx="14839392" cy="4495828"/>
          </a:xfrm>
          <a:prstGeom prst="roundRect">
            <a:avLst>
              <a:gd name="adj" fmla="val 7981"/>
            </a:avLst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5" name="Rectangle 83"/>
          <p:cNvSpPr>
            <a:spLocks noChangeArrowheads="1"/>
          </p:cNvSpPr>
          <p:nvPr/>
        </p:nvSpPr>
        <p:spPr bwMode="auto">
          <a:xfrm>
            <a:off x="1475351" y="21210496"/>
            <a:ext cx="11719950" cy="1737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17588" tIns="208794" rIns="417588" bIns="208794"/>
          <a:lstStyle/>
          <a:p>
            <a:pPr eaLnBrk="1" hangingPunct="1">
              <a:lnSpc>
                <a:spcPct val="150000"/>
              </a:lnSpc>
            </a:pPr>
            <a:r>
              <a:rPr lang="en-US" sz="4000" dirty="0" smtClean="0">
                <a:solidFill>
                  <a:srgbClr val="00A6EB"/>
                </a:solidFill>
                <a:latin typeface="Arial Rounded MT Bold" panose="020F0704030504030204" pitchFamily="34" charset="0"/>
              </a:rPr>
              <a:t>Interstitial diffuse scattering </a:t>
            </a:r>
            <a:endParaRPr lang="en-US" sz="4000" dirty="0">
              <a:solidFill>
                <a:srgbClr val="00A6EB"/>
              </a:solidFill>
              <a:latin typeface="Arial Rounded MT Bold" panose="020F0704030504030204" pitchFamily="34" charset="0"/>
            </a:endParaRPr>
          </a:p>
          <a:p>
            <a:pPr eaLnBrk="1" hangingPunct="1">
              <a:lnSpc>
                <a:spcPct val="150000"/>
              </a:lnSpc>
            </a:pPr>
            <a:endParaRPr lang="de-DE" sz="4000" dirty="0">
              <a:solidFill>
                <a:srgbClr val="00A6EB"/>
              </a:solidFill>
              <a:latin typeface="Arial Rounded MT Bold" panose="020F0704030504030204" pitchFamily="34" charset="0"/>
            </a:endParaRPr>
          </a:p>
          <a:p>
            <a:pPr eaLnBrk="1" hangingPunct="1">
              <a:lnSpc>
                <a:spcPct val="150000"/>
              </a:lnSpc>
            </a:pPr>
            <a:endParaRPr lang="de-DE" sz="4000" dirty="0">
              <a:solidFill>
                <a:srgbClr val="00A6EB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186" name="Picture 5"/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94" t="7113" r="1171" b="55891"/>
          <a:stretch/>
        </p:blipFill>
        <p:spPr bwMode="auto">
          <a:xfrm>
            <a:off x="21241901" y="12208362"/>
            <a:ext cx="6460388" cy="443153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362" name="Group 361"/>
          <p:cNvGrpSpPr/>
          <p:nvPr/>
        </p:nvGrpSpPr>
        <p:grpSpPr>
          <a:xfrm>
            <a:off x="14515034" y="12000988"/>
            <a:ext cx="6377621" cy="4711959"/>
            <a:chOff x="3081040" y="2638692"/>
            <a:chExt cx="5112568" cy="3526612"/>
          </a:xfrm>
        </p:grpSpPr>
        <p:pic>
          <p:nvPicPr>
            <p:cNvPr id="363" name="Picture 5"/>
            <p:cNvPicPr>
              <a:picLocks noChangeAspect="1" noChangeArrowheads="1"/>
            </p:cNvPicPr>
            <p:nvPr/>
          </p:nvPicPr>
          <p:blipFill>
            <a:blip r:embed="rId15" cstate="print"/>
            <a:srcRect l="8018" t="12027" r="2638"/>
            <a:stretch>
              <a:fillRect/>
            </a:stretch>
          </p:blipFill>
          <p:spPr bwMode="auto">
            <a:xfrm>
              <a:off x="3081040" y="2780928"/>
              <a:ext cx="5112568" cy="338437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grpSp>
          <p:nvGrpSpPr>
            <p:cNvPr id="364" name="Group 363"/>
            <p:cNvGrpSpPr/>
            <p:nvPr/>
          </p:nvGrpSpPr>
          <p:grpSpPr>
            <a:xfrm>
              <a:off x="4568096" y="2638692"/>
              <a:ext cx="2740205" cy="2209129"/>
              <a:chOff x="4542757" y="2026132"/>
              <a:chExt cx="2663020" cy="2209129"/>
            </a:xfrm>
          </p:grpSpPr>
          <p:grpSp>
            <p:nvGrpSpPr>
              <p:cNvPr id="365" name="Group 33"/>
              <p:cNvGrpSpPr/>
              <p:nvPr/>
            </p:nvGrpSpPr>
            <p:grpSpPr>
              <a:xfrm>
                <a:off x="6377890" y="3062068"/>
                <a:ext cx="827887" cy="158486"/>
                <a:chOff x="5580112" y="1268760"/>
                <a:chExt cx="792088" cy="288032"/>
              </a:xfrm>
            </p:grpSpPr>
            <p:cxnSp>
              <p:nvCxnSpPr>
                <p:cNvPr id="383" name="Straight Connector 382"/>
                <p:cNvCxnSpPr/>
                <p:nvPr/>
              </p:nvCxnSpPr>
              <p:spPr>
                <a:xfrm flipV="1">
                  <a:off x="5580112" y="1268760"/>
                  <a:ext cx="0" cy="288032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4" name="Straight Connector 383"/>
                <p:cNvCxnSpPr/>
                <p:nvPr/>
              </p:nvCxnSpPr>
              <p:spPr>
                <a:xfrm flipV="1">
                  <a:off x="6372200" y="1268760"/>
                  <a:ext cx="0" cy="288032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5" name="Straight Connector 384"/>
                <p:cNvCxnSpPr/>
                <p:nvPr/>
              </p:nvCxnSpPr>
              <p:spPr>
                <a:xfrm>
                  <a:off x="5580112" y="1268760"/>
                  <a:ext cx="792088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66" name="Group 38"/>
              <p:cNvGrpSpPr/>
              <p:nvPr/>
            </p:nvGrpSpPr>
            <p:grpSpPr>
              <a:xfrm>
                <a:off x="6001577" y="3775256"/>
                <a:ext cx="827887" cy="79243"/>
                <a:chOff x="5580112" y="1268760"/>
                <a:chExt cx="792088" cy="288032"/>
              </a:xfrm>
            </p:grpSpPr>
            <p:cxnSp>
              <p:nvCxnSpPr>
                <p:cNvPr id="380" name="Straight Connector 379"/>
                <p:cNvCxnSpPr/>
                <p:nvPr/>
              </p:nvCxnSpPr>
              <p:spPr>
                <a:xfrm flipV="1">
                  <a:off x="5580112" y="1268760"/>
                  <a:ext cx="0" cy="288032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1" name="Straight Connector 380"/>
                <p:cNvCxnSpPr/>
                <p:nvPr/>
              </p:nvCxnSpPr>
              <p:spPr>
                <a:xfrm flipV="1">
                  <a:off x="6372200" y="1268760"/>
                  <a:ext cx="0" cy="288032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2" name="Straight Connector 381"/>
                <p:cNvCxnSpPr/>
                <p:nvPr/>
              </p:nvCxnSpPr>
              <p:spPr>
                <a:xfrm>
                  <a:off x="5580112" y="1268760"/>
                  <a:ext cx="792088" cy="0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67" name="Group 42"/>
              <p:cNvGrpSpPr/>
              <p:nvPr/>
            </p:nvGrpSpPr>
            <p:grpSpPr>
              <a:xfrm rot="10800000" flipV="1">
                <a:off x="5760894" y="4092230"/>
                <a:ext cx="835679" cy="79242"/>
                <a:chOff x="5658922" y="1268760"/>
                <a:chExt cx="799544" cy="288032"/>
              </a:xfrm>
            </p:grpSpPr>
            <p:cxnSp>
              <p:nvCxnSpPr>
                <p:cNvPr id="377" name="Straight Connector 376"/>
                <p:cNvCxnSpPr/>
                <p:nvPr/>
              </p:nvCxnSpPr>
              <p:spPr>
                <a:xfrm flipV="1">
                  <a:off x="5658922" y="1268760"/>
                  <a:ext cx="0" cy="288032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8" name="Straight Connector 377"/>
                <p:cNvCxnSpPr/>
                <p:nvPr/>
              </p:nvCxnSpPr>
              <p:spPr>
                <a:xfrm flipV="1">
                  <a:off x="6458466" y="1268760"/>
                  <a:ext cx="0" cy="288032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9" name="Straight Connector 378"/>
                <p:cNvCxnSpPr/>
                <p:nvPr/>
              </p:nvCxnSpPr>
              <p:spPr>
                <a:xfrm>
                  <a:off x="5658922" y="1268760"/>
                  <a:ext cx="792089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68" name="Group 367"/>
              <p:cNvGrpSpPr/>
              <p:nvPr/>
            </p:nvGrpSpPr>
            <p:grpSpPr>
              <a:xfrm rot="10800000" flipV="1">
                <a:off x="6152102" y="3458284"/>
                <a:ext cx="827887" cy="158486"/>
                <a:chOff x="5580112" y="1268760"/>
                <a:chExt cx="792088" cy="288032"/>
              </a:xfrm>
            </p:grpSpPr>
            <p:cxnSp>
              <p:nvCxnSpPr>
                <p:cNvPr id="374" name="Straight Connector 373"/>
                <p:cNvCxnSpPr/>
                <p:nvPr/>
              </p:nvCxnSpPr>
              <p:spPr>
                <a:xfrm flipV="1">
                  <a:off x="5580112" y="1268760"/>
                  <a:ext cx="0" cy="288032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5" name="Straight Connector 374"/>
                <p:cNvCxnSpPr/>
                <p:nvPr/>
              </p:nvCxnSpPr>
              <p:spPr>
                <a:xfrm flipV="1">
                  <a:off x="6372200" y="1268760"/>
                  <a:ext cx="0" cy="288032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6" name="Straight Connector 375"/>
                <p:cNvCxnSpPr/>
                <p:nvPr/>
              </p:nvCxnSpPr>
              <p:spPr>
                <a:xfrm>
                  <a:off x="5580112" y="1268760"/>
                  <a:ext cx="792088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69" name="TextBox 368"/>
              <p:cNvSpPr txBox="1"/>
              <p:nvPr/>
            </p:nvSpPr>
            <p:spPr>
              <a:xfrm>
                <a:off x="4542757" y="2026132"/>
                <a:ext cx="2102244" cy="299458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de-DE" sz="2000" b="1" dirty="0" smtClean="0"/>
                  <a:t>800°C UHV-</a:t>
                </a:r>
                <a:r>
                  <a:rPr lang="de-DE" sz="2000" b="1" dirty="0" err="1" smtClean="0"/>
                  <a:t>annealed</a:t>
                </a:r>
                <a:endParaRPr lang="de-DE" sz="2000" b="1" dirty="0" smtClean="0"/>
              </a:p>
            </p:txBody>
          </p:sp>
          <p:sp>
            <p:nvSpPr>
              <p:cNvPr id="370" name="Rectangle 369"/>
              <p:cNvSpPr/>
              <p:nvPr/>
            </p:nvSpPr>
            <p:spPr>
              <a:xfrm>
                <a:off x="5176367" y="3896560"/>
                <a:ext cx="544858" cy="3387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de-DE" sz="1400" b="1" dirty="0"/>
                  <a:t>NbO</a:t>
                </a:r>
              </a:p>
            </p:txBody>
          </p:sp>
          <p:sp>
            <p:nvSpPr>
              <p:cNvPr id="371" name="Rectangle 370"/>
              <p:cNvSpPr/>
              <p:nvPr/>
            </p:nvSpPr>
            <p:spPr>
              <a:xfrm>
                <a:off x="5550003" y="3521683"/>
                <a:ext cx="533097" cy="307777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r>
                  <a:rPr lang="de-DE" sz="1400" b="1" dirty="0" smtClean="0">
                    <a:solidFill>
                      <a:srgbClr val="FF0000"/>
                    </a:solidFill>
                  </a:rPr>
                  <a:t>Nb-C</a:t>
                </a:r>
                <a:endParaRPr lang="de-DE" sz="14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372" name="Rectangle 371"/>
              <p:cNvSpPr/>
              <p:nvPr/>
            </p:nvSpPr>
            <p:spPr>
              <a:xfrm>
                <a:off x="6528415" y="2729252"/>
                <a:ext cx="416808" cy="33870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r>
                  <a:rPr lang="de-DE" sz="1400" b="1" dirty="0" smtClean="0"/>
                  <a:t>Nb</a:t>
                </a:r>
                <a:endParaRPr lang="de-DE" sz="1400" b="1" dirty="0"/>
              </a:p>
            </p:txBody>
          </p:sp>
          <p:sp>
            <p:nvSpPr>
              <p:cNvPr id="373" name="Rectangle 372"/>
              <p:cNvSpPr/>
              <p:nvPr/>
            </p:nvSpPr>
            <p:spPr>
              <a:xfrm>
                <a:off x="5736204" y="3125468"/>
                <a:ext cx="598405" cy="33870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>
                <a:spAutoFit/>
              </a:bodyPr>
              <a:lstStyle/>
              <a:p>
                <a:r>
                  <a:rPr lang="de-DE" sz="1400" b="1" dirty="0" smtClean="0"/>
                  <a:t>Nb</a:t>
                </a:r>
                <a:r>
                  <a:rPr lang="de-DE" sz="1400" b="1" baseline="-25000" dirty="0" smtClean="0"/>
                  <a:t>x</a:t>
                </a:r>
                <a:r>
                  <a:rPr lang="de-DE" sz="1400" b="1" dirty="0" smtClean="0"/>
                  <a:t>O</a:t>
                </a:r>
                <a:endParaRPr lang="de-DE" sz="1400" b="1" dirty="0"/>
              </a:p>
            </p:txBody>
          </p:sp>
        </p:grpSp>
      </p:grpSp>
      <p:pic>
        <p:nvPicPr>
          <p:cNvPr id="466" name="Picture 2"/>
          <p:cNvPicPr>
            <a:picLocks noChangeAspect="1" noChangeArrowheads="1"/>
          </p:cNvPicPr>
          <p:nvPr/>
        </p:nvPicPr>
        <p:blipFill>
          <a:blip r:embed="rId16" cstate="print"/>
          <a:srcRect l="1290" t="-11960" r="3244" b="7304"/>
          <a:stretch>
            <a:fillRect/>
          </a:stretch>
        </p:blipFill>
        <p:spPr bwMode="auto">
          <a:xfrm>
            <a:off x="21230871" y="16931682"/>
            <a:ext cx="6551768" cy="442336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grpSp>
        <p:nvGrpSpPr>
          <p:cNvPr id="502" name="Group 77"/>
          <p:cNvGrpSpPr/>
          <p:nvPr/>
        </p:nvGrpSpPr>
        <p:grpSpPr>
          <a:xfrm>
            <a:off x="21312543" y="12264103"/>
            <a:ext cx="5963880" cy="2378073"/>
            <a:chOff x="3216260" y="2118387"/>
            <a:chExt cx="4638633" cy="1722081"/>
          </a:xfrm>
        </p:grpSpPr>
        <p:grpSp>
          <p:nvGrpSpPr>
            <p:cNvPr id="503" name="Group 35"/>
            <p:cNvGrpSpPr/>
            <p:nvPr/>
          </p:nvGrpSpPr>
          <p:grpSpPr>
            <a:xfrm>
              <a:off x="3216260" y="2118387"/>
              <a:ext cx="4638633" cy="1067460"/>
              <a:chOff x="3231917" y="3117891"/>
              <a:chExt cx="4507973" cy="1067460"/>
            </a:xfrm>
          </p:grpSpPr>
          <p:grpSp>
            <p:nvGrpSpPr>
              <p:cNvPr id="514" name="Group 33"/>
              <p:cNvGrpSpPr/>
              <p:nvPr/>
            </p:nvGrpSpPr>
            <p:grpSpPr>
              <a:xfrm>
                <a:off x="6495195" y="3117891"/>
                <a:ext cx="827887" cy="158486"/>
                <a:chOff x="5692345" y="1370211"/>
                <a:chExt cx="792088" cy="288032"/>
              </a:xfrm>
            </p:grpSpPr>
            <p:cxnSp>
              <p:nvCxnSpPr>
                <p:cNvPr id="532" name="Straight Connector 531"/>
                <p:cNvCxnSpPr/>
                <p:nvPr/>
              </p:nvCxnSpPr>
              <p:spPr>
                <a:xfrm flipV="1">
                  <a:off x="5692345" y="1370211"/>
                  <a:ext cx="0" cy="288032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3" name="Straight Connector 532"/>
                <p:cNvCxnSpPr/>
                <p:nvPr/>
              </p:nvCxnSpPr>
              <p:spPr>
                <a:xfrm flipV="1">
                  <a:off x="6484433" y="1370211"/>
                  <a:ext cx="0" cy="288032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4" name="Straight Connector 533"/>
                <p:cNvCxnSpPr/>
                <p:nvPr/>
              </p:nvCxnSpPr>
              <p:spPr>
                <a:xfrm>
                  <a:off x="5692345" y="1370211"/>
                  <a:ext cx="792088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15" name="Group 38"/>
              <p:cNvGrpSpPr/>
              <p:nvPr/>
            </p:nvGrpSpPr>
            <p:grpSpPr>
              <a:xfrm>
                <a:off x="6001577" y="3775256"/>
                <a:ext cx="827887" cy="79243"/>
                <a:chOff x="5580112" y="1268760"/>
                <a:chExt cx="792088" cy="288032"/>
              </a:xfrm>
            </p:grpSpPr>
            <p:cxnSp>
              <p:nvCxnSpPr>
                <p:cNvPr id="529" name="Straight Connector 528"/>
                <p:cNvCxnSpPr/>
                <p:nvPr/>
              </p:nvCxnSpPr>
              <p:spPr>
                <a:xfrm flipV="1">
                  <a:off x="5580112" y="1268760"/>
                  <a:ext cx="0" cy="288032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0" name="Straight Connector 529"/>
                <p:cNvCxnSpPr/>
                <p:nvPr/>
              </p:nvCxnSpPr>
              <p:spPr>
                <a:xfrm flipV="1">
                  <a:off x="6372200" y="1268760"/>
                  <a:ext cx="0" cy="288032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1" name="Straight Connector 530"/>
                <p:cNvCxnSpPr/>
                <p:nvPr/>
              </p:nvCxnSpPr>
              <p:spPr>
                <a:xfrm>
                  <a:off x="5580112" y="1268760"/>
                  <a:ext cx="792088" cy="0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16" name="Group 42"/>
              <p:cNvGrpSpPr/>
              <p:nvPr/>
            </p:nvGrpSpPr>
            <p:grpSpPr>
              <a:xfrm rot="10800000" flipV="1">
                <a:off x="5851052" y="4092230"/>
                <a:ext cx="827887" cy="79242"/>
                <a:chOff x="5580112" y="1268760"/>
                <a:chExt cx="792088" cy="288032"/>
              </a:xfrm>
            </p:grpSpPr>
            <p:cxnSp>
              <p:nvCxnSpPr>
                <p:cNvPr id="526" name="Straight Connector 525"/>
                <p:cNvCxnSpPr/>
                <p:nvPr/>
              </p:nvCxnSpPr>
              <p:spPr>
                <a:xfrm flipV="1">
                  <a:off x="5580112" y="1268760"/>
                  <a:ext cx="0" cy="288032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7" name="Straight Connector 526"/>
                <p:cNvCxnSpPr/>
                <p:nvPr/>
              </p:nvCxnSpPr>
              <p:spPr>
                <a:xfrm flipV="1">
                  <a:off x="6372200" y="1268760"/>
                  <a:ext cx="0" cy="288032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8" name="Straight Connector 527"/>
                <p:cNvCxnSpPr/>
                <p:nvPr/>
              </p:nvCxnSpPr>
              <p:spPr>
                <a:xfrm>
                  <a:off x="5580112" y="1268760"/>
                  <a:ext cx="792088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17" name="Group 42"/>
              <p:cNvGrpSpPr/>
              <p:nvPr/>
            </p:nvGrpSpPr>
            <p:grpSpPr>
              <a:xfrm rot="10800000" flipV="1">
                <a:off x="6152102" y="3458284"/>
                <a:ext cx="827887" cy="158486"/>
                <a:chOff x="5580112" y="1268760"/>
                <a:chExt cx="792088" cy="288032"/>
              </a:xfrm>
            </p:grpSpPr>
            <p:cxnSp>
              <p:nvCxnSpPr>
                <p:cNvPr id="523" name="Straight Connector 522"/>
                <p:cNvCxnSpPr/>
                <p:nvPr/>
              </p:nvCxnSpPr>
              <p:spPr>
                <a:xfrm flipV="1">
                  <a:off x="5580112" y="1268760"/>
                  <a:ext cx="0" cy="288032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4" name="Straight Connector 523"/>
                <p:cNvCxnSpPr/>
                <p:nvPr/>
              </p:nvCxnSpPr>
              <p:spPr>
                <a:xfrm flipV="1">
                  <a:off x="6372200" y="1268760"/>
                  <a:ext cx="0" cy="288032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5" name="Straight Connector 524"/>
                <p:cNvCxnSpPr/>
                <p:nvPr/>
              </p:nvCxnSpPr>
              <p:spPr>
                <a:xfrm>
                  <a:off x="5580112" y="1268760"/>
                  <a:ext cx="792088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18" name="TextBox 517"/>
              <p:cNvSpPr txBox="1"/>
              <p:nvPr/>
            </p:nvSpPr>
            <p:spPr>
              <a:xfrm>
                <a:off x="3231917" y="3117891"/>
                <a:ext cx="888401" cy="2674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de-DE" sz="1800" b="1" dirty="0" smtClean="0"/>
                  <a:t>Nb 3d, 0°</a:t>
                </a:r>
              </a:p>
            </p:txBody>
          </p:sp>
          <p:sp>
            <p:nvSpPr>
              <p:cNvPr id="519" name="Rectangle 518"/>
              <p:cNvSpPr/>
              <p:nvPr/>
            </p:nvSpPr>
            <p:spPr>
              <a:xfrm>
                <a:off x="5399478" y="3917899"/>
                <a:ext cx="507935" cy="2674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de-DE" sz="1800" b="1" dirty="0"/>
                  <a:t>NbO</a:t>
                </a:r>
              </a:p>
            </p:txBody>
          </p:sp>
          <p:sp>
            <p:nvSpPr>
              <p:cNvPr id="520" name="Rectangle 519"/>
              <p:cNvSpPr/>
              <p:nvPr/>
            </p:nvSpPr>
            <p:spPr>
              <a:xfrm>
                <a:off x="6128603" y="3577977"/>
                <a:ext cx="556402" cy="267452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r>
                  <a:rPr lang="de-DE" sz="1800" b="1" dirty="0" smtClean="0">
                    <a:solidFill>
                      <a:srgbClr val="FF0000"/>
                    </a:solidFill>
                  </a:rPr>
                  <a:t>Nb-C</a:t>
                </a:r>
                <a:endParaRPr lang="de-DE" sz="18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521" name="Rectangle 520"/>
              <p:cNvSpPr/>
              <p:nvPr/>
            </p:nvSpPr>
            <p:spPr>
              <a:xfrm>
                <a:off x="7323082" y="3132360"/>
                <a:ext cx="416808" cy="26745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r>
                  <a:rPr lang="de-DE" sz="1800" b="1" dirty="0" smtClean="0"/>
                  <a:t>Nb</a:t>
                </a:r>
                <a:endParaRPr lang="de-DE" sz="1800" b="1" dirty="0"/>
              </a:p>
            </p:txBody>
          </p:sp>
          <p:sp>
            <p:nvSpPr>
              <p:cNvPr id="522" name="Rectangle 521"/>
              <p:cNvSpPr/>
              <p:nvPr/>
            </p:nvSpPr>
            <p:spPr>
              <a:xfrm>
                <a:off x="6071655" y="3235675"/>
                <a:ext cx="572154" cy="26745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>
                <a:spAutoFit/>
              </a:bodyPr>
              <a:lstStyle/>
              <a:p>
                <a:r>
                  <a:rPr lang="de-DE" sz="1800" b="1" dirty="0" smtClean="0"/>
                  <a:t>Nb</a:t>
                </a:r>
                <a:r>
                  <a:rPr lang="de-DE" sz="1800" b="1" baseline="-25000" dirty="0" smtClean="0"/>
                  <a:t>x</a:t>
                </a:r>
                <a:r>
                  <a:rPr lang="de-DE" sz="1800" b="1" dirty="0" smtClean="0"/>
                  <a:t>O</a:t>
                </a:r>
                <a:endParaRPr lang="de-DE" sz="1800" b="1" dirty="0"/>
              </a:p>
            </p:txBody>
          </p:sp>
        </p:grpSp>
        <p:grpSp>
          <p:nvGrpSpPr>
            <p:cNvPr id="504" name="Group 70"/>
            <p:cNvGrpSpPr/>
            <p:nvPr/>
          </p:nvGrpSpPr>
          <p:grpSpPr>
            <a:xfrm>
              <a:off x="4788024" y="3448745"/>
              <a:ext cx="851883" cy="79242"/>
              <a:chOff x="4788024" y="3356992"/>
              <a:chExt cx="851883" cy="79242"/>
            </a:xfrm>
          </p:grpSpPr>
          <p:cxnSp>
            <p:nvCxnSpPr>
              <p:cNvPr id="511" name="Straight Connector 510"/>
              <p:cNvCxnSpPr/>
              <p:nvPr/>
            </p:nvCxnSpPr>
            <p:spPr>
              <a:xfrm rot="10800000">
                <a:off x="5639907" y="3356992"/>
                <a:ext cx="0" cy="7924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2" name="Straight Connector 511"/>
              <p:cNvCxnSpPr/>
              <p:nvPr/>
            </p:nvCxnSpPr>
            <p:spPr>
              <a:xfrm rot="10800000">
                <a:off x="4788024" y="3356992"/>
                <a:ext cx="0" cy="7924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3" name="Straight Connector 512"/>
              <p:cNvCxnSpPr/>
              <p:nvPr/>
            </p:nvCxnSpPr>
            <p:spPr>
              <a:xfrm rot="10800000" flipV="1">
                <a:off x="4788024" y="3356992"/>
                <a:ext cx="851883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05" name="Group 71"/>
            <p:cNvGrpSpPr/>
            <p:nvPr/>
          </p:nvGrpSpPr>
          <p:grpSpPr>
            <a:xfrm>
              <a:off x="5292080" y="3284984"/>
              <a:ext cx="851883" cy="79242"/>
              <a:chOff x="4788024" y="3356992"/>
              <a:chExt cx="851883" cy="79242"/>
            </a:xfrm>
          </p:grpSpPr>
          <p:cxnSp>
            <p:nvCxnSpPr>
              <p:cNvPr id="508" name="Straight Connector 507"/>
              <p:cNvCxnSpPr/>
              <p:nvPr/>
            </p:nvCxnSpPr>
            <p:spPr>
              <a:xfrm rot="10800000">
                <a:off x="5639907" y="3356992"/>
                <a:ext cx="0" cy="7924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9" name="Straight Connector 508"/>
              <p:cNvCxnSpPr/>
              <p:nvPr/>
            </p:nvCxnSpPr>
            <p:spPr>
              <a:xfrm rot="10800000">
                <a:off x="4788024" y="3356992"/>
                <a:ext cx="0" cy="7924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0" name="Straight Connector 509"/>
              <p:cNvCxnSpPr/>
              <p:nvPr/>
            </p:nvCxnSpPr>
            <p:spPr>
              <a:xfrm rot="10800000" flipV="1">
                <a:off x="4788024" y="3356992"/>
                <a:ext cx="851883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06" name="Rectangle 505"/>
            <p:cNvSpPr/>
            <p:nvPr/>
          </p:nvSpPr>
          <p:spPr>
            <a:xfrm>
              <a:off x="4473675" y="3573016"/>
              <a:ext cx="654817" cy="26745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sz="1800" b="1" dirty="0" smtClean="0"/>
                <a:t>Nb</a:t>
              </a:r>
              <a:r>
                <a:rPr lang="de-DE" sz="1800" b="1" baseline="-25000" dirty="0" smtClean="0"/>
                <a:t>2</a:t>
              </a:r>
              <a:r>
                <a:rPr lang="de-DE" sz="1800" b="1" dirty="0" smtClean="0"/>
                <a:t>O</a:t>
              </a:r>
              <a:r>
                <a:rPr lang="de-DE" sz="1800" b="1" baseline="-25000" dirty="0" smtClean="0"/>
                <a:t>5</a:t>
              </a:r>
              <a:endParaRPr lang="de-DE" sz="1800" b="1" baseline="-25000" dirty="0"/>
            </a:p>
          </p:txBody>
        </p:sp>
        <p:sp>
          <p:nvSpPr>
            <p:cNvPr id="507" name="Rectangle 506"/>
            <p:cNvSpPr/>
            <p:nvPr/>
          </p:nvSpPr>
          <p:spPr>
            <a:xfrm>
              <a:off x="4788024" y="3068960"/>
              <a:ext cx="588737" cy="26745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sz="1800" b="1" dirty="0" smtClean="0"/>
                <a:t>NbO</a:t>
              </a:r>
              <a:r>
                <a:rPr lang="de-DE" sz="1800" b="1" baseline="-25000" dirty="0" smtClean="0"/>
                <a:t>2</a:t>
              </a:r>
              <a:endParaRPr lang="de-DE" sz="1800" b="1" baseline="-25000" dirty="0"/>
            </a:p>
          </p:txBody>
        </p:sp>
      </p:grpSp>
      <p:sp>
        <p:nvSpPr>
          <p:cNvPr id="414" name="TextBox 413"/>
          <p:cNvSpPr txBox="1"/>
          <p:nvPr/>
        </p:nvSpPr>
        <p:spPr>
          <a:xfrm>
            <a:off x="22577816" y="11858543"/>
            <a:ext cx="4336700" cy="40011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de-DE" sz="2000" b="1" dirty="0" smtClean="0"/>
              <a:t>UHV </a:t>
            </a:r>
            <a:r>
              <a:rPr lang="de-DE" sz="2000" b="1" dirty="0" err="1" smtClean="0"/>
              <a:t>annealed</a:t>
            </a:r>
            <a:r>
              <a:rPr lang="de-DE" sz="2000" b="1" dirty="0" smtClean="0"/>
              <a:t> + 1 </a:t>
            </a:r>
            <a:r>
              <a:rPr lang="de-DE" sz="2000" b="1" dirty="0" err="1" smtClean="0"/>
              <a:t>hr.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air</a:t>
            </a:r>
            <a:r>
              <a:rPr lang="de-DE" sz="2000" b="1" dirty="0" err="1"/>
              <a:t>-</a:t>
            </a:r>
            <a:r>
              <a:rPr lang="de-DE" sz="2000" b="1" dirty="0" err="1" smtClean="0"/>
              <a:t>exposure</a:t>
            </a:r>
            <a:endParaRPr lang="de-DE" sz="2000" b="1" dirty="0" smtClean="0"/>
          </a:p>
        </p:txBody>
      </p:sp>
      <p:sp>
        <p:nvSpPr>
          <p:cNvPr id="642" name="TextBox 641"/>
          <p:cNvSpPr txBox="1"/>
          <p:nvPr/>
        </p:nvSpPr>
        <p:spPr>
          <a:xfrm>
            <a:off x="22701537" y="16758953"/>
            <a:ext cx="4336700" cy="40011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de-DE" sz="2000" b="1" dirty="0" smtClean="0"/>
              <a:t>UHV </a:t>
            </a:r>
            <a:r>
              <a:rPr lang="de-DE" sz="2000" b="1" dirty="0" err="1" smtClean="0"/>
              <a:t>annealed</a:t>
            </a:r>
            <a:r>
              <a:rPr lang="de-DE" sz="2000" b="1" dirty="0" smtClean="0"/>
              <a:t> + 1 </a:t>
            </a:r>
            <a:r>
              <a:rPr lang="de-DE" sz="2000" b="1" dirty="0" err="1" smtClean="0"/>
              <a:t>hr.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air</a:t>
            </a:r>
            <a:r>
              <a:rPr lang="de-DE" sz="2000" b="1" dirty="0" err="1"/>
              <a:t>-</a:t>
            </a:r>
            <a:r>
              <a:rPr lang="de-DE" sz="2000" b="1" dirty="0" err="1" smtClean="0"/>
              <a:t>exposure</a:t>
            </a:r>
            <a:endParaRPr lang="de-DE" sz="2000" b="1" dirty="0" smtClean="0"/>
          </a:p>
        </p:txBody>
      </p:sp>
      <p:grpSp>
        <p:nvGrpSpPr>
          <p:cNvPr id="26" name="Group 25"/>
          <p:cNvGrpSpPr/>
          <p:nvPr/>
        </p:nvGrpSpPr>
        <p:grpSpPr>
          <a:xfrm>
            <a:off x="14527104" y="17362430"/>
            <a:ext cx="6539304" cy="4010511"/>
            <a:chOff x="21230871" y="22367469"/>
            <a:chExt cx="6539304" cy="4010511"/>
          </a:xfrm>
        </p:grpSpPr>
        <p:grpSp>
          <p:nvGrpSpPr>
            <p:cNvPr id="24" name="Group 23"/>
            <p:cNvGrpSpPr/>
            <p:nvPr/>
          </p:nvGrpSpPr>
          <p:grpSpPr>
            <a:xfrm>
              <a:off x="21230871" y="22367469"/>
              <a:ext cx="6539304" cy="4010511"/>
              <a:chOff x="21230871" y="22367469"/>
              <a:chExt cx="6539304" cy="4010511"/>
            </a:xfrm>
          </p:grpSpPr>
          <p:pic>
            <p:nvPicPr>
              <p:cNvPr id="574" name="Picture 2"/>
              <p:cNvPicPr>
                <a:picLocks noChangeAspect="1" noChangeArrowheads="1"/>
              </p:cNvPicPr>
              <p:nvPr/>
            </p:nvPicPr>
            <p:blipFill rotWithShape="1"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6984" t="4698" r="550" b="55654"/>
              <a:stretch/>
            </p:blipFill>
            <p:spPr bwMode="auto">
              <a:xfrm>
                <a:off x="21230871" y="22367469"/>
                <a:ext cx="6539304" cy="4010511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  <p:grpSp>
            <p:nvGrpSpPr>
              <p:cNvPr id="608" name="Group 77"/>
              <p:cNvGrpSpPr/>
              <p:nvPr/>
            </p:nvGrpSpPr>
            <p:grpSpPr>
              <a:xfrm>
                <a:off x="22498337" y="22643228"/>
                <a:ext cx="4925492" cy="2189220"/>
                <a:chOff x="4197867" y="2118387"/>
                <a:chExt cx="3657031" cy="1749834"/>
              </a:xfrm>
            </p:grpSpPr>
            <p:grpSp>
              <p:nvGrpSpPr>
                <p:cNvPr id="609" name="Group 35"/>
                <p:cNvGrpSpPr/>
                <p:nvPr/>
              </p:nvGrpSpPr>
              <p:grpSpPr>
                <a:xfrm>
                  <a:off x="5361787" y="2118387"/>
                  <a:ext cx="2493111" cy="1053581"/>
                  <a:chOff x="5317006" y="3117891"/>
                  <a:chExt cx="2422884" cy="1053581"/>
                </a:xfrm>
              </p:grpSpPr>
              <p:grpSp>
                <p:nvGrpSpPr>
                  <p:cNvPr id="620" name="Group 33"/>
                  <p:cNvGrpSpPr/>
                  <p:nvPr/>
                </p:nvGrpSpPr>
                <p:grpSpPr>
                  <a:xfrm>
                    <a:off x="6495195" y="3117891"/>
                    <a:ext cx="827887" cy="158486"/>
                    <a:chOff x="5692345" y="1370211"/>
                    <a:chExt cx="792088" cy="288032"/>
                  </a:xfrm>
                </p:grpSpPr>
                <p:cxnSp>
                  <p:nvCxnSpPr>
                    <p:cNvPr id="638" name="Straight Connector 637"/>
                    <p:cNvCxnSpPr/>
                    <p:nvPr/>
                  </p:nvCxnSpPr>
                  <p:spPr>
                    <a:xfrm flipV="1">
                      <a:off x="5692345" y="1370211"/>
                      <a:ext cx="0" cy="288032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39" name="Straight Connector 638"/>
                    <p:cNvCxnSpPr/>
                    <p:nvPr/>
                  </p:nvCxnSpPr>
                  <p:spPr>
                    <a:xfrm flipV="1">
                      <a:off x="6484433" y="1370211"/>
                      <a:ext cx="0" cy="288032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40" name="Straight Connector 639"/>
                    <p:cNvCxnSpPr/>
                    <p:nvPr/>
                  </p:nvCxnSpPr>
                  <p:spPr>
                    <a:xfrm>
                      <a:off x="5692345" y="1370211"/>
                      <a:ext cx="792088" cy="0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621" name="Group 38"/>
                  <p:cNvGrpSpPr/>
                  <p:nvPr/>
                </p:nvGrpSpPr>
                <p:grpSpPr>
                  <a:xfrm>
                    <a:off x="6001577" y="3775256"/>
                    <a:ext cx="827887" cy="79243"/>
                    <a:chOff x="5580112" y="1268760"/>
                    <a:chExt cx="792088" cy="288032"/>
                  </a:xfrm>
                </p:grpSpPr>
                <p:cxnSp>
                  <p:nvCxnSpPr>
                    <p:cNvPr id="635" name="Straight Connector 634"/>
                    <p:cNvCxnSpPr/>
                    <p:nvPr/>
                  </p:nvCxnSpPr>
                  <p:spPr>
                    <a:xfrm flipV="1">
                      <a:off x="5580112" y="1268760"/>
                      <a:ext cx="0" cy="288032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36" name="Straight Connector 635"/>
                    <p:cNvCxnSpPr/>
                    <p:nvPr/>
                  </p:nvCxnSpPr>
                  <p:spPr>
                    <a:xfrm flipV="1">
                      <a:off x="6372200" y="1268760"/>
                      <a:ext cx="0" cy="288032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37" name="Straight Connector 636"/>
                    <p:cNvCxnSpPr/>
                    <p:nvPr/>
                  </p:nvCxnSpPr>
                  <p:spPr>
                    <a:xfrm>
                      <a:off x="5580112" y="1268760"/>
                      <a:ext cx="792088" cy="0"/>
                    </a:xfrm>
                    <a:prstGeom prst="line">
                      <a:avLst/>
                    </a:prstGeom>
                    <a:ln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622" name="Group 42"/>
                  <p:cNvGrpSpPr/>
                  <p:nvPr/>
                </p:nvGrpSpPr>
                <p:grpSpPr>
                  <a:xfrm rot="10800000" flipV="1">
                    <a:off x="5851052" y="4092230"/>
                    <a:ext cx="827887" cy="79242"/>
                    <a:chOff x="5580112" y="1268760"/>
                    <a:chExt cx="792088" cy="288032"/>
                  </a:xfrm>
                </p:grpSpPr>
                <p:cxnSp>
                  <p:nvCxnSpPr>
                    <p:cNvPr id="632" name="Straight Connector 631"/>
                    <p:cNvCxnSpPr/>
                    <p:nvPr/>
                  </p:nvCxnSpPr>
                  <p:spPr>
                    <a:xfrm flipV="1">
                      <a:off x="5580112" y="1268760"/>
                      <a:ext cx="0" cy="288032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33" name="Straight Connector 632"/>
                    <p:cNvCxnSpPr/>
                    <p:nvPr/>
                  </p:nvCxnSpPr>
                  <p:spPr>
                    <a:xfrm flipV="1">
                      <a:off x="6372200" y="1268760"/>
                      <a:ext cx="0" cy="288032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34" name="Straight Connector 633"/>
                    <p:cNvCxnSpPr/>
                    <p:nvPr/>
                  </p:nvCxnSpPr>
                  <p:spPr>
                    <a:xfrm>
                      <a:off x="5580112" y="1268760"/>
                      <a:ext cx="792088" cy="0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623" name="Group 42"/>
                  <p:cNvGrpSpPr/>
                  <p:nvPr/>
                </p:nvGrpSpPr>
                <p:grpSpPr>
                  <a:xfrm rot="10800000" flipV="1">
                    <a:off x="6152102" y="3458284"/>
                    <a:ext cx="827887" cy="158486"/>
                    <a:chOff x="5580112" y="1268760"/>
                    <a:chExt cx="792088" cy="288032"/>
                  </a:xfrm>
                </p:grpSpPr>
                <p:cxnSp>
                  <p:nvCxnSpPr>
                    <p:cNvPr id="629" name="Straight Connector 628"/>
                    <p:cNvCxnSpPr/>
                    <p:nvPr/>
                  </p:nvCxnSpPr>
                  <p:spPr>
                    <a:xfrm flipV="1">
                      <a:off x="5580112" y="1268760"/>
                      <a:ext cx="0" cy="288032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30" name="Straight Connector 629"/>
                    <p:cNvCxnSpPr/>
                    <p:nvPr/>
                  </p:nvCxnSpPr>
                  <p:spPr>
                    <a:xfrm flipV="1">
                      <a:off x="6372200" y="1268760"/>
                      <a:ext cx="0" cy="288032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31" name="Straight Connector 630"/>
                    <p:cNvCxnSpPr/>
                    <p:nvPr/>
                  </p:nvCxnSpPr>
                  <p:spPr>
                    <a:xfrm>
                      <a:off x="5580112" y="1268760"/>
                      <a:ext cx="792088" cy="0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625" name="Rectangle 624"/>
                  <p:cNvSpPr/>
                  <p:nvPr/>
                </p:nvSpPr>
                <p:spPr>
                  <a:xfrm>
                    <a:off x="5317006" y="3803699"/>
                    <a:ext cx="484871" cy="29520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de-DE" sz="1800" b="1" dirty="0"/>
                      <a:t>NbO</a:t>
                    </a:r>
                  </a:p>
                </p:txBody>
              </p:sp>
              <p:sp>
                <p:nvSpPr>
                  <p:cNvPr id="626" name="Rectangle 625"/>
                  <p:cNvSpPr/>
                  <p:nvPr/>
                </p:nvSpPr>
                <p:spPr>
                  <a:xfrm>
                    <a:off x="6179132" y="3533565"/>
                    <a:ext cx="531137" cy="295205"/>
                  </a:xfrm>
                  <a:prstGeom prst="rect">
                    <a:avLst/>
                  </a:prstGeom>
                  <a:noFill/>
                </p:spPr>
                <p:txBody>
                  <a:bodyPr wrap="none">
                    <a:spAutoFit/>
                  </a:bodyPr>
                  <a:lstStyle/>
                  <a:p>
                    <a:r>
                      <a:rPr lang="de-DE" sz="1800" b="1" dirty="0" smtClean="0">
                        <a:solidFill>
                          <a:srgbClr val="FF0000"/>
                        </a:solidFill>
                      </a:rPr>
                      <a:t>Nb-C</a:t>
                    </a:r>
                    <a:endParaRPr lang="de-DE" sz="1800" b="1" dirty="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627" name="Rectangle 626"/>
                  <p:cNvSpPr/>
                  <p:nvPr/>
                </p:nvSpPr>
                <p:spPr>
                  <a:xfrm>
                    <a:off x="7323082" y="3132360"/>
                    <a:ext cx="416808" cy="295205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de-DE" sz="1800" b="1" dirty="0" smtClean="0"/>
                      <a:t>Nb</a:t>
                    </a:r>
                    <a:endParaRPr lang="de-DE" sz="1800" b="1" dirty="0"/>
                  </a:p>
                </p:txBody>
              </p:sp>
              <p:sp>
                <p:nvSpPr>
                  <p:cNvPr id="628" name="Rectangle 627"/>
                  <p:cNvSpPr/>
                  <p:nvPr/>
                </p:nvSpPr>
                <p:spPr>
                  <a:xfrm>
                    <a:off x="6415520" y="3243743"/>
                    <a:ext cx="546174" cy="295205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de-DE" sz="1800" b="1" dirty="0" smtClean="0"/>
                      <a:t>Nb</a:t>
                    </a:r>
                    <a:r>
                      <a:rPr lang="de-DE" sz="1800" b="1" baseline="-25000" dirty="0" smtClean="0"/>
                      <a:t>x</a:t>
                    </a:r>
                    <a:r>
                      <a:rPr lang="de-DE" sz="1800" b="1" dirty="0" smtClean="0"/>
                      <a:t>O</a:t>
                    </a:r>
                    <a:endParaRPr lang="de-DE" sz="1800" b="1" dirty="0"/>
                  </a:p>
                </p:txBody>
              </p:sp>
            </p:grpSp>
            <p:grpSp>
              <p:nvGrpSpPr>
                <p:cNvPr id="610" name="Group 70"/>
                <p:cNvGrpSpPr/>
                <p:nvPr/>
              </p:nvGrpSpPr>
              <p:grpSpPr>
                <a:xfrm>
                  <a:off x="4788024" y="3448745"/>
                  <a:ext cx="851883" cy="79242"/>
                  <a:chOff x="4788024" y="3356992"/>
                  <a:chExt cx="851883" cy="79242"/>
                </a:xfrm>
              </p:grpSpPr>
              <p:cxnSp>
                <p:nvCxnSpPr>
                  <p:cNvPr id="617" name="Straight Connector 616"/>
                  <p:cNvCxnSpPr/>
                  <p:nvPr/>
                </p:nvCxnSpPr>
                <p:spPr>
                  <a:xfrm rot="10800000">
                    <a:off x="5639907" y="3356992"/>
                    <a:ext cx="0" cy="79242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18" name="Straight Connector 617"/>
                  <p:cNvCxnSpPr/>
                  <p:nvPr/>
                </p:nvCxnSpPr>
                <p:spPr>
                  <a:xfrm rot="10800000">
                    <a:off x="4788024" y="3356992"/>
                    <a:ext cx="0" cy="79242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19" name="Straight Connector 618"/>
                  <p:cNvCxnSpPr/>
                  <p:nvPr/>
                </p:nvCxnSpPr>
                <p:spPr>
                  <a:xfrm rot="10800000" flipV="1">
                    <a:off x="4788024" y="3356992"/>
                    <a:ext cx="851883" cy="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611" name="Group 71"/>
                <p:cNvGrpSpPr/>
                <p:nvPr/>
              </p:nvGrpSpPr>
              <p:grpSpPr>
                <a:xfrm>
                  <a:off x="5292080" y="3284984"/>
                  <a:ext cx="851883" cy="79242"/>
                  <a:chOff x="4788024" y="3356992"/>
                  <a:chExt cx="851883" cy="79242"/>
                </a:xfrm>
              </p:grpSpPr>
              <p:cxnSp>
                <p:nvCxnSpPr>
                  <p:cNvPr id="614" name="Straight Connector 613"/>
                  <p:cNvCxnSpPr/>
                  <p:nvPr/>
                </p:nvCxnSpPr>
                <p:spPr>
                  <a:xfrm rot="10800000">
                    <a:off x="5639907" y="3356992"/>
                    <a:ext cx="0" cy="79242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15" name="Straight Connector 614"/>
                  <p:cNvCxnSpPr/>
                  <p:nvPr/>
                </p:nvCxnSpPr>
                <p:spPr>
                  <a:xfrm rot="10800000">
                    <a:off x="4788024" y="3356992"/>
                    <a:ext cx="0" cy="79242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16" name="Straight Connector 615"/>
                  <p:cNvCxnSpPr/>
                  <p:nvPr/>
                </p:nvCxnSpPr>
                <p:spPr>
                  <a:xfrm rot="10800000" flipV="1">
                    <a:off x="4788024" y="3356992"/>
                    <a:ext cx="851883" cy="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612" name="Rectangle 611"/>
                <p:cNvSpPr/>
                <p:nvPr/>
              </p:nvSpPr>
              <p:spPr>
                <a:xfrm>
                  <a:off x="4197867" y="3573016"/>
                  <a:ext cx="625083" cy="29520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de-DE" sz="1800" b="1" dirty="0" smtClean="0"/>
                    <a:t>Nb</a:t>
                  </a:r>
                  <a:r>
                    <a:rPr lang="de-DE" sz="1800" b="1" baseline="-25000" dirty="0" smtClean="0"/>
                    <a:t>2</a:t>
                  </a:r>
                  <a:r>
                    <a:rPr lang="de-DE" sz="1800" b="1" dirty="0" smtClean="0"/>
                    <a:t>O</a:t>
                  </a:r>
                  <a:r>
                    <a:rPr lang="de-DE" sz="1800" b="1" baseline="-25000" dirty="0" smtClean="0"/>
                    <a:t>5</a:t>
                  </a:r>
                  <a:endParaRPr lang="de-DE" sz="1800" b="1" baseline="-25000" dirty="0"/>
                </a:p>
              </p:txBody>
            </p:sp>
            <p:sp>
              <p:nvSpPr>
                <p:cNvPr id="613" name="Rectangle 612"/>
                <p:cNvSpPr/>
                <p:nvPr/>
              </p:nvSpPr>
              <p:spPr>
                <a:xfrm>
                  <a:off x="4788024" y="3068960"/>
                  <a:ext cx="562004" cy="29520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de-DE" sz="1800" b="1" dirty="0" smtClean="0"/>
                    <a:t>NbO</a:t>
                  </a:r>
                  <a:r>
                    <a:rPr lang="de-DE" sz="1800" b="1" baseline="-25000" dirty="0" smtClean="0"/>
                    <a:t>2</a:t>
                  </a:r>
                  <a:endParaRPr lang="de-DE" sz="1800" b="1" baseline="-25000" dirty="0"/>
                </a:p>
              </p:txBody>
            </p:sp>
          </p:grpSp>
        </p:grpSp>
        <p:grpSp>
          <p:nvGrpSpPr>
            <p:cNvPr id="649" name="Group 648"/>
            <p:cNvGrpSpPr/>
            <p:nvPr/>
          </p:nvGrpSpPr>
          <p:grpSpPr>
            <a:xfrm flipV="1">
              <a:off x="23557931" y="24886363"/>
              <a:ext cx="1132932" cy="534565"/>
              <a:chOff x="2401270" y="5669632"/>
              <a:chExt cx="1090609" cy="79242"/>
            </a:xfrm>
          </p:grpSpPr>
          <p:cxnSp>
            <p:nvCxnSpPr>
              <p:cNvPr id="650" name="Straight Connector 649"/>
              <p:cNvCxnSpPr/>
              <p:nvPr/>
            </p:nvCxnSpPr>
            <p:spPr>
              <a:xfrm rot="10800000">
                <a:off x="3491879" y="5669632"/>
                <a:ext cx="0" cy="7924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1" name="Straight Connector 650"/>
              <p:cNvCxnSpPr/>
              <p:nvPr/>
            </p:nvCxnSpPr>
            <p:spPr>
              <a:xfrm rot="10800000">
                <a:off x="2401270" y="5669632"/>
                <a:ext cx="0" cy="7924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2" name="Straight Connector 651"/>
              <p:cNvCxnSpPr/>
              <p:nvPr/>
            </p:nvCxnSpPr>
            <p:spPr>
              <a:xfrm rot="10800000" flipV="1">
                <a:off x="2401270" y="5686121"/>
                <a:ext cx="1090609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53" name="Rectangle 652"/>
            <p:cNvSpPr/>
            <p:nvPr/>
          </p:nvSpPr>
          <p:spPr>
            <a:xfrm>
              <a:off x="23102078" y="25332759"/>
              <a:ext cx="166744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de-DE" sz="2000" b="1" dirty="0" smtClean="0"/>
                <a:t>Nb</a:t>
              </a:r>
              <a:r>
                <a:rPr lang="de-DE" sz="2000" b="1" baseline="-25000" dirty="0" smtClean="0"/>
                <a:t>2</a:t>
              </a:r>
              <a:r>
                <a:rPr lang="de-DE" sz="2000" b="1" dirty="0" smtClean="0"/>
                <a:t>X</a:t>
              </a:r>
              <a:r>
                <a:rPr lang="de-DE" sz="2000" b="1" baseline="-25000" dirty="0" smtClean="0"/>
                <a:t>y</a:t>
              </a:r>
              <a:r>
                <a:rPr lang="de-DE" sz="2000" b="1" dirty="0" smtClean="0"/>
                <a:t>O</a:t>
              </a:r>
              <a:r>
                <a:rPr lang="de-DE" sz="2000" b="1" baseline="-25000" dirty="0" smtClean="0"/>
                <a:t>5-y</a:t>
              </a:r>
              <a:endParaRPr lang="de-DE" sz="2000" b="1" baseline="-25000" dirty="0"/>
            </a:p>
          </p:txBody>
        </p:sp>
      </p:grp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16066" y="21737891"/>
            <a:ext cx="3377045" cy="574963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54" name="Picture 2" descr="D:\Nb_N\HRTEM\TEM-EDS-LGNb6\ADP6 EM results\DESY ADP6 SEM\DESY ADP6 SEM\001_005.tif"/>
          <p:cNvPicPr>
            <a:picLocks noChangeAspect="1" noChangeArrowheads="1"/>
          </p:cNvPicPr>
          <p:nvPr/>
        </p:nvPicPr>
        <p:blipFill rotWithShape="1"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501" t="73823" r="-1"/>
          <a:stretch/>
        </p:blipFill>
        <p:spPr bwMode="auto">
          <a:xfrm>
            <a:off x="14369466" y="23154194"/>
            <a:ext cx="4979656" cy="1768391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3" name="TextBox 642"/>
          <p:cNvSpPr txBox="1"/>
          <p:nvPr/>
        </p:nvSpPr>
        <p:spPr>
          <a:xfrm>
            <a:off x="15559544" y="17054184"/>
            <a:ext cx="3793283" cy="40011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de-DE" sz="2000" b="1" dirty="0" smtClean="0"/>
              <a:t>N-</a:t>
            </a:r>
            <a:r>
              <a:rPr lang="de-DE" sz="2000" b="1" dirty="0" err="1" smtClean="0"/>
              <a:t>infused</a:t>
            </a:r>
            <a:r>
              <a:rPr lang="de-DE" sz="2000" b="1" dirty="0" smtClean="0"/>
              <a:t> + 1 </a:t>
            </a:r>
            <a:r>
              <a:rPr lang="de-DE" sz="2000" b="1" dirty="0" err="1" smtClean="0"/>
              <a:t>hr.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air</a:t>
            </a:r>
            <a:r>
              <a:rPr lang="de-DE" sz="2000" b="1" dirty="0" err="1"/>
              <a:t>-</a:t>
            </a:r>
            <a:r>
              <a:rPr lang="de-DE" sz="2000" b="1" dirty="0" err="1" smtClean="0"/>
              <a:t>exposure</a:t>
            </a:r>
            <a:endParaRPr lang="de-DE" sz="2000" b="1" dirty="0" smtClean="0"/>
          </a:p>
        </p:txBody>
      </p:sp>
      <p:pic>
        <p:nvPicPr>
          <p:cNvPr id="660" name="Picture 8" descr="\\afs\.desy.de\group\hasylab\pool\group\fsnl\Microscopy Lab\SEM Messdaten\User\Arti\20180406\SEM F2\F2 other area_008.tif"/>
          <p:cNvPicPr>
            <a:picLocks noChangeAspect="1" noChangeArrowheads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953"/>
          <a:stretch/>
        </p:blipFill>
        <p:spPr bwMode="auto">
          <a:xfrm>
            <a:off x="23295137" y="28155665"/>
            <a:ext cx="3981286" cy="1287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1" name="Picture 9" descr="\\afs\.desy.de\group\hasylab\pool\group\fsnl\Microscopy Lab\SEM Messdaten\User\Arti\20180406\SEM F2\F2 other area_036b.tif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14748" y="29615328"/>
            <a:ext cx="2584573" cy="185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62" name="Chart 97"/>
          <p:cNvGraphicFramePr/>
          <p:nvPr>
            <p:extLst>
              <p:ext uri="{D42A27DB-BD31-4B8C-83A1-F6EECF244321}">
                <p14:modId xmlns:p14="http://schemas.microsoft.com/office/powerpoint/2010/main" val="418554829"/>
              </p:ext>
            </p:extLst>
          </p:nvPr>
        </p:nvGraphicFramePr>
        <p:xfrm>
          <a:off x="13715999" y="28687930"/>
          <a:ext cx="9046115" cy="44421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3"/>
          </a:graphicData>
        </a:graphic>
      </p:graphicFrame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3395" y="23251607"/>
            <a:ext cx="4430992" cy="140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3" name="Picture 3"/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8" t="51055" r="64706" b="33438"/>
          <a:stretch/>
        </p:blipFill>
        <p:spPr bwMode="auto">
          <a:xfrm>
            <a:off x="17919305" y="21451998"/>
            <a:ext cx="3495228" cy="154019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64" name="Picture 2"/>
          <p:cNvPicPr>
            <a:picLocks noChangeAspect="1" noChangeArrowheads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3" t="51640" r="63937" b="33344"/>
          <a:stretch/>
        </p:blipFill>
        <p:spPr bwMode="auto">
          <a:xfrm>
            <a:off x="14369752" y="21493985"/>
            <a:ext cx="3461734" cy="142716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65" name="TextBox 664"/>
          <p:cNvSpPr txBox="1"/>
          <p:nvPr/>
        </p:nvSpPr>
        <p:spPr>
          <a:xfrm>
            <a:off x="14593774" y="17489372"/>
            <a:ext cx="1303563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de-DE" sz="1800" b="1" dirty="0" smtClean="0"/>
              <a:t>Nb 3d, 70°</a:t>
            </a:r>
          </a:p>
        </p:txBody>
      </p:sp>
      <p:sp>
        <p:nvSpPr>
          <p:cNvPr id="666" name="TextBox 665"/>
          <p:cNvSpPr txBox="1"/>
          <p:nvPr/>
        </p:nvSpPr>
        <p:spPr>
          <a:xfrm>
            <a:off x="18098624" y="21866839"/>
            <a:ext cx="607859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de-DE" sz="1800" b="1" dirty="0" smtClean="0"/>
              <a:t>N1s</a:t>
            </a:r>
          </a:p>
        </p:txBody>
      </p:sp>
      <p:sp>
        <p:nvSpPr>
          <p:cNvPr id="667" name="TextBox 666"/>
          <p:cNvSpPr txBox="1"/>
          <p:nvPr/>
        </p:nvSpPr>
        <p:spPr>
          <a:xfrm>
            <a:off x="14369752" y="21603561"/>
            <a:ext cx="1085554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de-DE" sz="1800" b="1" dirty="0" smtClean="0"/>
              <a:t>N1s, 70°</a:t>
            </a:r>
          </a:p>
        </p:txBody>
      </p:sp>
      <p:sp>
        <p:nvSpPr>
          <p:cNvPr id="668" name="Rectangle 83"/>
          <p:cNvSpPr>
            <a:spLocks noChangeArrowheads="1"/>
          </p:cNvSpPr>
          <p:nvPr/>
        </p:nvSpPr>
        <p:spPr bwMode="auto">
          <a:xfrm>
            <a:off x="13842902" y="27746325"/>
            <a:ext cx="11719950" cy="1737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17588" tIns="208794" rIns="417588" bIns="208794"/>
          <a:lstStyle/>
          <a:p>
            <a:pPr eaLnBrk="1" hangingPunct="1">
              <a:lnSpc>
                <a:spcPct val="150000"/>
              </a:lnSpc>
            </a:pPr>
            <a:r>
              <a:rPr lang="en-US" sz="4000" dirty="0" smtClean="0">
                <a:solidFill>
                  <a:srgbClr val="00A6EB"/>
                </a:solidFill>
                <a:latin typeface="Arial Rounded MT Bold" panose="020F0704030504030204" pitchFamily="34" charset="0"/>
              </a:rPr>
              <a:t>Samples infused with SRF cavity </a:t>
            </a:r>
            <a:endParaRPr lang="en-US" sz="4000" dirty="0">
              <a:solidFill>
                <a:srgbClr val="00A6EB"/>
              </a:solidFill>
              <a:latin typeface="Arial Rounded MT Bold" panose="020F0704030504030204" pitchFamily="34" charset="0"/>
            </a:endParaRPr>
          </a:p>
          <a:p>
            <a:pPr eaLnBrk="1" hangingPunct="1">
              <a:lnSpc>
                <a:spcPct val="150000"/>
              </a:lnSpc>
            </a:pPr>
            <a:endParaRPr lang="de-DE" sz="4000" dirty="0">
              <a:solidFill>
                <a:srgbClr val="00A6EB"/>
              </a:solidFill>
              <a:latin typeface="Arial Rounded MT Bold" panose="020F0704030504030204" pitchFamily="34" charset="0"/>
            </a:endParaRPr>
          </a:p>
          <a:p>
            <a:pPr eaLnBrk="1" hangingPunct="1">
              <a:lnSpc>
                <a:spcPct val="150000"/>
              </a:lnSpc>
            </a:pPr>
            <a:endParaRPr lang="de-DE" sz="4000" dirty="0">
              <a:solidFill>
                <a:srgbClr val="00A6EB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669" name="Rounded Rectangle 668"/>
          <p:cNvSpPr/>
          <p:nvPr/>
        </p:nvSpPr>
        <p:spPr bwMode="auto">
          <a:xfrm>
            <a:off x="1377869" y="37206147"/>
            <a:ext cx="12150626" cy="2670699"/>
          </a:xfrm>
          <a:prstGeom prst="roundRect">
            <a:avLst>
              <a:gd name="adj" fmla="val 7981"/>
            </a:avLst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72" name="Rectangle 671"/>
          <p:cNvSpPr/>
          <p:nvPr/>
        </p:nvSpPr>
        <p:spPr>
          <a:xfrm>
            <a:off x="1620473" y="37475069"/>
            <a:ext cx="1174699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b="1" dirty="0" smtClean="0">
                <a:latin typeface="Arial Narrow" panose="020B0606020202030204" pitchFamily="34" charset="0"/>
              </a:rPr>
              <a:t>[</a:t>
            </a:r>
            <a:r>
              <a:rPr lang="en-US" sz="2400" b="1" dirty="0">
                <a:latin typeface="Arial Narrow" panose="020B0606020202030204" pitchFamily="34" charset="0"/>
              </a:rPr>
              <a:t>1</a:t>
            </a:r>
            <a:r>
              <a:rPr lang="en-US" sz="2400" b="1" dirty="0" smtClean="0">
                <a:latin typeface="Arial Narrow" panose="020B0606020202030204" pitchFamily="34" charset="0"/>
              </a:rPr>
              <a:t>] </a:t>
            </a:r>
            <a:r>
              <a:rPr lang="en-US" sz="2400" dirty="0">
                <a:latin typeface="Arial Narrow" panose="020B0606020202030204" pitchFamily="34" charset="0"/>
              </a:rPr>
              <a:t>A. Grassellino et al, </a:t>
            </a:r>
            <a:r>
              <a:rPr lang="en-US" sz="2400" dirty="0" err="1">
                <a:latin typeface="Arial Narrow" panose="020B0606020202030204" pitchFamily="34" charset="0"/>
              </a:rPr>
              <a:t>Supercond</a:t>
            </a:r>
            <a:r>
              <a:rPr lang="en-US" sz="2400" dirty="0">
                <a:latin typeface="Arial Narrow" panose="020B0606020202030204" pitchFamily="34" charset="0"/>
              </a:rPr>
              <a:t>. Sci. Technol. </a:t>
            </a:r>
            <a:r>
              <a:rPr lang="en-US" sz="2400" b="1" dirty="0">
                <a:latin typeface="Arial Narrow" panose="020B0606020202030204" pitchFamily="34" charset="0"/>
              </a:rPr>
              <a:t>26 </a:t>
            </a:r>
            <a:r>
              <a:rPr lang="en-US" sz="2400" dirty="0">
                <a:latin typeface="Arial Narrow" panose="020B0606020202030204" pitchFamily="34" charset="0"/>
              </a:rPr>
              <a:t>102001 (2013</a:t>
            </a:r>
            <a:r>
              <a:rPr lang="en-US" sz="2400" dirty="0" smtClean="0">
                <a:latin typeface="Arial Narrow" panose="020B0606020202030204" pitchFamily="34" charset="0"/>
              </a:rPr>
              <a:t>),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b="1" dirty="0" smtClean="0">
                <a:latin typeface="Arial Narrow" panose="020B0606020202030204" pitchFamily="34" charset="0"/>
              </a:rPr>
              <a:t>[2]</a:t>
            </a:r>
            <a:r>
              <a:rPr lang="en-US" sz="2400" dirty="0" smtClean="0">
                <a:latin typeface="Arial Narrow" panose="020B0606020202030204" pitchFamily="34" charset="0"/>
              </a:rPr>
              <a:t> A. </a:t>
            </a:r>
            <a:r>
              <a:rPr lang="en-US" sz="2400" dirty="0" err="1" smtClean="0">
                <a:latin typeface="Arial Narrow" panose="020B0606020202030204" pitchFamily="34" charset="0"/>
              </a:rPr>
              <a:t>Grassellino</a:t>
            </a:r>
            <a:r>
              <a:rPr lang="en-US" sz="2400" dirty="0" smtClean="0">
                <a:latin typeface="Arial Narrow" panose="020B0606020202030204" pitchFamily="34" charset="0"/>
              </a:rPr>
              <a:t> et al, </a:t>
            </a:r>
            <a:r>
              <a:rPr lang="en-US" sz="2400" dirty="0" err="1" smtClean="0">
                <a:latin typeface="Arial Narrow" panose="020B0606020202030204" pitchFamily="34" charset="0"/>
              </a:rPr>
              <a:t>Supercond</a:t>
            </a:r>
            <a:r>
              <a:rPr lang="en-US" sz="2400" dirty="0" smtClean="0">
                <a:latin typeface="Arial Narrow" panose="020B0606020202030204" pitchFamily="34" charset="0"/>
              </a:rPr>
              <a:t>. Sci. Technol. </a:t>
            </a:r>
            <a:r>
              <a:rPr lang="en-US" sz="2400" b="1" dirty="0" smtClean="0">
                <a:latin typeface="Arial Narrow" panose="020B0606020202030204" pitchFamily="34" charset="0"/>
              </a:rPr>
              <a:t>30 </a:t>
            </a:r>
            <a:r>
              <a:rPr lang="en-US" sz="2400" dirty="0" smtClean="0">
                <a:latin typeface="Arial Narrow" panose="020B0606020202030204" pitchFamily="34" charset="0"/>
              </a:rPr>
              <a:t>094004 (2017),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b="1" dirty="0" smtClean="0">
                <a:latin typeface="Arial Narrow" panose="020B0606020202030204" pitchFamily="34" charset="0"/>
              </a:rPr>
              <a:t>[3]</a:t>
            </a:r>
            <a:r>
              <a:rPr lang="en-US" sz="2400" dirty="0" smtClean="0">
                <a:latin typeface="Arial Narrow" panose="020B0606020202030204" pitchFamily="34" charset="0"/>
              </a:rPr>
              <a:t> </a:t>
            </a:r>
            <a:r>
              <a:rPr lang="en-US" sz="2400" dirty="0">
                <a:latin typeface="Arial Narrow" panose="020B0606020202030204" pitchFamily="34" charset="0"/>
              </a:rPr>
              <a:t>A. D. Pandey et al, </a:t>
            </a:r>
            <a:r>
              <a:rPr lang="en-US" sz="2400" dirty="0" err="1">
                <a:latin typeface="Arial Narrow" panose="020B0606020202030204" pitchFamily="34" charset="0"/>
              </a:rPr>
              <a:t>Journ</a:t>
            </a:r>
            <a:r>
              <a:rPr lang="en-US" sz="2400" dirty="0">
                <a:latin typeface="Arial Narrow" panose="020B0606020202030204" pitchFamily="34" charset="0"/>
              </a:rPr>
              <a:t>. of Mat. Sci. </a:t>
            </a:r>
            <a:r>
              <a:rPr lang="en-US" sz="2400" b="1" dirty="0">
                <a:latin typeface="Arial Narrow" panose="020B0606020202030204" pitchFamily="34" charset="0"/>
              </a:rPr>
              <a:t>53 </a:t>
            </a:r>
            <a:r>
              <a:rPr lang="en-US" sz="2400" dirty="0">
                <a:latin typeface="Arial Narrow" panose="020B0606020202030204" pitchFamily="34" charset="0"/>
              </a:rPr>
              <a:t>10411 (2018</a:t>
            </a:r>
            <a:r>
              <a:rPr lang="en-US" sz="2400" dirty="0" smtClean="0">
                <a:latin typeface="Arial Narrow" panose="020B0606020202030204" pitchFamily="34" charset="0"/>
              </a:rPr>
              <a:t>),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b="1" dirty="0" smtClean="0">
                <a:latin typeface="Arial Narrow" panose="020B0606020202030204" pitchFamily="34" charset="0"/>
              </a:rPr>
              <a:t>[</a:t>
            </a:r>
            <a:r>
              <a:rPr lang="en-US" sz="2400" b="1" dirty="0">
                <a:latin typeface="Arial Narrow" panose="020B0606020202030204" pitchFamily="34" charset="0"/>
              </a:rPr>
              <a:t>4</a:t>
            </a:r>
            <a:r>
              <a:rPr lang="en-US" sz="2400" b="1" dirty="0" smtClean="0">
                <a:latin typeface="Arial Narrow" panose="020B0606020202030204" pitchFamily="34" charset="0"/>
              </a:rPr>
              <a:t>] </a:t>
            </a:r>
            <a:r>
              <a:rPr lang="en-US" sz="2400" dirty="0">
                <a:latin typeface="Arial Narrow" panose="020B0606020202030204" pitchFamily="34" charset="0"/>
              </a:rPr>
              <a:t>P. </a:t>
            </a:r>
            <a:r>
              <a:rPr lang="en-US" sz="2400" dirty="0" err="1">
                <a:latin typeface="Arial Narrow" panose="020B0606020202030204" pitchFamily="34" charset="0"/>
              </a:rPr>
              <a:t>Dhakal</a:t>
            </a:r>
            <a:r>
              <a:rPr lang="en-US" sz="2400" dirty="0">
                <a:latin typeface="Arial Narrow" panose="020B0606020202030204" pitchFamily="34" charset="0"/>
              </a:rPr>
              <a:t> et al, IEEE Tran. on App. </a:t>
            </a:r>
            <a:r>
              <a:rPr lang="en-US" sz="2400" dirty="0" err="1">
                <a:latin typeface="Arial Narrow" panose="020B0606020202030204" pitchFamily="34" charset="0"/>
              </a:rPr>
              <a:t>Superc</a:t>
            </a:r>
            <a:r>
              <a:rPr lang="en-US" sz="2400" dirty="0">
                <a:latin typeface="Arial Narrow" panose="020B0606020202030204" pitchFamily="34" charset="0"/>
              </a:rPr>
              <a:t>. </a:t>
            </a:r>
            <a:r>
              <a:rPr lang="en-US" sz="2400" b="1" dirty="0">
                <a:latin typeface="Arial Narrow" panose="020B0606020202030204" pitchFamily="34" charset="0"/>
              </a:rPr>
              <a:t>25</a:t>
            </a:r>
            <a:r>
              <a:rPr lang="en-US" sz="2400" dirty="0">
                <a:latin typeface="Arial Narrow" panose="020B0606020202030204" pitchFamily="34" charset="0"/>
              </a:rPr>
              <a:t> 3500104 (2015</a:t>
            </a:r>
            <a:r>
              <a:rPr lang="en-US" sz="2400" dirty="0" smtClean="0">
                <a:latin typeface="Arial Narrow" panose="020B0606020202030204" pitchFamily="34" charset="0"/>
              </a:rPr>
              <a:t>),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b="1" dirty="0" smtClean="0">
                <a:latin typeface="Arial Narrow" panose="020B0606020202030204" pitchFamily="34" charset="0"/>
              </a:rPr>
              <a:t>[5] </a:t>
            </a:r>
            <a:r>
              <a:rPr lang="en-US" sz="2400" dirty="0" smtClean="0">
                <a:latin typeface="Arial Narrow" panose="020B0606020202030204" pitchFamily="34" charset="0"/>
              </a:rPr>
              <a:t>F. Barkov et al, </a:t>
            </a:r>
            <a:r>
              <a:rPr lang="en-US" sz="2400" dirty="0" err="1" smtClean="0">
                <a:latin typeface="Arial Narrow" panose="020B0606020202030204" pitchFamily="34" charset="0"/>
              </a:rPr>
              <a:t>Journ</a:t>
            </a:r>
            <a:r>
              <a:rPr lang="en-US" sz="2400" dirty="0" smtClean="0">
                <a:latin typeface="Arial Narrow" panose="020B0606020202030204" pitchFamily="34" charset="0"/>
              </a:rPr>
              <a:t>. Of App. Phys. </a:t>
            </a:r>
            <a:r>
              <a:rPr lang="en-US" sz="2400" b="1" dirty="0" smtClean="0">
                <a:latin typeface="Arial Narrow" panose="020B0606020202030204" pitchFamily="34" charset="0"/>
              </a:rPr>
              <a:t>114</a:t>
            </a:r>
            <a:r>
              <a:rPr lang="en-US" sz="2400" dirty="0" smtClean="0">
                <a:latin typeface="Arial Narrow" panose="020B0606020202030204" pitchFamily="34" charset="0"/>
              </a:rPr>
              <a:t> 164904 (2013),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b="1" dirty="0" smtClean="0">
                <a:latin typeface="Arial Narrow" panose="020B0606020202030204" pitchFamily="34" charset="0"/>
              </a:rPr>
              <a:t>[6] </a:t>
            </a:r>
            <a:r>
              <a:rPr lang="en-US" sz="2400" dirty="0">
                <a:latin typeface="Arial Narrow" panose="020B0606020202030204" pitchFamily="34" charset="0"/>
              </a:rPr>
              <a:t>M. </a:t>
            </a:r>
            <a:r>
              <a:rPr lang="en-US" sz="2400" dirty="0" err="1">
                <a:latin typeface="Arial Narrow" panose="020B0606020202030204" pitchFamily="34" charset="0"/>
              </a:rPr>
              <a:t>Delheusy</a:t>
            </a:r>
            <a:r>
              <a:rPr lang="en-US" sz="2400" dirty="0">
                <a:latin typeface="Arial Narrow" panose="020B0606020202030204" pitchFamily="34" charset="0"/>
              </a:rPr>
              <a:t> et al, Appl. Phys. Lett. </a:t>
            </a:r>
            <a:r>
              <a:rPr lang="en-US" sz="2400" b="1" dirty="0">
                <a:latin typeface="Arial Narrow" panose="020B0606020202030204" pitchFamily="34" charset="0"/>
              </a:rPr>
              <a:t>92 </a:t>
            </a:r>
            <a:r>
              <a:rPr lang="en-US" sz="2400" dirty="0">
                <a:latin typeface="Arial Narrow" panose="020B0606020202030204" pitchFamily="34" charset="0"/>
              </a:rPr>
              <a:t>101911 (2008</a:t>
            </a:r>
            <a:r>
              <a:rPr lang="en-US" sz="2400" dirty="0" smtClean="0">
                <a:latin typeface="Arial Narrow" panose="020B0606020202030204" pitchFamily="34" charset="0"/>
              </a:rPr>
              <a:t>).</a:t>
            </a:r>
            <a:endParaRPr lang="en-US" sz="2400" dirty="0">
              <a:latin typeface="Arial Narrow" panose="020B0606020202030204" pitchFamily="34" charset="0"/>
            </a:endParaRPr>
          </a:p>
        </p:txBody>
      </p:sp>
      <p:sp>
        <p:nvSpPr>
          <p:cNvPr id="673" name="Rounded Rectangle 672"/>
          <p:cNvSpPr/>
          <p:nvPr/>
        </p:nvSpPr>
        <p:spPr bwMode="auto">
          <a:xfrm>
            <a:off x="13842902" y="27974925"/>
            <a:ext cx="14885724" cy="7208857"/>
          </a:xfrm>
          <a:prstGeom prst="roundRect">
            <a:avLst>
              <a:gd name="adj" fmla="val 7981"/>
            </a:avLst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74" name="TextBox 673"/>
          <p:cNvSpPr txBox="1"/>
          <p:nvPr/>
        </p:nvSpPr>
        <p:spPr>
          <a:xfrm>
            <a:off x="14071954" y="33265670"/>
            <a:ext cx="88803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 err="1" smtClean="0"/>
              <a:t>Electropolished</a:t>
            </a:r>
            <a:r>
              <a:rPr lang="de-DE" sz="2400" dirty="0" smtClean="0"/>
              <a:t> Nb </a:t>
            </a:r>
            <a:r>
              <a:rPr lang="de-DE" sz="2400" dirty="0" err="1" smtClean="0"/>
              <a:t>samples</a:t>
            </a:r>
            <a:r>
              <a:rPr lang="de-DE" sz="2400" dirty="0" smtClean="0"/>
              <a:t>: N-</a:t>
            </a:r>
            <a:r>
              <a:rPr lang="de-DE" sz="2400" dirty="0" err="1" smtClean="0"/>
              <a:t>infused</a:t>
            </a:r>
            <a:r>
              <a:rPr lang="de-DE" sz="2400" dirty="0" smtClean="0"/>
              <a:t> </a:t>
            </a:r>
            <a:r>
              <a:rPr lang="de-DE" sz="2400" dirty="0" err="1" smtClean="0"/>
              <a:t>with</a:t>
            </a:r>
            <a:r>
              <a:rPr lang="de-DE" sz="2400" dirty="0" smtClean="0"/>
              <a:t> a SRF </a:t>
            </a:r>
            <a:r>
              <a:rPr lang="de-DE" sz="2400" dirty="0" err="1" smtClean="0"/>
              <a:t>cavity</a:t>
            </a:r>
            <a:r>
              <a:rPr lang="de-DE" sz="2400" dirty="0" smtClean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 smtClean="0"/>
              <a:t>C-</a:t>
            </a:r>
            <a:r>
              <a:rPr lang="de-DE" sz="2400" dirty="0" err="1" smtClean="0"/>
              <a:t>rich</a:t>
            </a:r>
            <a:r>
              <a:rPr lang="de-DE" sz="2400" dirty="0" smtClean="0"/>
              <a:t> </a:t>
            </a:r>
            <a:r>
              <a:rPr lang="de-DE" sz="2400" dirty="0" err="1" smtClean="0"/>
              <a:t>precipitates</a:t>
            </a:r>
            <a:r>
              <a:rPr lang="de-DE" sz="2400" dirty="0" smtClean="0"/>
              <a:t>: Nb </a:t>
            </a:r>
            <a:r>
              <a:rPr lang="de-DE" sz="2400" dirty="0" err="1" smtClean="0"/>
              <a:t>orientation</a:t>
            </a:r>
            <a:r>
              <a:rPr lang="de-DE" sz="2400" dirty="0" smtClean="0"/>
              <a:t> </a:t>
            </a:r>
            <a:r>
              <a:rPr lang="de-DE" sz="2400" dirty="0" err="1" smtClean="0"/>
              <a:t>dependent</a:t>
            </a:r>
            <a:endParaRPr lang="de-DE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 smtClean="0"/>
              <a:t>XPS: </a:t>
            </a:r>
            <a:r>
              <a:rPr lang="de-DE" sz="2400" dirty="0" err="1" smtClean="0"/>
              <a:t>difficult</a:t>
            </a:r>
            <a:r>
              <a:rPr lang="de-DE" sz="2400" dirty="0" smtClean="0"/>
              <a:t> to </a:t>
            </a:r>
            <a:r>
              <a:rPr lang="de-DE" sz="2400" dirty="0" err="1" smtClean="0"/>
              <a:t>detect</a:t>
            </a:r>
            <a:r>
              <a:rPr lang="de-DE" sz="2400" dirty="0" smtClean="0"/>
              <a:t> </a:t>
            </a:r>
            <a:r>
              <a:rPr lang="de-DE" sz="2400" dirty="0" err="1" smtClean="0"/>
              <a:t>phases</a:t>
            </a:r>
            <a:r>
              <a:rPr lang="de-DE" sz="2400" dirty="0" smtClean="0"/>
              <a:t> </a:t>
            </a:r>
            <a:r>
              <a:rPr lang="de-DE" sz="2400" dirty="0" err="1" smtClean="0"/>
              <a:t>below</a:t>
            </a:r>
            <a:r>
              <a:rPr lang="de-DE" sz="2400" dirty="0" smtClean="0"/>
              <a:t> </a:t>
            </a:r>
            <a:r>
              <a:rPr lang="de-DE" sz="2400" dirty="0" err="1" smtClean="0"/>
              <a:t>thick</a:t>
            </a:r>
            <a:r>
              <a:rPr lang="de-DE" sz="2400" dirty="0" smtClean="0"/>
              <a:t> Nb </a:t>
            </a:r>
            <a:r>
              <a:rPr lang="de-DE" sz="2400" dirty="0" err="1" smtClean="0"/>
              <a:t>penta</a:t>
            </a:r>
            <a:r>
              <a:rPr lang="de-DE" sz="2400" dirty="0" smtClean="0"/>
              <a:t>-oxide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 err="1" smtClean="0"/>
              <a:t>Ongoing</a:t>
            </a:r>
            <a:r>
              <a:rPr lang="de-DE" sz="2400" dirty="0" smtClean="0"/>
              <a:t>: XPS </a:t>
            </a:r>
            <a:r>
              <a:rPr lang="de-DE" sz="2400" dirty="0" err="1" smtClean="0"/>
              <a:t>depth-profiling</a:t>
            </a:r>
            <a:endParaRPr lang="de-DE" sz="2400" dirty="0" smtClean="0"/>
          </a:p>
        </p:txBody>
      </p:sp>
      <p:pic>
        <p:nvPicPr>
          <p:cNvPr id="675" name="Picture 13"/>
          <p:cNvPicPr/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25965997" y="29561305"/>
            <a:ext cx="2296895" cy="1964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TextBox 26"/>
          <p:cNvSpPr txBox="1"/>
          <p:nvPr/>
        </p:nvSpPr>
        <p:spPr>
          <a:xfrm>
            <a:off x="23454316" y="28252140"/>
            <a:ext cx="9137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b="1" dirty="0" smtClean="0">
                <a:solidFill>
                  <a:schemeClr val="bg1"/>
                </a:solidFill>
              </a:rPr>
              <a:t>Nb(111)</a:t>
            </a:r>
            <a:endParaRPr lang="de-DE" sz="1600" b="1" dirty="0">
              <a:solidFill>
                <a:schemeClr val="bg1"/>
              </a:solidFill>
            </a:endParaRPr>
          </a:p>
        </p:txBody>
      </p:sp>
      <p:sp>
        <p:nvSpPr>
          <p:cNvPr id="676" name="TextBox 675"/>
          <p:cNvSpPr txBox="1"/>
          <p:nvPr/>
        </p:nvSpPr>
        <p:spPr>
          <a:xfrm>
            <a:off x="23412750" y="29857676"/>
            <a:ext cx="9364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b="1" dirty="0" smtClean="0">
                <a:solidFill>
                  <a:schemeClr val="bg1"/>
                </a:solidFill>
              </a:rPr>
              <a:t>Nb(100)</a:t>
            </a:r>
            <a:endParaRPr lang="de-DE" sz="1600" b="1" dirty="0">
              <a:solidFill>
                <a:schemeClr val="bg1"/>
              </a:solidFill>
            </a:endParaRPr>
          </a:p>
        </p:txBody>
      </p:sp>
      <p:grpSp>
        <p:nvGrpSpPr>
          <p:cNvPr id="678" name="Group 77"/>
          <p:cNvGrpSpPr/>
          <p:nvPr/>
        </p:nvGrpSpPr>
        <p:grpSpPr>
          <a:xfrm>
            <a:off x="21337612" y="17084962"/>
            <a:ext cx="5978515" cy="2496083"/>
            <a:chOff x="3416024" y="1873113"/>
            <a:chExt cx="4438869" cy="1995108"/>
          </a:xfrm>
        </p:grpSpPr>
        <p:grpSp>
          <p:nvGrpSpPr>
            <p:cNvPr id="679" name="Group 35"/>
            <p:cNvGrpSpPr/>
            <p:nvPr/>
          </p:nvGrpSpPr>
          <p:grpSpPr>
            <a:xfrm>
              <a:off x="3416024" y="1873113"/>
              <a:ext cx="4438869" cy="1340487"/>
              <a:chOff x="3426054" y="2872617"/>
              <a:chExt cx="4313836" cy="1340487"/>
            </a:xfrm>
          </p:grpSpPr>
          <p:grpSp>
            <p:nvGrpSpPr>
              <p:cNvPr id="690" name="Group 33"/>
              <p:cNvGrpSpPr/>
              <p:nvPr/>
            </p:nvGrpSpPr>
            <p:grpSpPr>
              <a:xfrm>
                <a:off x="6495195" y="3117891"/>
                <a:ext cx="827887" cy="158486"/>
                <a:chOff x="5692345" y="1370211"/>
                <a:chExt cx="792088" cy="288032"/>
              </a:xfrm>
            </p:grpSpPr>
            <p:cxnSp>
              <p:nvCxnSpPr>
                <p:cNvPr id="708" name="Straight Connector 707"/>
                <p:cNvCxnSpPr/>
                <p:nvPr/>
              </p:nvCxnSpPr>
              <p:spPr>
                <a:xfrm flipV="1">
                  <a:off x="5692345" y="1370211"/>
                  <a:ext cx="0" cy="288032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9" name="Straight Connector 708"/>
                <p:cNvCxnSpPr/>
                <p:nvPr/>
              </p:nvCxnSpPr>
              <p:spPr>
                <a:xfrm flipV="1">
                  <a:off x="6484433" y="1370211"/>
                  <a:ext cx="0" cy="288032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0" name="Straight Connector 709"/>
                <p:cNvCxnSpPr/>
                <p:nvPr/>
              </p:nvCxnSpPr>
              <p:spPr>
                <a:xfrm>
                  <a:off x="5692345" y="1370211"/>
                  <a:ext cx="792088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91" name="Group 38"/>
              <p:cNvGrpSpPr/>
              <p:nvPr/>
            </p:nvGrpSpPr>
            <p:grpSpPr>
              <a:xfrm>
                <a:off x="6001577" y="3775256"/>
                <a:ext cx="827887" cy="79243"/>
                <a:chOff x="5580112" y="1268760"/>
                <a:chExt cx="792088" cy="288032"/>
              </a:xfrm>
            </p:grpSpPr>
            <p:cxnSp>
              <p:nvCxnSpPr>
                <p:cNvPr id="705" name="Straight Connector 704"/>
                <p:cNvCxnSpPr/>
                <p:nvPr/>
              </p:nvCxnSpPr>
              <p:spPr>
                <a:xfrm flipV="1">
                  <a:off x="5580112" y="1268760"/>
                  <a:ext cx="0" cy="288032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6" name="Straight Connector 705"/>
                <p:cNvCxnSpPr/>
                <p:nvPr/>
              </p:nvCxnSpPr>
              <p:spPr>
                <a:xfrm flipV="1">
                  <a:off x="6372200" y="1268760"/>
                  <a:ext cx="0" cy="288032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7" name="Straight Connector 706"/>
                <p:cNvCxnSpPr/>
                <p:nvPr/>
              </p:nvCxnSpPr>
              <p:spPr>
                <a:xfrm>
                  <a:off x="5580112" y="1268760"/>
                  <a:ext cx="792088" cy="0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92" name="Group 42"/>
              <p:cNvGrpSpPr/>
              <p:nvPr/>
            </p:nvGrpSpPr>
            <p:grpSpPr>
              <a:xfrm rot="10800000" flipV="1">
                <a:off x="5851052" y="4092230"/>
                <a:ext cx="827887" cy="79242"/>
                <a:chOff x="5580112" y="1268760"/>
                <a:chExt cx="792088" cy="288032"/>
              </a:xfrm>
            </p:grpSpPr>
            <p:cxnSp>
              <p:nvCxnSpPr>
                <p:cNvPr id="702" name="Straight Connector 701"/>
                <p:cNvCxnSpPr/>
                <p:nvPr/>
              </p:nvCxnSpPr>
              <p:spPr>
                <a:xfrm flipV="1">
                  <a:off x="5580112" y="1268760"/>
                  <a:ext cx="0" cy="288032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3" name="Straight Connector 702"/>
                <p:cNvCxnSpPr/>
                <p:nvPr/>
              </p:nvCxnSpPr>
              <p:spPr>
                <a:xfrm flipV="1">
                  <a:off x="6372200" y="1268760"/>
                  <a:ext cx="0" cy="288032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4" name="Straight Connector 703"/>
                <p:cNvCxnSpPr/>
                <p:nvPr/>
              </p:nvCxnSpPr>
              <p:spPr>
                <a:xfrm>
                  <a:off x="5580112" y="1268760"/>
                  <a:ext cx="792088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93" name="Group 42"/>
              <p:cNvGrpSpPr/>
              <p:nvPr/>
            </p:nvGrpSpPr>
            <p:grpSpPr>
              <a:xfrm rot="10800000" flipV="1">
                <a:off x="6152102" y="3458284"/>
                <a:ext cx="827887" cy="158486"/>
                <a:chOff x="5580112" y="1268760"/>
                <a:chExt cx="792088" cy="288032"/>
              </a:xfrm>
            </p:grpSpPr>
            <p:cxnSp>
              <p:nvCxnSpPr>
                <p:cNvPr id="699" name="Straight Connector 698"/>
                <p:cNvCxnSpPr/>
                <p:nvPr/>
              </p:nvCxnSpPr>
              <p:spPr>
                <a:xfrm flipV="1">
                  <a:off x="5580112" y="1268760"/>
                  <a:ext cx="0" cy="288032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0" name="Straight Connector 699"/>
                <p:cNvCxnSpPr/>
                <p:nvPr/>
              </p:nvCxnSpPr>
              <p:spPr>
                <a:xfrm flipV="1">
                  <a:off x="6372200" y="1268760"/>
                  <a:ext cx="0" cy="288032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1" name="Straight Connector 700"/>
                <p:cNvCxnSpPr/>
                <p:nvPr/>
              </p:nvCxnSpPr>
              <p:spPr>
                <a:xfrm>
                  <a:off x="5580112" y="1268760"/>
                  <a:ext cx="792088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94" name="TextBox 693"/>
              <p:cNvSpPr txBox="1"/>
              <p:nvPr/>
            </p:nvSpPr>
            <p:spPr>
              <a:xfrm>
                <a:off x="3426054" y="2872617"/>
                <a:ext cx="940594" cy="29520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de-DE" sz="1800" b="1" dirty="0" smtClean="0"/>
                  <a:t>Nb 3d, 70°</a:t>
                </a:r>
              </a:p>
            </p:txBody>
          </p:sp>
          <p:sp>
            <p:nvSpPr>
              <p:cNvPr id="695" name="Rectangle 694"/>
              <p:cNvSpPr/>
              <p:nvPr/>
            </p:nvSpPr>
            <p:spPr>
              <a:xfrm>
                <a:off x="5399478" y="3917899"/>
                <a:ext cx="484871" cy="2952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de-DE" sz="1800" b="1" dirty="0"/>
                  <a:t>NbO</a:t>
                </a:r>
              </a:p>
            </p:txBody>
          </p:sp>
          <p:sp>
            <p:nvSpPr>
              <p:cNvPr id="696" name="Rectangle 695"/>
              <p:cNvSpPr/>
              <p:nvPr/>
            </p:nvSpPr>
            <p:spPr>
              <a:xfrm>
                <a:off x="5550003" y="3521683"/>
                <a:ext cx="531137" cy="295205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r>
                  <a:rPr lang="de-DE" sz="1800" b="1" dirty="0" smtClean="0">
                    <a:solidFill>
                      <a:srgbClr val="FF0000"/>
                    </a:solidFill>
                  </a:rPr>
                  <a:t>Nb-C</a:t>
                </a:r>
                <a:endParaRPr lang="de-DE" sz="18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697" name="Rectangle 696"/>
              <p:cNvSpPr/>
              <p:nvPr/>
            </p:nvSpPr>
            <p:spPr>
              <a:xfrm>
                <a:off x="7323082" y="3132360"/>
                <a:ext cx="416808" cy="29520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r>
                  <a:rPr lang="de-DE" sz="1800" b="1" dirty="0" smtClean="0"/>
                  <a:t>Nb</a:t>
                </a:r>
                <a:endParaRPr lang="de-DE" sz="1800" b="1" dirty="0"/>
              </a:p>
            </p:txBody>
          </p:sp>
          <p:sp>
            <p:nvSpPr>
              <p:cNvPr id="698" name="Rectangle 697"/>
              <p:cNvSpPr/>
              <p:nvPr/>
            </p:nvSpPr>
            <p:spPr>
              <a:xfrm>
                <a:off x="5736204" y="3125468"/>
                <a:ext cx="546173" cy="29520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>
                <a:spAutoFit/>
              </a:bodyPr>
              <a:lstStyle/>
              <a:p>
                <a:r>
                  <a:rPr lang="de-DE" sz="1800" b="1" dirty="0" smtClean="0"/>
                  <a:t>Nb</a:t>
                </a:r>
                <a:r>
                  <a:rPr lang="de-DE" sz="1800" b="1" baseline="-25000" dirty="0" smtClean="0"/>
                  <a:t>x</a:t>
                </a:r>
                <a:r>
                  <a:rPr lang="de-DE" sz="1800" b="1" dirty="0" smtClean="0"/>
                  <a:t>O</a:t>
                </a:r>
                <a:endParaRPr lang="de-DE" sz="1800" b="1" dirty="0"/>
              </a:p>
            </p:txBody>
          </p:sp>
        </p:grpSp>
        <p:grpSp>
          <p:nvGrpSpPr>
            <p:cNvPr id="680" name="Group 70"/>
            <p:cNvGrpSpPr/>
            <p:nvPr/>
          </p:nvGrpSpPr>
          <p:grpSpPr>
            <a:xfrm>
              <a:off x="4788024" y="3448745"/>
              <a:ext cx="851883" cy="79242"/>
              <a:chOff x="4788024" y="3356992"/>
              <a:chExt cx="851883" cy="79242"/>
            </a:xfrm>
          </p:grpSpPr>
          <p:cxnSp>
            <p:nvCxnSpPr>
              <p:cNvPr id="687" name="Straight Connector 686"/>
              <p:cNvCxnSpPr/>
              <p:nvPr/>
            </p:nvCxnSpPr>
            <p:spPr>
              <a:xfrm rot="10800000">
                <a:off x="5639907" y="3356992"/>
                <a:ext cx="0" cy="7924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8" name="Straight Connector 687"/>
              <p:cNvCxnSpPr/>
              <p:nvPr/>
            </p:nvCxnSpPr>
            <p:spPr>
              <a:xfrm rot="10800000">
                <a:off x="4788024" y="3356992"/>
                <a:ext cx="0" cy="7924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9" name="Straight Connector 688"/>
              <p:cNvCxnSpPr/>
              <p:nvPr/>
            </p:nvCxnSpPr>
            <p:spPr>
              <a:xfrm rot="10800000" flipV="1">
                <a:off x="4788024" y="3356992"/>
                <a:ext cx="851883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81" name="Group 71"/>
            <p:cNvGrpSpPr/>
            <p:nvPr/>
          </p:nvGrpSpPr>
          <p:grpSpPr>
            <a:xfrm>
              <a:off x="5292080" y="3284984"/>
              <a:ext cx="851883" cy="79242"/>
              <a:chOff x="4788024" y="3356992"/>
              <a:chExt cx="851883" cy="79242"/>
            </a:xfrm>
          </p:grpSpPr>
          <p:cxnSp>
            <p:nvCxnSpPr>
              <p:cNvPr id="684" name="Straight Connector 683"/>
              <p:cNvCxnSpPr/>
              <p:nvPr/>
            </p:nvCxnSpPr>
            <p:spPr>
              <a:xfrm rot="10800000">
                <a:off x="5639907" y="3356992"/>
                <a:ext cx="0" cy="7924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5" name="Straight Connector 684"/>
              <p:cNvCxnSpPr/>
              <p:nvPr/>
            </p:nvCxnSpPr>
            <p:spPr>
              <a:xfrm rot="10800000">
                <a:off x="4788024" y="3356992"/>
                <a:ext cx="0" cy="7924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6" name="Straight Connector 685"/>
              <p:cNvCxnSpPr/>
              <p:nvPr/>
            </p:nvCxnSpPr>
            <p:spPr>
              <a:xfrm rot="10800000" flipV="1">
                <a:off x="4788024" y="3356992"/>
                <a:ext cx="851883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82" name="Rectangle 681"/>
            <p:cNvSpPr/>
            <p:nvPr/>
          </p:nvSpPr>
          <p:spPr>
            <a:xfrm>
              <a:off x="4473675" y="3573016"/>
              <a:ext cx="625083" cy="29520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sz="1800" b="1" dirty="0" smtClean="0"/>
                <a:t>Nb</a:t>
              </a:r>
              <a:r>
                <a:rPr lang="de-DE" sz="1800" b="1" baseline="-25000" dirty="0" smtClean="0"/>
                <a:t>2</a:t>
              </a:r>
              <a:r>
                <a:rPr lang="de-DE" sz="1800" b="1" dirty="0" smtClean="0"/>
                <a:t>O</a:t>
              </a:r>
              <a:r>
                <a:rPr lang="de-DE" sz="1800" b="1" baseline="-25000" dirty="0" smtClean="0"/>
                <a:t>5</a:t>
              </a:r>
              <a:endParaRPr lang="de-DE" sz="1800" b="1" baseline="-25000" dirty="0"/>
            </a:p>
          </p:txBody>
        </p:sp>
        <p:sp>
          <p:nvSpPr>
            <p:cNvPr id="683" name="Rectangle 682"/>
            <p:cNvSpPr/>
            <p:nvPr/>
          </p:nvSpPr>
          <p:spPr>
            <a:xfrm>
              <a:off x="4788024" y="3068960"/>
              <a:ext cx="562004" cy="29520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sz="1800" b="1" dirty="0" smtClean="0"/>
                <a:t>NbO</a:t>
              </a:r>
              <a:r>
                <a:rPr lang="de-DE" sz="1800" b="1" baseline="-25000" dirty="0" smtClean="0"/>
                <a:t>2</a:t>
              </a:r>
              <a:endParaRPr lang="de-DE" sz="1800" b="1" baseline="-25000" dirty="0"/>
            </a:p>
          </p:txBody>
        </p:sp>
      </p:grpSp>
      <p:grpSp>
        <p:nvGrpSpPr>
          <p:cNvPr id="711" name="Group 77"/>
          <p:cNvGrpSpPr/>
          <p:nvPr/>
        </p:nvGrpSpPr>
        <p:grpSpPr>
          <a:xfrm>
            <a:off x="22985926" y="31637397"/>
            <a:ext cx="4969949" cy="1522032"/>
            <a:chOff x="3595452" y="2118387"/>
            <a:chExt cx="4259441" cy="1245839"/>
          </a:xfrm>
        </p:grpSpPr>
        <p:grpSp>
          <p:nvGrpSpPr>
            <p:cNvPr id="712" name="Group 35"/>
            <p:cNvGrpSpPr/>
            <p:nvPr/>
          </p:nvGrpSpPr>
          <p:grpSpPr>
            <a:xfrm>
              <a:off x="3595452" y="2118387"/>
              <a:ext cx="4259441" cy="1053581"/>
              <a:chOff x="3600428" y="3117891"/>
              <a:chExt cx="4139462" cy="1053581"/>
            </a:xfrm>
          </p:grpSpPr>
          <p:grpSp>
            <p:nvGrpSpPr>
              <p:cNvPr id="723" name="Group 33"/>
              <p:cNvGrpSpPr/>
              <p:nvPr/>
            </p:nvGrpSpPr>
            <p:grpSpPr>
              <a:xfrm>
                <a:off x="6495195" y="3117891"/>
                <a:ext cx="827887" cy="158486"/>
                <a:chOff x="5692345" y="1370211"/>
                <a:chExt cx="792088" cy="288032"/>
              </a:xfrm>
            </p:grpSpPr>
            <p:cxnSp>
              <p:nvCxnSpPr>
                <p:cNvPr id="741" name="Straight Connector 740"/>
                <p:cNvCxnSpPr/>
                <p:nvPr/>
              </p:nvCxnSpPr>
              <p:spPr>
                <a:xfrm flipV="1">
                  <a:off x="5692345" y="1370211"/>
                  <a:ext cx="0" cy="288032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2" name="Straight Connector 741"/>
                <p:cNvCxnSpPr/>
                <p:nvPr/>
              </p:nvCxnSpPr>
              <p:spPr>
                <a:xfrm flipV="1">
                  <a:off x="6484433" y="1370211"/>
                  <a:ext cx="0" cy="288032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3" name="Straight Connector 742"/>
                <p:cNvCxnSpPr/>
                <p:nvPr/>
              </p:nvCxnSpPr>
              <p:spPr>
                <a:xfrm>
                  <a:off x="5692345" y="1370211"/>
                  <a:ext cx="792088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24" name="Group 38"/>
              <p:cNvGrpSpPr/>
              <p:nvPr/>
            </p:nvGrpSpPr>
            <p:grpSpPr>
              <a:xfrm>
                <a:off x="6001577" y="3775256"/>
                <a:ext cx="827887" cy="79243"/>
                <a:chOff x="5580112" y="1268760"/>
                <a:chExt cx="792088" cy="288032"/>
              </a:xfrm>
            </p:grpSpPr>
            <p:cxnSp>
              <p:nvCxnSpPr>
                <p:cNvPr id="738" name="Straight Connector 737"/>
                <p:cNvCxnSpPr/>
                <p:nvPr/>
              </p:nvCxnSpPr>
              <p:spPr>
                <a:xfrm flipV="1">
                  <a:off x="5580112" y="1268760"/>
                  <a:ext cx="0" cy="288032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9" name="Straight Connector 738"/>
                <p:cNvCxnSpPr/>
                <p:nvPr/>
              </p:nvCxnSpPr>
              <p:spPr>
                <a:xfrm flipV="1">
                  <a:off x="6372200" y="1268760"/>
                  <a:ext cx="0" cy="288032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0" name="Straight Connector 739"/>
                <p:cNvCxnSpPr/>
                <p:nvPr/>
              </p:nvCxnSpPr>
              <p:spPr>
                <a:xfrm>
                  <a:off x="5580112" y="1268760"/>
                  <a:ext cx="792088" cy="0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25" name="Group 42"/>
              <p:cNvGrpSpPr/>
              <p:nvPr/>
            </p:nvGrpSpPr>
            <p:grpSpPr>
              <a:xfrm rot="10800000" flipV="1">
                <a:off x="5851052" y="4092230"/>
                <a:ext cx="827887" cy="79242"/>
                <a:chOff x="5580112" y="1268760"/>
                <a:chExt cx="792088" cy="288032"/>
              </a:xfrm>
            </p:grpSpPr>
            <p:cxnSp>
              <p:nvCxnSpPr>
                <p:cNvPr id="735" name="Straight Connector 734"/>
                <p:cNvCxnSpPr/>
                <p:nvPr/>
              </p:nvCxnSpPr>
              <p:spPr>
                <a:xfrm flipV="1">
                  <a:off x="5580112" y="1268760"/>
                  <a:ext cx="0" cy="288032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6" name="Straight Connector 735"/>
                <p:cNvCxnSpPr/>
                <p:nvPr/>
              </p:nvCxnSpPr>
              <p:spPr>
                <a:xfrm flipV="1">
                  <a:off x="6372200" y="1268760"/>
                  <a:ext cx="0" cy="288032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7" name="Straight Connector 736"/>
                <p:cNvCxnSpPr/>
                <p:nvPr/>
              </p:nvCxnSpPr>
              <p:spPr>
                <a:xfrm>
                  <a:off x="5580112" y="1268760"/>
                  <a:ext cx="792088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26" name="Group 42"/>
              <p:cNvGrpSpPr/>
              <p:nvPr/>
            </p:nvGrpSpPr>
            <p:grpSpPr>
              <a:xfrm rot="10800000" flipV="1">
                <a:off x="6152102" y="3458284"/>
                <a:ext cx="827887" cy="158486"/>
                <a:chOff x="5580112" y="1268760"/>
                <a:chExt cx="792088" cy="288032"/>
              </a:xfrm>
            </p:grpSpPr>
            <p:cxnSp>
              <p:nvCxnSpPr>
                <p:cNvPr id="732" name="Straight Connector 731"/>
                <p:cNvCxnSpPr/>
                <p:nvPr/>
              </p:nvCxnSpPr>
              <p:spPr>
                <a:xfrm flipV="1">
                  <a:off x="5580112" y="1268760"/>
                  <a:ext cx="0" cy="288032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3" name="Straight Connector 732"/>
                <p:cNvCxnSpPr/>
                <p:nvPr/>
              </p:nvCxnSpPr>
              <p:spPr>
                <a:xfrm flipV="1">
                  <a:off x="6372200" y="1268760"/>
                  <a:ext cx="0" cy="288032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4" name="Straight Connector 733"/>
                <p:cNvCxnSpPr/>
                <p:nvPr/>
              </p:nvCxnSpPr>
              <p:spPr>
                <a:xfrm>
                  <a:off x="5580112" y="1268760"/>
                  <a:ext cx="792088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727" name="TextBox 726"/>
              <p:cNvSpPr txBox="1"/>
              <p:nvPr/>
            </p:nvSpPr>
            <p:spPr>
              <a:xfrm>
                <a:off x="3600428" y="3176407"/>
                <a:ext cx="1078812" cy="30231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de-DE" sz="1800" b="1" dirty="0" smtClean="0"/>
                  <a:t>Nb 3d, 70°</a:t>
                </a:r>
              </a:p>
            </p:txBody>
          </p:sp>
          <p:sp>
            <p:nvSpPr>
              <p:cNvPr id="728" name="Rectangle 727"/>
              <p:cNvSpPr/>
              <p:nvPr/>
            </p:nvSpPr>
            <p:spPr>
              <a:xfrm>
                <a:off x="5697665" y="3842743"/>
                <a:ext cx="484871" cy="2952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de-DE" sz="1800" b="1" dirty="0"/>
                  <a:t>NbO</a:t>
                </a:r>
              </a:p>
            </p:txBody>
          </p:sp>
          <p:sp>
            <p:nvSpPr>
              <p:cNvPr id="729" name="Rectangle 728"/>
              <p:cNvSpPr/>
              <p:nvPr/>
            </p:nvSpPr>
            <p:spPr>
              <a:xfrm>
                <a:off x="5995058" y="3554105"/>
                <a:ext cx="531137" cy="295205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r>
                  <a:rPr lang="de-DE" sz="1800" b="1" dirty="0" smtClean="0">
                    <a:solidFill>
                      <a:srgbClr val="FF0000"/>
                    </a:solidFill>
                  </a:rPr>
                  <a:t>Nb-C</a:t>
                </a:r>
                <a:endParaRPr lang="de-DE" sz="18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730" name="Rectangle 729"/>
              <p:cNvSpPr/>
              <p:nvPr/>
            </p:nvSpPr>
            <p:spPr>
              <a:xfrm>
                <a:off x="7323082" y="3132360"/>
                <a:ext cx="416808" cy="29520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r>
                  <a:rPr lang="de-DE" sz="1800" b="1" dirty="0" smtClean="0"/>
                  <a:t>Nb</a:t>
                </a:r>
                <a:endParaRPr lang="de-DE" sz="1800" b="1" dirty="0"/>
              </a:p>
            </p:txBody>
          </p:sp>
          <p:sp>
            <p:nvSpPr>
              <p:cNvPr id="731" name="Rectangle 730"/>
              <p:cNvSpPr/>
              <p:nvPr/>
            </p:nvSpPr>
            <p:spPr>
              <a:xfrm>
                <a:off x="5973721" y="3163080"/>
                <a:ext cx="546173" cy="29520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>
                <a:spAutoFit/>
              </a:bodyPr>
              <a:lstStyle/>
              <a:p>
                <a:r>
                  <a:rPr lang="de-DE" sz="1800" b="1" dirty="0" smtClean="0"/>
                  <a:t>Nb</a:t>
                </a:r>
                <a:r>
                  <a:rPr lang="de-DE" sz="1800" b="1" baseline="-25000" dirty="0" smtClean="0"/>
                  <a:t>x</a:t>
                </a:r>
                <a:r>
                  <a:rPr lang="de-DE" sz="1800" b="1" dirty="0" smtClean="0"/>
                  <a:t>O</a:t>
                </a:r>
                <a:endParaRPr lang="de-DE" sz="1800" b="1" dirty="0"/>
              </a:p>
            </p:txBody>
          </p:sp>
        </p:grpSp>
        <p:grpSp>
          <p:nvGrpSpPr>
            <p:cNvPr id="713" name="Group 70"/>
            <p:cNvGrpSpPr/>
            <p:nvPr/>
          </p:nvGrpSpPr>
          <p:grpSpPr>
            <a:xfrm>
              <a:off x="4771884" y="2789930"/>
              <a:ext cx="851884" cy="79244"/>
              <a:chOff x="4771884" y="2698177"/>
              <a:chExt cx="851884" cy="79244"/>
            </a:xfrm>
          </p:grpSpPr>
          <p:cxnSp>
            <p:nvCxnSpPr>
              <p:cNvPr id="720" name="Straight Connector 719"/>
              <p:cNvCxnSpPr/>
              <p:nvPr/>
            </p:nvCxnSpPr>
            <p:spPr>
              <a:xfrm rot="10800000">
                <a:off x="5623768" y="2698179"/>
                <a:ext cx="0" cy="7924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1" name="Straight Connector 720"/>
              <p:cNvCxnSpPr/>
              <p:nvPr/>
            </p:nvCxnSpPr>
            <p:spPr>
              <a:xfrm rot="10800000">
                <a:off x="4771884" y="2698177"/>
                <a:ext cx="0" cy="7924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2" name="Straight Connector 721"/>
              <p:cNvCxnSpPr/>
              <p:nvPr/>
            </p:nvCxnSpPr>
            <p:spPr>
              <a:xfrm rot="10800000" flipV="1">
                <a:off x="4771885" y="2698177"/>
                <a:ext cx="851883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14" name="Group 71"/>
            <p:cNvGrpSpPr/>
            <p:nvPr/>
          </p:nvGrpSpPr>
          <p:grpSpPr>
            <a:xfrm>
              <a:off x="5292080" y="3284984"/>
              <a:ext cx="851883" cy="79242"/>
              <a:chOff x="4788024" y="3356992"/>
              <a:chExt cx="851883" cy="79242"/>
            </a:xfrm>
          </p:grpSpPr>
          <p:cxnSp>
            <p:nvCxnSpPr>
              <p:cNvPr id="717" name="Straight Connector 716"/>
              <p:cNvCxnSpPr/>
              <p:nvPr/>
            </p:nvCxnSpPr>
            <p:spPr>
              <a:xfrm rot="10800000">
                <a:off x="5639907" y="3356992"/>
                <a:ext cx="0" cy="7924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8" name="Straight Connector 717"/>
              <p:cNvCxnSpPr/>
              <p:nvPr/>
            </p:nvCxnSpPr>
            <p:spPr>
              <a:xfrm rot="10800000">
                <a:off x="4788024" y="3356992"/>
                <a:ext cx="0" cy="7924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9" name="Straight Connector 718"/>
              <p:cNvCxnSpPr/>
              <p:nvPr/>
            </p:nvCxnSpPr>
            <p:spPr>
              <a:xfrm rot="10800000" flipV="1">
                <a:off x="4788024" y="3356992"/>
                <a:ext cx="851883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15" name="Rectangle 714"/>
            <p:cNvSpPr/>
            <p:nvPr/>
          </p:nvSpPr>
          <p:spPr>
            <a:xfrm>
              <a:off x="4726066" y="2467910"/>
              <a:ext cx="625083" cy="29520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sz="1800" b="1" dirty="0" smtClean="0"/>
                <a:t>Nb</a:t>
              </a:r>
              <a:r>
                <a:rPr lang="de-DE" sz="1800" b="1" baseline="-25000" dirty="0" smtClean="0"/>
                <a:t>2</a:t>
              </a:r>
              <a:r>
                <a:rPr lang="de-DE" sz="1800" b="1" dirty="0" smtClean="0"/>
                <a:t>O</a:t>
              </a:r>
              <a:r>
                <a:rPr lang="de-DE" sz="1800" b="1" baseline="-25000" dirty="0" smtClean="0"/>
                <a:t>5</a:t>
              </a:r>
              <a:endParaRPr lang="de-DE" sz="1800" b="1" baseline="-25000" dirty="0"/>
            </a:p>
          </p:txBody>
        </p:sp>
        <p:sp>
          <p:nvSpPr>
            <p:cNvPr id="716" name="Rectangle 715"/>
            <p:cNvSpPr/>
            <p:nvPr/>
          </p:nvSpPr>
          <p:spPr>
            <a:xfrm>
              <a:off x="4863663" y="3012069"/>
              <a:ext cx="562004" cy="29520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sz="1800" b="1" dirty="0" smtClean="0"/>
                <a:t>NbO</a:t>
              </a:r>
              <a:r>
                <a:rPr lang="de-DE" sz="1800" b="1" baseline="-25000" dirty="0" smtClean="0"/>
                <a:t>2</a:t>
              </a:r>
              <a:endParaRPr lang="de-DE" sz="1800" b="1" baseline="-25000" dirty="0"/>
            </a:p>
          </p:txBody>
        </p:sp>
      </p:grpSp>
      <p:cxnSp>
        <p:nvCxnSpPr>
          <p:cNvPr id="748" name="Straight Connector 747"/>
          <p:cNvCxnSpPr/>
          <p:nvPr/>
        </p:nvCxnSpPr>
        <p:spPr>
          <a:xfrm rot="10800000" flipV="1">
            <a:off x="26016608" y="34117035"/>
            <a:ext cx="0" cy="33192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9" name="Straight Connector 748"/>
          <p:cNvCxnSpPr/>
          <p:nvPr/>
        </p:nvCxnSpPr>
        <p:spPr>
          <a:xfrm rot="10800000" flipV="1">
            <a:off x="25046614" y="34117036"/>
            <a:ext cx="0" cy="33192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0" name="Straight Connector 749"/>
          <p:cNvCxnSpPr/>
          <p:nvPr/>
        </p:nvCxnSpPr>
        <p:spPr>
          <a:xfrm rot="10800000">
            <a:off x="25056598" y="34287853"/>
            <a:ext cx="93630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1" name="Rectangle 750"/>
          <p:cNvSpPr/>
          <p:nvPr/>
        </p:nvSpPr>
        <p:spPr>
          <a:xfrm>
            <a:off x="23981420" y="34209128"/>
            <a:ext cx="13780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800" b="1" dirty="0" smtClean="0"/>
              <a:t>Nb</a:t>
            </a:r>
            <a:r>
              <a:rPr lang="de-DE" sz="1800" b="1" baseline="-25000" dirty="0" smtClean="0"/>
              <a:t>2</a:t>
            </a:r>
            <a:r>
              <a:rPr lang="de-DE" sz="1800" b="1" dirty="0" smtClean="0"/>
              <a:t>X</a:t>
            </a:r>
            <a:r>
              <a:rPr lang="de-DE" sz="1800" b="1" baseline="-25000" dirty="0" smtClean="0"/>
              <a:t>y</a:t>
            </a:r>
            <a:r>
              <a:rPr lang="de-DE" sz="1800" b="1" dirty="0" smtClean="0"/>
              <a:t>O</a:t>
            </a:r>
            <a:r>
              <a:rPr lang="de-DE" sz="1800" b="1" baseline="-25000" dirty="0" smtClean="0"/>
              <a:t>5-y</a:t>
            </a:r>
            <a:endParaRPr lang="de-DE" sz="1800" b="1" baseline="-25000" dirty="0"/>
          </a:p>
        </p:txBody>
      </p:sp>
      <p:sp>
        <p:nvSpPr>
          <p:cNvPr id="752" name="TextBox 751"/>
          <p:cNvSpPr txBox="1"/>
          <p:nvPr/>
        </p:nvSpPr>
        <p:spPr>
          <a:xfrm>
            <a:off x="1579298" y="28676419"/>
            <a:ext cx="63170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400" dirty="0" smtClean="0"/>
              <a:t>Natural oxides dissolve upon annealing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400" dirty="0" smtClean="0"/>
              <a:t>N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injection does not promote layer growth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400" dirty="0" smtClean="0"/>
              <a:t>Diffuse intensity as a tool to retrieve concentration profile </a:t>
            </a:r>
            <a:endParaRPr lang="de-DE" sz="2400" dirty="0"/>
          </a:p>
        </p:txBody>
      </p:sp>
      <p:pic>
        <p:nvPicPr>
          <p:cNvPr id="181" name="Imagem 47">
            <a:extLst>
              <a:ext uri="{FF2B5EF4-FFF2-40B4-BE49-F238E27FC236}">
                <a16:creationId xmlns="" xmlns:a16="http://schemas.microsoft.com/office/drawing/2014/main" id="{8032C6D6-7987-4B0F-BFF6-E4C4FBF731FA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5824" y="30543317"/>
            <a:ext cx="8859278" cy="6365455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>
            <a:off x="1832670" y="22587301"/>
            <a:ext cx="1136263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</a:rPr>
              <a:t>N, O </a:t>
            </a:r>
            <a:r>
              <a:rPr lang="en-US" sz="2400" dirty="0">
                <a:solidFill>
                  <a:srgbClr val="000000"/>
                </a:solidFill>
              </a:rPr>
              <a:t>atoms can occupy octahedral sites in the Nb bcc lattice; Give rise to diffuse scattering intensities ;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Simulation and experiments confirm such intensities for the (110) Nb surface [6];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cientific-Poster_Template_A0(1)">
  <a:themeElements>
    <a:clrScheme name="Scientific-Poster_Template_A0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cientific-Poster_Template_A0">
      <a:majorFont>
        <a:latin typeface="Arial Black"/>
        <a:ea typeface=""/>
        <a:cs typeface=""/>
      </a:majorFont>
      <a:minorFont>
        <a:latin typeface="Times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cientific-Poster_Template_A0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cientific-Poster_Template_A0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cientific-Poster_Template_A0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cientific-Poster_Template_A0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cientific-Poster_Template_A0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cientific-Poster_Template_A0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cientific-Poster_Template_A0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cientific-Poster_Template_A0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cientific-Poster_Template_A0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cientific-Poster_Template_A0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cientific-Poster_Template_A0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cientific-Poster_Template_A0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Scientific-Poster_Template_A0(1)</Template>
  <TotalTime>0</TotalTime>
  <Words>782</Words>
  <Application>Microsoft Office PowerPoint</Application>
  <PresentationFormat>Custom</PresentationFormat>
  <Paragraphs>112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Scientific-Poster_Template_A0(1)</vt:lpstr>
      <vt:lpstr>PowerPoint Presentation</vt:lpstr>
    </vt:vector>
  </TitlesOfParts>
  <Company>DESY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Nele Mueller</dc:creator>
  <cp:lastModifiedBy>Dangwal Pandey, Arti</cp:lastModifiedBy>
  <cp:revision>332</cp:revision>
  <cp:lastPrinted>2019-03-04T13:39:17Z</cp:lastPrinted>
  <dcterms:created xsi:type="dcterms:W3CDTF">2017-11-02T12:40:55Z</dcterms:created>
  <dcterms:modified xsi:type="dcterms:W3CDTF">2019-03-04T14:00:03Z</dcterms:modified>
</cp:coreProperties>
</file>