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16" r:id="rId1"/>
  </p:sldMasterIdLst>
  <p:notesMasterIdLst>
    <p:notesMasterId r:id="rId28"/>
  </p:notesMasterIdLst>
  <p:sldIdLst>
    <p:sldId id="256" r:id="rId2"/>
    <p:sldId id="504" r:id="rId3"/>
    <p:sldId id="512" r:id="rId4"/>
    <p:sldId id="517" r:id="rId5"/>
    <p:sldId id="519" r:id="rId6"/>
    <p:sldId id="826" r:id="rId7"/>
    <p:sldId id="861" r:id="rId8"/>
    <p:sldId id="885" r:id="rId9"/>
    <p:sldId id="879" r:id="rId10"/>
    <p:sldId id="862" r:id="rId11"/>
    <p:sldId id="880" r:id="rId12"/>
    <p:sldId id="863" r:id="rId13"/>
    <p:sldId id="881" r:id="rId14"/>
    <p:sldId id="263" r:id="rId15"/>
    <p:sldId id="865" r:id="rId16"/>
    <p:sldId id="582" r:id="rId17"/>
    <p:sldId id="411" r:id="rId18"/>
    <p:sldId id="430" r:id="rId19"/>
    <p:sldId id="485" r:id="rId20"/>
    <p:sldId id="486" r:id="rId21"/>
    <p:sldId id="487" r:id="rId22"/>
    <p:sldId id="886" r:id="rId23"/>
    <p:sldId id="532" r:id="rId24"/>
    <p:sldId id="294" r:id="rId25"/>
    <p:sldId id="884" r:id="rId26"/>
    <p:sldId id="436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98"/>
    <p:restoredTop sz="94671"/>
  </p:normalViewPr>
  <p:slideViewPr>
    <p:cSldViewPr snapToGrid="0" snapToObjects="1">
      <p:cViewPr varScale="1">
        <p:scale>
          <a:sx n="114" d="100"/>
          <a:sy n="114" d="100"/>
        </p:scale>
        <p:origin x="184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1887C-476A-EB4F-8AF8-412D2187D919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86007-2471-E742-BEA0-80F87E4D8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2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F0116-947A-4B40-A157-ADF0D73EA5A8}" type="slidenum">
              <a:rPr lang="de-DE" smtClean="0">
                <a:latin typeface="Arial" pitchFamily="34" charset="0"/>
              </a:rPr>
              <a:pPr/>
              <a:t>2</a:t>
            </a:fld>
            <a:endParaRPr lang="de-DE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06438"/>
            <a:ext cx="6024563" cy="33893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75150"/>
            <a:ext cx="5035550" cy="4097338"/>
          </a:xfrm>
          <a:noFill/>
          <a:ln/>
        </p:spPr>
        <p:txBody>
          <a:bodyPr/>
          <a:lstStyle/>
          <a:p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7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30914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83911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382893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67272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812569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4972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16690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4172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81" y="850259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4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46157" y="6492878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10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50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Column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83" y="850265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490077" y="1747840"/>
            <a:ext cx="5072523" cy="2697163"/>
          </a:xfrm>
        </p:spPr>
        <p:txBody>
          <a:bodyPr lIns="108000" tIns="0" rIns="108000" bIns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baseline="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fr-CH" dirty="0"/>
              <a:t>Cliquez pour modifier les styles du texte du masque</a:t>
            </a:r>
          </a:p>
          <a:p>
            <a:pPr lvl="1"/>
            <a:r>
              <a:rPr lang="fr-CH" dirty="0"/>
              <a:t>Deuxième niveau</a:t>
            </a:r>
          </a:p>
          <a:p>
            <a:pPr lvl="2"/>
            <a:r>
              <a:rPr lang="fr-CH" dirty="0"/>
              <a:t>Troisième niveau</a:t>
            </a:r>
          </a:p>
          <a:p>
            <a:pPr lvl="3"/>
            <a:r>
              <a:rPr lang="fr-CH" dirty="0"/>
              <a:t>Quatrième niveau</a:t>
            </a:r>
          </a:p>
          <a:p>
            <a:pPr lvl="4"/>
            <a:r>
              <a:rPr lang="fr-CH" dirty="0"/>
              <a:t>Cinquième niveau</a:t>
            </a:r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709721" y="6515853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99200" y="1747840"/>
            <a:ext cx="5334000" cy="26971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68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76428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180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913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1196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7614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76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3481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4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Al-Turany,  5th MT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B1AE437-1709-0344-B9DC-601CF9E89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  <p:sldLayoutId id="2147484232" r:id="rId16"/>
    <p:sldLayoutId id="2147484233" r:id="rId17"/>
    <p:sldLayoutId id="2147484234" r:id="rId18"/>
    <p:sldLayoutId id="2147484235" r:id="rId19"/>
  </p:sldLayoutIdLst>
  <p:transition spd="slow">
    <p:fade/>
  </p:transition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F3C9-8690-3E46-A4A4-F267AFE64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8041" y="1473199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US" dirty="0"/>
              <a:t>Generic tools for particle and nuclear physics experiments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40DC6-95AD-6A41-8286-C310C8B17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8041" y="4346608"/>
            <a:ext cx="9144000" cy="1655762"/>
          </a:xfrm>
        </p:spPr>
        <p:txBody>
          <a:bodyPr/>
          <a:lstStyle/>
          <a:p>
            <a:r>
              <a:rPr lang="en-US" dirty="0"/>
              <a:t>Mohammad Al-Turany</a:t>
            </a:r>
          </a:p>
          <a:p>
            <a:r>
              <a:rPr lang="en-US" dirty="0"/>
              <a:t>GSI-IT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4EF8C-19D8-A84A-8BB3-99391CA5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3585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alice_setup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91" y="1259580"/>
            <a:ext cx="2848689" cy="162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6"/>
          <p:cNvSpPr/>
          <p:nvPr/>
        </p:nvSpPr>
        <p:spPr>
          <a:xfrm>
            <a:off x="8608494" y="1548688"/>
            <a:ext cx="1075765" cy="456003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5086336" y="1881540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7330501" y="1851660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0524" y="1543407"/>
            <a:ext cx="6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 TB/s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2888" y="1528466"/>
            <a:ext cx="755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90 GB/s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755" y="1325312"/>
            <a:ext cx="2979276" cy="1485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39" y="1971186"/>
            <a:ext cx="395176" cy="534658"/>
          </a:xfrm>
          <a:prstGeom prst="rect">
            <a:avLst/>
          </a:prstGeom>
        </p:spPr>
      </p:pic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A2766583-2723-3242-8898-E2B26C941C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24447" y="2913402"/>
          <a:ext cx="2231257" cy="162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Photo Editor Photo" r:id="rId6" imgW="5144218" imgH="7430537" progId="MSPhotoEd.3">
                  <p:embed/>
                </p:oleObj>
              </mc:Choice>
              <mc:Fallback>
                <p:oleObj name="Photo Editor Photo" r:id="rId6" imgW="5144218" imgH="7430537" progId="MSPhotoEd.3">
                  <p:embed/>
                  <p:pic>
                    <p:nvPicPr>
                      <p:cNvPr id="25" name="Object 2">
                        <a:extLst>
                          <a:ext uri="{FF2B5EF4-FFF2-40B4-BE49-F238E27FC236}">
                            <a16:creationId xmlns:a16="http://schemas.microsoft.com/office/drawing/2014/main" id="{A2766583-2723-3242-8898-E2B26C941C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85" t="42290"/>
                      <a:stretch>
                        <a:fillRect/>
                      </a:stretch>
                    </p:blipFill>
                    <p:spPr bwMode="auto">
                      <a:xfrm>
                        <a:off x="2224447" y="2913402"/>
                        <a:ext cx="2231257" cy="1626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867B33E9-086A-AA49-885D-451B2F9FDC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5168" y="3064092"/>
            <a:ext cx="2979276" cy="1485990"/>
          </a:xfrm>
          <a:prstGeom prst="rect">
            <a:avLst/>
          </a:prstGeom>
        </p:spPr>
      </p:pic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AABF043B-5AA4-6749-96F3-1CA12FCFEE55}"/>
              </a:ext>
            </a:extLst>
          </p:cNvPr>
          <p:cNvSpPr/>
          <p:nvPr/>
        </p:nvSpPr>
        <p:spPr>
          <a:xfrm>
            <a:off x="5086336" y="3580077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>
            <a:extLst>
              <a:ext uri="{FF2B5EF4-FFF2-40B4-BE49-F238E27FC236}">
                <a16:creationId xmlns:a16="http://schemas.microsoft.com/office/drawing/2014/main" id="{D7B04ECC-2187-FD43-83A3-2EE622323B90}"/>
              </a:ext>
            </a:extLst>
          </p:cNvPr>
          <p:cNvSpPr/>
          <p:nvPr/>
        </p:nvSpPr>
        <p:spPr>
          <a:xfrm>
            <a:off x="7330501" y="3550197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0B1DDC-3B55-014C-977D-CDE059405CCE}"/>
              </a:ext>
            </a:extLst>
          </p:cNvPr>
          <p:cNvSpPr txBox="1"/>
          <p:nvPr/>
        </p:nvSpPr>
        <p:spPr>
          <a:xfrm>
            <a:off x="5020524" y="3241944"/>
            <a:ext cx="6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TB/s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810B31-1D87-ED42-89E2-381316C6043A}"/>
              </a:ext>
            </a:extLst>
          </p:cNvPr>
          <p:cNvSpPr txBox="1"/>
          <p:nvPr/>
        </p:nvSpPr>
        <p:spPr>
          <a:xfrm>
            <a:off x="7248573" y="3241943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GB/s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A7C7C50-B46D-C34F-BCF3-AB1174DD6E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755" y="4782146"/>
            <a:ext cx="2979276" cy="1485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716BE4-9D74-F148-BAF5-332694B12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7218" y="4847553"/>
            <a:ext cx="2644212" cy="1503038"/>
          </a:xfrm>
          <a:prstGeom prst="rect">
            <a:avLst/>
          </a:prstGeom>
        </p:spPr>
      </p:pic>
      <p:sp>
        <p:nvSpPr>
          <p:cNvPr id="33" name="Striped Right Arrow 32">
            <a:extLst>
              <a:ext uri="{FF2B5EF4-FFF2-40B4-BE49-F238E27FC236}">
                <a16:creationId xmlns:a16="http://schemas.microsoft.com/office/drawing/2014/main" id="{163CD655-837B-B448-90CB-6929417C41D5}"/>
              </a:ext>
            </a:extLst>
          </p:cNvPr>
          <p:cNvSpPr/>
          <p:nvPr/>
        </p:nvSpPr>
        <p:spPr>
          <a:xfrm>
            <a:off x="5155162" y="5308494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iped Right Arrow 33">
            <a:extLst>
              <a:ext uri="{FF2B5EF4-FFF2-40B4-BE49-F238E27FC236}">
                <a16:creationId xmlns:a16="http://schemas.microsoft.com/office/drawing/2014/main" id="{38C8D69E-F220-8448-B8ED-C3D1E634B968}"/>
              </a:ext>
            </a:extLst>
          </p:cNvPr>
          <p:cNvSpPr/>
          <p:nvPr/>
        </p:nvSpPr>
        <p:spPr>
          <a:xfrm>
            <a:off x="7399327" y="5278614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A024B0-36F7-2146-9C2F-8CD5557631D3}"/>
              </a:ext>
            </a:extLst>
          </p:cNvPr>
          <p:cNvSpPr txBox="1"/>
          <p:nvPr/>
        </p:nvSpPr>
        <p:spPr>
          <a:xfrm>
            <a:off x="4988266" y="4970360"/>
            <a:ext cx="774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0.3 TB/s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105163-9AC0-D341-BCB7-E8C431ED255D}"/>
              </a:ext>
            </a:extLst>
          </p:cNvPr>
          <p:cNvSpPr txBox="1"/>
          <p:nvPr/>
        </p:nvSpPr>
        <p:spPr>
          <a:xfrm>
            <a:off x="7317399" y="4970360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GB/s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12E33-0D62-4D44-ABC7-D086C227A8FE}"/>
              </a:ext>
            </a:extLst>
          </p:cNvPr>
          <p:cNvSpPr txBox="1"/>
          <p:nvPr/>
        </p:nvSpPr>
        <p:spPr>
          <a:xfrm>
            <a:off x="6529321" y="3715316"/>
            <a:ext cx="60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FLES</a:t>
            </a:r>
          </a:p>
        </p:txBody>
      </p:sp>
      <p:pic>
        <p:nvPicPr>
          <p:cNvPr id="38" name="Picture 37" descr="cant-stop-thinking-cartoon.png">
            <a:extLst>
              <a:ext uri="{FF2B5EF4-FFF2-40B4-BE49-F238E27FC236}">
                <a16:creationId xmlns:a16="http://schemas.microsoft.com/office/drawing/2014/main" id="{D239D5C1-94B4-2E41-8EDA-75F262B2C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568" y="111149"/>
            <a:ext cx="1189742" cy="1148431"/>
          </a:xfrm>
          <a:prstGeom prst="rect">
            <a:avLst/>
          </a:prstGeom>
        </p:spPr>
      </p:pic>
      <p:pic>
        <p:nvPicPr>
          <p:cNvPr id="41" name="Picture 3" descr="C:\Documents and Settings\blochp\Local Settings\Temporary Internet Files\Content.IE5\Z4LFQH7L\MCj04338290000[1].png">
            <a:extLst>
              <a:ext uri="{FF2B5EF4-FFF2-40B4-BE49-F238E27FC236}">
                <a16:creationId xmlns:a16="http://schemas.microsoft.com/office/drawing/2014/main" id="{294DCE9F-7653-5241-A287-086ADF04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741994" y="2841182"/>
            <a:ext cx="3192141" cy="3192141"/>
          </a:xfrm>
          <a:prstGeom prst="rect">
            <a:avLst/>
          </a:prstGeom>
          <a:noFill/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46D69B57-76FA-A647-9D7E-B5CA2EE0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762" y="145769"/>
            <a:ext cx="8229600" cy="96940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Different experiment similar requirements!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87CF2-6375-994F-A1AC-4389F292C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1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CAC8-FAAF-F349-BC58-19FA93213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CBM FLES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6EC8F1-74A9-D94E-BB92-478F345F7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E2792-394D-5D43-B524-08B9FE5E4576}"/>
              </a:ext>
            </a:extLst>
          </p:cNvPr>
          <p:cNvSpPr txBox="1"/>
          <p:nvPr/>
        </p:nvSpPr>
        <p:spPr>
          <a:xfrm>
            <a:off x="2592923" y="1904999"/>
            <a:ext cx="8766131" cy="310854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Lucida Grande"/>
              <a:buChar char="+"/>
            </a:pPr>
            <a:r>
              <a:rPr lang="en-US" sz="2800" dirty="0"/>
              <a:t>60’000 CPU cores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To </a:t>
            </a:r>
            <a:r>
              <a:rPr lang="de-DE" sz="2800" dirty="0" err="1"/>
              <a:t>perform</a:t>
            </a:r>
            <a:r>
              <a:rPr lang="de-DE" sz="2800" dirty="0"/>
              <a:t> online a </a:t>
            </a:r>
            <a:r>
              <a:rPr lang="de-DE" sz="2800" dirty="0" err="1"/>
              <a:t>full</a:t>
            </a:r>
            <a:r>
              <a:rPr lang="de-DE" sz="2800" dirty="0"/>
              <a:t> </a:t>
            </a:r>
            <a:r>
              <a:rPr lang="de-DE" sz="2800" dirty="0" err="1"/>
              <a:t>event</a:t>
            </a:r>
            <a:r>
              <a:rPr lang="de-DE" sz="2800" dirty="0"/>
              <a:t> </a:t>
            </a:r>
            <a:r>
              <a:rPr lang="de-DE" sz="2800" dirty="0" err="1"/>
              <a:t>reconstruction</a:t>
            </a:r>
            <a:r>
              <a:rPr lang="de-DE" sz="2800" dirty="0"/>
              <a:t> on </a:t>
            </a:r>
            <a:r>
              <a:rPr lang="de-DE" sz="2800" dirty="0" err="1"/>
              <a:t>the</a:t>
            </a:r>
            <a:r>
              <a:rPr lang="de-DE" sz="2800" dirty="0"/>
              <a:t> 1 TB/s </a:t>
            </a:r>
            <a:r>
              <a:rPr lang="de-DE" sz="2800" dirty="0" err="1"/>
              <a:t>input</a:t>
            </a:r>
            <a:r>
              <a:rPr lang="de-DE" sz="2800" dirty="0"/>
              <a:t> </a:t>
            </a:r>
            <a:r>
              <a:rPr lang="de-DE" sz="2800" dirty="0" err="1"/>
              <a:t>data</a:t>
            </a:r>
            <a:r>
              <a:rPr lang="de-DE" sz="2800" dirty="0"/>
              <a:t> </a:t>
            </a:r>
            <a:r>
              <a:rPr lang="de-DE" sz="2800" dirty="0" err="1"/>
              <a:t>stream</a:t>
            </a:r>
            <a:endParaRPr lang="en-US" sz="2800" dirty="0"/>
          </a:p>
          <a:p>
            <a:pPr marL="342900" indent="-342900">
              <a:buFont typeface="Lucida Grande"/>
              <a:buChar char="+"/>
            </a:pPr>
            <a:r>
              <a:rPr lang="en-US" sz="2800" dirty="0"/>
              <a:t>?  GPUs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To speed up the reconstruction </a:t>
            </a:r>
          </a:p>
          <a:p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1796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alice_setup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91" y="1259580"/>
            <a:ext cx="2848689" cy="162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6"/>
          <p:cNvSpPr/>
          <p:nvPr/>
        </p:nvSpPr>
        <p:spPr>
          <a:xfrm>
            <a:off x="8608494" y="1548688"/>
            <a:ext cx="1075765" cy="456003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5086336" y="1881540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7330501" y="1851660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0524" y="1543407"/>
            <a:ext cx="6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 TB/s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2888" y="1528466"/>
            <a:ext cx="755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90 GB/s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755" y="1325312"/>
            <a:ext cx="2979276" cy="1485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39" y="1971186"/>
            <a:ext cx="395176" cy="534658"/>
          </a:xfrm>
          <a:prstGeom prst="rect">
            <a:avLst/>
          </a:prstGeom>
        </p:spPr>
      </p:pic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A2766583-2723-3242-8898-E2B26C941C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24447" y="2913402"/>
          <a:ext cx="2231257" cy="162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Photo Editor Photo" r:id="rId6" imgW="5144218" imgH="7430537" progId="MSPhotoEd.3">
                  <p:embed/>
                </p:oleObj>
              </mc:Choice>
              <mc:Fallback>
                <p:oleObj name="Photo Editor Photo" r:id="rId6" imgW="5144218" imgH="7430537" progId="MSPhotoEd.3">
                  <p:embed/>
                  <p:pic>
                    <p:nvPicPr>
                      <p:cNvPr id="25" name="Object 2">
                        <a:extLst>
                          <a:ext uri="{FF2B5EF4-FFF2-40B4-BE49-F238E27FC236}">
                            <a16:creationId xmlns:a16="http://schemas.microsoft.com/office/drawing/2014/main" id="{A2766583-2723-3242-8898-E2B26C941C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85" t="42290"/>
                      <a:stretch>
                        <a:fillRect/>
                      </a:stretch>
                    </p:blipFill>
                    <p:spPr bwMode="auto">
                      <a:xfrm>
                        <a:off x="2224447" y="2913402"/>
                        <a:ext cx="2231257" cy="1626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867B33E9-086A-AA49-885D-451B2F9FDC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5168" y="3064092"/>
            <a:ext cx="2979276" cy="1485990"/>
          </a:xfrm>
          <a:prstGeom prst="rect">
            <a:avLst/>
          </a:prstGeom>
        </p:spPr>
      </p:pic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AABF043B-5AA4-6749-96F3-1CA12FCFEE55}"/>
              </a:ext>
            </a:extLst>
          </p:cNvPr>
          <p:cNvSpPr/>
          <p:nvPr/>
        </p:nvSpPr>
        <p:spPr>
          <a:xfrm>
            <a:off x="5086336" y="3580077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>
            <a:extLst>
              <a:ext uri="{FF2B5EF4-FFF2-40B4-BE49-F238E27FC236}">
                <a16:creationId xmlns:a16="http://schemas.microsoft.com/office/drawing/2014/main" id="{D7B04ECC-2187-FD43-83A3-2EE622323B90}"/>
              </a:ext>
            </a:extLst>
          </p:cNvPr>
          <p:cNvSpPr/>
          <p:nvPr/>
        </p:nvSpPr>
        <p:spPr>
          <a:xfrm>
            <a:off x="7330501" y="3550197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0B1DDC-3B55-014C-977D-CDE059405CCE}"/>
              </a:ext>
            </a:extLst>
          </p:cNvPr>
          <p:cNvSpPr txBox="1"/>
          <p:nvPr/>
        </p:nvSpPr>
        <p:spPr>
          <a:xfrm>
            <a:off x="5020524" y="3241944"/>
            <a:ext cx="6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TB/s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810B31-1D87-ED42-89E2-381316C6043A}"/>
              </a:ext>
            </a:extLst>
          </p:cNvPr>
          <p:cNvSpPr txBox="1"/>
          <p:nvPr/>
        </p:nvSpPr>
        <p:spPr>
          <a:xfrm>
            <a:off x="7248573" y="3241943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GB/s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A7C7C50-B46D-C34F-BCF3-AB1174DD6E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755" y="4782146"/>
            <a:ext cx="2979276" cy="1485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716BE4-9D74-F148-BAF5-332694B12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7218" y="4847553"/>
            <a:ext cx="2644212" cy="1503038"/>
          </a:xfrm>
          <a:prstGeom prst="rect">
            <a:avLst/>
          </a:prstGeom>
        </p:spPr>
      </p:pic>
      <p:sp>
        <p:nvSpPr>
          <p:cNvPr id="33" name="Striped Right Arrow 32">
            <a:extLst>
              <a:ext uri="{FF2B5EF4-FFF2-40B4-BE49-F238E27FC236}">
                <a16:creationId xmlns:a16="http://schemas.microsoft.com/office/drawing/2014/main" id="{163CD655-837B-B448-90CB-6929417C41D5}"/>
              </a:ext>
            </a:extLst>
          </p:cNvPr>
          <p:cNvSpPr/>
          <p:nvPr/>
        </p:nvSpPr>
        <p:spPr>
          <a:xfrm>
            <a:off x="5155162" y="5308494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iped Right Arrow 33">
            <a:extLst>
              <a:ext uri="{FF2B5EF4-FFF2-40B4-BE49-F238E27FC236}">
                <a16:creationId xmlns:a16="http://schemas.microsoft.com/office/drawing/2014/main" id="{38C8D69E-F220-8448-B8ED-C3D1E634B968}"/>
              </a:ext>
            </a:extLst>
          </p:cNvPr>
          <p:cNvSpPr/>
          <p:nvPr/>
        </p:nvSpPr>
        <p:spPr>
          <a:xfrm>
            <a:off x="7399327" y="5278614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A024B0-36F7-2146-9C2F-8CD5557631D3}"/>
              </a:ext>
            </a:extLst>
          </p:cNvPr>
          <p:cNvSpPr txBox="1"/>
          <p:nvPr/>
        </p:nvSpPr>
        <p:spPr>
          <a:xfrm>
            <a:off x="4988266" y="4970360"/>
            <a:ext cx="774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0.3 TB/s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105163-9AC0-D341-BCB7-E8C431ED255D}"/>
              </a:ext>
            </a:extLst>
          </p:cNvPr>
          <p:cNvSpPr txBox="1"/>
          <p:nvPr/>
        </p:nvSpPr>
        <p:spPr>
          <a:xfrm>
            <a:off x="7317399" y="4970360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GB/s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12E33-0D62-4D44-ABC7-D086C227A8FE}"/>
              </a:ext>
            </a:extLst>
          </p:cNvPr>
          <p:cNvSpPr txBox="1"/>
          <p:nvPr/>
        </p:nvSpPr>
        <p:spPr>
          <a:xfrm>
            <a:off x="6529321" y="3715316"/>
            <a:ext cx="60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FLES</a:t>
            </a:r>
          </a:p>
        </p:txBody>
      </p:sp>
      <p:pic>
        <p:nvPicPr>
          <p:cNvPr id="38" name="Picture 37" descr="cant-stop-thinking-cartoon.png">
            <a:extLst>
              <a:ext uri="{FF2B5EF4-FFF2-40B4-BE49-F238E27FC236}">
                <a16:creationId xmlns:a16="http://schemas.microsoft.com/office/drawing/2014/main" id="{D239D5C1-94B4-2E41-8EDA-75F262B2C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568" y="111149"/>
            <a:ext cx="1189742" cy="1148431"/>
          </a:xfrm>
          <a:prstGeom prst="rect">
            <a:avLst/>
          </a:prstGeom>
        </p:spPr>
      </p:pic>
      <p:pic>
        <p:nvPicPr>
          <p:cNvPr id="41" name="Picture 3" descr="C:\Documents and Settings\blochp\Local Settings\Temporary Internet Files\Content.IE5\Z4LFQH7L\MCj04338290000[1].png">
            <a:extLst>
              <a:ext uri="{FF2B5EF4-FFF2-40B4-BE49-F238E27FC236}">
                <a16:creationId xmlns:a16="http://schemas.microsoft.com/office/drawing/2014/main" id="{294DCE9F-7653-5241-A287-086ADF04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752066" y="4690177"/>
            <a:ext cx="3192141" cy="3192141"/>
          </a:xfrm>
          <a:prstGeom prst="rect">
            <a:avLst/>
          </a:prstGeom>
          <a:noFill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57F64C3-C532-CB4C-A8B8-EE8B93EC0EE6}"/>
              </a:ext>
            </a:extLst>
          </p:cNvPr>
          <p:cNvSpPr txBox="1"/>
          <p:nvPr/>
        </p:nvSpPr>
        <p:spPr>
          <a:xfrm>
            <a:off x="6494009" y="5450298"/>
            <a:ext cx="82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Online</a:t>
            </a:r>
          </a:p>
          <a:p>
            <a:r>
              <a:rPr lang="en-US" sz="1400" dirty="0"/>
              <a:t>Cluster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80DEDB13-5384-3143-A9FC-DD9DB01B8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762" y="145769"/>
            <a:ext cx="8229600" cy="96940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Different experiment similar requirements!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DFC6-D6B1-B345-AFF4-4882FE5185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95488-F257-4A47-A0A7-A9B3CA62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 online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D6FE7-8156-424E-BE72-7707C92A9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6C915-A92C-474C-A057-8BDD4A161B4A}"/>
              </a:ext>
            </a:extLst>
          </p:cNvPr>
          <p:cNvSpPr txBox="1"/>
          <p:nvPr/>
        </p:nvSpPr>
        <p:spPr>
          <a:xfrm>
            <a:off x="2569140" y="1607363"/>
            <a:ext cx="8797798" cy="35394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/>
          </a:p>
          <a:p>
            <a:pPr marL="342900" indent="-342900">
              <a:buFont typeface="Lucida Grande"/>
              <a:buChar char="+"/>
            </a:pPr>
            <a:r>
              <a:rPr lang="en-US" sz="2800" dirty="0"/>
              <a:t>66’000 CPU cores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To perform online a full event reconstruction on the 300 GB/s input data stream</a:t>
            </a:r>
          </a:p>
          <a:p>
            <a:pPr marL="342900" indent="-342900">
              <a:buFont typeface="Lucida Grande"/>
              <a:buChar char="+"/>
            </a:pPr>
            <a:r>
              <a:rPr lang="en-US" sz="2800" dirty="0"/>
              <a:t>?  GPUs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To speed up the reconstruction </a:t>
            </a:r>
          </a:p>
          <a:p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2510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7E3C-9FFD-7D47-9E90-65DAE66C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8" y="1427447"/>
            <a:ext cx="10515600" cy="20294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Different and large infrastructures but what about software? Tools and Frameworks?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47007-A8A3-F946-934A-F94C5F02A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8B037-2DA7-1F42-87F1-FB9306CE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685B6-0405-1843-90EF-C6596C2C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AAF2-DC6E-CE4B-B94E-A68D4D90F668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5245E-F0C7-8345-8C2D-422E4E8AA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9" b="97647" l="5455" r="96545">
                        <a14:foregroundMark x1="16182" y1="14588" x2="16182" y2="14588"/>
                        <a14:foregroundMark x1="25818" y1="17412" x2="25818" y2="17412"/>
                        <a14:foregroundMark x1="32545" y1="15294" x2="32545" y2="15294"/>
                        <a14:foregroundMark x1="32727" y1="9882" x2="32727" y2="9882"/>
                        <a14:foregroundMark x1="43818" y1="13176" x2="43818" y2="13176"/>
                        <a14:foregroundMark x1="51455" y1="15765" x2="51455" y2="15765"/>
                        <a14:foregroundMark x1="60727" y1="20706" x2="60727" y2="20706"/>
                        <a14:foregroundMark x1="60727" y1="12941" x2="60727" y2="12941"/>
                        <a14:foregroundMark x1="70182" y1="9176" x2="70182" y2="9176"/>
                        <a14:foregroundMark x1="82364" y1="15294" x2="82364" y2="15294"/>
                        <a14:backgroundMark x1="71818" y1="87765" x2="71818" y2="87765"/>
                        <a14:backgroundMark x1="58545" y1="89647" x2="58545" y2="89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15" y="4383513"/>
            <a:ext cx="2229585" cy="172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2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364A-BD6C-FA4E-AFBA-F866FE40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05" y="4990072"/>
            <a:ext cx="8377646" cy="1325563"/>
          </a:xfrm>
        </p:spPr>
        <p:txBody>
          <a:bodyPr>
            <a:normAutofit/>
          </a:bodyPr>
          <a:lstStyle/>
          <a:p>
            <a:r>
              <a:rPr lang="en-US" dirty="0"/>
              <a:t>You have to support all these cases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FE83381-871A-B04D-9D8E-0E59B792A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4563" l="10000" r="90000">
                        <a14:foregroundMark x1="40750" y1="73500" x2="40750" y2="73500"/>
                        <a14:foregroundMark x1="65688" y1="64813" x2="65688" y2="64813"/>
                        <a14:foregroundMark x1="59250" y1="87250" x2="59250" y2="87250"/>
                        <a14:foregroundMark x1="88438" y1="78313" x2="88438" y2="78313"/>
                        <a14:backgroundMark x1="42125" y1="52500" x2="42125" y2="52500"/>
                        <a14:backgroundMark x1="61813" y1="82750" x2="61813" y2="82750"/>
                        <a14:backgroundMark x1="63750" y1="88938" x2="63750" y2="88938"/>
                        <a14:backgroundMark x1="54188" y1="88938" x2="54188" y2="8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0698" y="2519855"/>
            <a:ext cx="3778250" cy="3778250"/>
          </a:xfrm>
        </p:spPr>
      </p:pic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447C187F-3201-8E48-845B-9E317495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043DB01F-BD0D-EE4C-88F7-69D19D03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62091AC-83A8-8C4F-AB51-09904E94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AAF2-DC6E-CE4B-B94E-A68D4D90F668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49CB6-3A70-F048-BD7E-8EC71B6D9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78" y="192723"/>
            <a:ext cx="3251200" cy="325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F0EB7A-D279-DD4E-BF51-7EE78C312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771" y="1242586"/>
            <a:ext cx="654213" cy="919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BB77D1-E502-C845-A968-78498DB2C60A}"/>
              </a:ext>
            </a:extLst>
          </p:cNvPr>
          <p:cNvSpPr txBox="1"/>
          <p:nvPr/>
        </p:nvSpPr>
        <p:spPr>
          <a:xfrm>
            <a:off x="2194709" y="1379347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60 000 </a:t>
            </a:r>
          </a:p>
          <a:p>
            <a:r>
              <a:rPr lang="en-US" dirty="0"/>
              <a:t>cores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CE0B5A-13CE-CA43-99E3-49956EE3A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58683" y="-133663"/>
            <a:ext cx="3033131" cy="3605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721AC-F1CB-F548-A14F-0D9B73E9F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121" y="1302434"/>
            <a:ext cx="1673056" cy="4000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C63485-84ED-2B46-BA2E-3EB0F9C68199}"/>
              </a:ext>
            </a:extLst>
          </p:cNvPr>
          <p:cNvSpPr txBox="1"/>
          <p:nvPr/>
        </p:nvSpPr>
        <p:spPr>
          <a:xfrm>
            <a:off x="4822591" y="1764099"/>
            <a:ext cx="191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66 000  cores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D2984E-595B-BA4A-B2B7-274DDD1B2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848" y="56453"/>
            <a:ext cx="3751767" cy="34152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2572D4-F7A9-E04B-A482-F8FFD860C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969" y="1108694"/>
            <a:ext cx="764120" cy="10338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F650D5-3341-A04A-80C4-A3855C669353}"/>
              </a:ext>
            </a:extLst>
          </p:cNvPr>
          <p:cNvSpPr txBox="1"/>
          <p:nvPr/>
        </p:nvSpPr>
        <p:spPr>
          <a:xfrm>
            <a:off x="9175539" y="1302434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100 000 </a:t>
            </a:r>
          </a:p>
          <a:p>
            <a:r>
              <a:rPr lang="en-US" dirty="0"/>
              <a:t>cores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76008A-312F-FC47-84F1-E2EAC83AD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452" y="2399555"/>
            <a:ext cx="2737023" cy="2737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C085C-6F86-2949-A481-B5B06EA00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2547" y="3316007"/>
            <a:ext cx="892699" cy="892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D3EB83-BEDF-3F46-A1F8-42A609DF0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838" y="2118306"/>
            <a:ext cx="3251200" cy="3251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FD11FD-5B91-A348-8F2D-DB1279FE2238}"/>
              </a:ext>
            </a:extLst>
          </p:cNvPr>
          <p:cNvSpPr txBox="1"/>
          <p:nvPr/>
        </p:nvSpPr>
        <p:spPr>
          <a:xfrm>
            <a:off x="6680353" y="3650802"/>
            <a:ext cx="191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Grid Computing</a:t>
            </a:r>
          </a:p>
        </p:txBody>
      </p:sp>
    </p:spTree>
    <p:extLst>
      <p:ext uri="{BB962C8B-B14F-4D97-AF65-F5344CB8AC3E}">
        <p14:creationId xmlns:p14="http://schemas.microsoft.com/office/powerpoint/2010/main" val="516107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hape 206">
            <a:extLst>
              <a:ext uri="{FF2B5EF4-FFF2-40B4-BE49-F238E27FC236}">
                <a16:creationId xmlns:a16="http://schemas.microsoft.com/office/drawing/2014/main" id="{1E6A9480-0A71-4640-906D-14E7441AD724}"/>
              </a:ext>
            </a:extLst>
          </p:cNvPr>
          <p:cNvGrpSpPr/>
          <p:nvPr/>
        </p:nvGrpSpPr>
        <p:grpSpPr>
          <a:xfrm>
            <a:off x="1640480" y="2118820"/>
            <a:ext cx="9677003" cy="2239551"/>
            <a:chOff x="19738900" y="9813750"/>
            <a:chExt cx="8540400" cy="3190500"/>
          </a:xfrm>
        </p:grpSpPr>
        <p:sp>
          <p:nvSpPr>
            <p:cNvPr id="9" name="Shape 207">
              <a:extLst>
                <a:ext uri="{FF2B5EF4-FFF2-40B4-BE49-F238E27FC236}">
                  <a16:creationId xmlns:a16="http://schemas.microsoft.com/office/drawing/2014/main" id="{77E79FC3-EA18-1A45-BFDB-5B630525C62A}"/>
                </a:ext>
              </a:extLst>
            </p:cNvPr>
            <p:cNvSpPr/>
            <p:nvPr/>
          </p:nvSpPr>
          <p:spPr>
            <a:xfrm>
              <a:off x="19738900" y="9813750"/>
              <a:ext cx="8540400" cy="3190500"/>
            </a:xfrm>
            <a:prstGeom prst="rect">
              <a:avLst/>
            </a:prstGeom>
            <a:solidFill>
              <a:srgbClr val="FAD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Shape 208">
              <a:extLst>
                <a:ext uri="{FF2B5EF4-FFF2-40B4-BE49-F238E27FC236}">
                  <a16:creationId xmlns:a16="http://schemas.microsoft.com/office/drawing/2014/main" id="{7E0F2599-B8DB-9841-9F9A-02BC9343F0B4}"/>
                </a:ext>
              </a:extLst>
            </p:cNvPr>
            <p:cNvSpPr/>
            <p:nvPr/>
          </p:nvSpPr>
          <p:spPr>
            <a:xfrm>
              <a:off x="23170900" y="9813750"/>
              <a:ext cx="5108400" cy="3190500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Shape 209">
              <a:extLst>
                <a:ext uri="{FF2B5EF4-FFF2-40B4-BE49-F238E27FC236}">
                  <a16:creationId xmlns:a16="http://schemas.microsoft.com/office/drawing/2014/main" id="{F3FACF34-9A6A-6548-A751-B73A303CDC70}"/>
                </a:ext>
              </a:extLst>
            </p:cNvPr>
            <p:cNvSpPr/>
            <p:nvPr/>
          </p:nvSpPr>
          <p:spPr>
            <a:xfrm rot="-5400000">
              <a:off x="19208611" y="11443538"/>
              <a:ext cx="2103000" cy="6390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. . .</a:t>
              </a:r>
              <a:endParaRPr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2" name="Shape 210">
              <a:extLst>
                <a:ext uri="{FF2B5EF4-FFF2-40B4-BE49-F238E27FC236}">
                  <a16:creationId xmlns:a16="http://schemas.microsoft.com/office/drawing/2014/main" id="{A4A5316F-08EC-364A-A92C-6B2EB523FDAA}"/>
                </a:ext>
              </a:extLst>
            </p:cNvPr>
            <p:cNvSpPr/>
            <p:nvPr/>
          </p:nvSpPr>
          <p:spPr>
            <a:xfrm rot="-5400000">
              <a:off x="20875434" y="11442625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Topology Editor</a:t>
              </a:r>
              <a:endParaRPr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3" name="Shape 211">
              <a:extLst>
                <a:ext uri="{FF2B5EF4-FFF2-40B4-BE49-F238E27FC236}">
                  <a16:creationId xmlns:a16="http://schemas.microsoft.com/office/drawing/2014/main" id="{6FA83829-B103-EF48-A244-80CF3A3767E6}"/>
                </a:ext>
              </a:extLst>
            </p:cNvPr>
            <p:cNvSpPr/>
            <p:nvPr/>
          </p:nvSpPr>
          <p:spPr>
            <a:xfrm rot="16200000">
              <a:off x="23362145" y="11442632"/>
              <a:ext cx="2102999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Parameter/ Condition Management</a:t>
              </a:r>
              <a:endParaRPr sz="16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4" name="Shape 212">
              <a:extLst>
                <a:ext uri="{FF2B5EF4-FFF2-40B4-BE49-F238E27FC236}">
                  <a16:creationId xmlns:a16="http://schemas.microsoft.com/office/drawing/2014/main" id="{F3FE1877-4C00-B24C-B391-53D27DDC1BDF}"/>
                </a:ext>
              </a:extLst>
            </p:cNvPr>
            <p:cNvSpPr/>
            <p:nvPr/>
          </p:nvSpPr>
          <p:spPr>
            <a:xfrm rot="-5400000">
              <a:off x="21703071" y="11442625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DDS</a:t>
              </a:r>
              <a:endParaRPr sz="18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(Dynamic Deployment)</a:t>
              </a:r>
              <a:endParaRPr sz="16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" name="Shape 213">
              <a:extLst>
                <a:ext uri="{FF2B5EF4-FFF2-40B4-BE49-F238E27FC236}">
                  <a16:creationId xmlns:a16="http://schemas.microsoft.com/office/drawing/2014/main" id="{268D6FF8-FF2D-984A-A1B7-E2B43BDDE8F4}"/>
                </a:ext>
              </a:extLst>
            </p:cNvPr>
            <p:cNvSpPr/>
            <p:nvPr/>
          </p:nvSpPr>
          <p:spPr>
            <a:xfrm rot="-5400000">
              <a:off x="22532233" y="11442950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Testing</a:t>
              </a:r>
              <a:endParaRPr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6" name="Shape 214">
              <a:extLst>
                <a:ext uri="{FF2B5EF4-FFF2-40B4-BE49-F238E27FC236}">
                  <a16:creationId xmlns:a16="http://schemas.microsoft.com/office/drawing/2014/main" id="{A7454C4B-2088-854F-A84F-1318B0E8F4AA}"/>
                </a:ext>
              </a:extLst>
            </p:cNvPr>
            <p:cNvSpPr/>
            <p:nvPr/>
          </p:nvSpPr>
          <p:spPr>
            <a:xfrm rot="-5400000">
              <a:off x="20041723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FairMQ</a:t>
              </a:r>
              <a:endParaRPr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7" name="Shape 215">
              <a:extLst>
                <a:ext uri="{FF2B5EF4-FFF2-40B4-BE49-F238E27FC236}">
                  <a16:creationId xmlns:a16="http://schemas.microsoft.com/office/drawing/2014/main" id="{5DF06082-938A-6741-9748-B4339DB9C8B2}"/>
                </a:ext>
              </a:extLst>
            </p:cNvPr>
            <p:cNvSpPr/>
            <p:nvPr/>
          </p:nvSpPr>
          <p:spPr>
            <a:xfrm rot="-5400000">
              <a:off x="24192057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0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Geometry</a:t>
              </a:r>
              <a:endPara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8" name="Shape 216">
              <a:extLst>
                <a:ext uri="{FF2B5EF4-FFF2-40B4-BE49-F238E27FC236}">
                  <a16:creationId xmlns:a16="http://schemas.microsoft.com/office/drawing/2014/main" id="{ED3B6EDD-DBD4-6845-9187-8277B4AA8C9A}"/>
                </a:ext>
              </a:extLst>
            </p:cNvPr>
            <p:cNvSpPr/>
            <p:nvPr/>
          </p:nvSpPr>
          <p:spPr>
            <a:xfrm rot="-5400000">
              <a:off x="25853405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Magnetic Field</a:t>
              </a:r>
              <a:endParaRPr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9" name="Shape 217">
              <a:extLst>
                <a:ext uri="{FF2B5EF4-FFF2-40B4-BE49-F238E27FC236}">
                  <a16:creationId xmlns:a16="http://schemas.microsoft.com/office/drawing/2014/main" id="{9658EB6C-C3E3-884F-92C6-470CC2E22EFE}"/>
                </a:ext>
              </a:extLst>
            </p:cNvPr>
            <p:cNvSpPr/>
            <p:nvPr/>
          </p:nvSpPr>
          <p:spPr>
            <a:xfrm rot="-5400000">
              <a:off x="26684080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Event Generators</a:t>
              </a:r>
              <a:endParaRPr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0" name="Shape 218">
              <a:extLst>
                <a:ext uri="{FF2B5EF4-FFF2-40B4-BE49-F238E27FC236}">
                  <a16:creationId xmlns:a16="http://schemas.microsoft.com/office/drawing/2014/main" id="{80139B4A-40FF-C14B-8707-B12B0F2A5436}"/>
                </a:ext>
              </a:extLst>
            </p:cNvPr>
            <p:cNvSpPr/>
            <p:nvPr/>
          </p:nvSpPr>
          <p:spPr>
            <a:xfrm>
              <a:off x="26239763" y="10015493"/>
              <a:ext cx="1815900" cy="525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Roboto Condensed"/>
                  <a:ea typeface="Roboto Condensed"/>
                  <a:cs typeface="Roboto Condensed"/>
                  <a:sym typeface="Roboto Condensed"/>
                </a:rPr>
                <a:t>FairRoot</a:t>
              </a:r>
              <a:endParaRPr sz="24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1" name="Shape 219">
              <a:extLst>
                <a:ext uri="{FF2B5EF4-FFF2-40B4-BE49-F238E27FC236}">
                  <a16:creationId xmlns:a16="http://schemas.microsoft.com/office/drawing/2014/main" id="{A7268A89-82F4-1B4D-B5C9-9BAEFA4A8BB7}"/>
                </a:ext>
              </a:extLst>
            </p:cNvPr>
            <p:cNvSpPr/>
            <p:nvPr/>
          </p:nvSpPr>
          <p:spPr>
            <a:xfrm rot="-5400000">
              <a:off x="25022731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Detector Response</a:t>
              </a:r>
              <a:endPara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2" name="Shape 220">
              <a:extLst>
                <a:ext uri="{FF2B5EF4-FFF2-40B4-BE49-F238E27FC236}">
                  <a16:creationId xmlns:a16="http://schemas.microsoft.com/office/drawing/2014/main" id="{ECADAB19-167C-5A4E-8C21-F6A63E55A6A6}"/>
                </a:ext>
              </a:extLst>
            </p:cNvPr>
            <p:cNvSpPr/>
            <p:nvPr/>
          </p:nvSpPr>
          <p:spPr>
            <a:xfrm>
              <a:off x="19955065" y="10002556"/>
              <a:ext cx="1815900" cy="525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Roboto Condensed"/>
                  <a:ea typeface="Roboto Condensed"/>
                  <a:cs typeface="Roboto Condensed"/>
                  <a:sym typeface="Roboto Condensed"/>
                </a:rPr>
                <a:t>ALFA</a:t>
              </a:r>
              <a:endParaRPr sz="2400" b="1" dirty="0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28" name="Shape 226">
            <a:extLst>
              <a:ext uri="{FF2B5EF4-FFF2-40B4-BE49-F238E27FC236}">
                <a16:creationId xmlns:a16="http://schemas.microsoft.com/office/drawing/2014/main" id="{0839AC87-97B8-1C46-B397-4ABD16B9BB6D}"/>
              </a:ext>
            </a:extLst>
          </p:cNvPr>
          <p:cNvGrpSpPr/>
          <p:nvPr/>
        </p:nvGrpSpPr>
        <p:grpSpPr>
          <a:xfrm>
            <a:off x="1640454" y="434333"/>
            <a:ext cx="9686100" cy="1567121"/>
            <a:chOff x="19738900" y="7897400"/>
            <a:chExt cx="8548362" cy="2064853"/>
          </a:xfrm>
        </p:grpSpPr>
        <p:sp>
          <p:nvSpPr>
            <p:cNvPr id="29" name="Shape 227">
              <a:extLst>
                <a:ext uri="{FF2B5EF4-FFF2-40B4-BE49-F238E27FC236}">
                  <a16:creationId xmlns:a16="http://schemas.microsoft.com/office/drawing/2014/main" id="{683537F4-57E2-C44A-A895-60A2371C4CE0}"/>
                </a:ext>
              </a:extLst>
            </p:cNvPr>
            <p:cNvSpPr/>
            <p:nvPr/>
          </p:nvSpPr>
          <p:spPr>
            <a:xfrm>
              <a:off x="19738900" y="7897400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AliceO2</a:t>
              </a:r>
              <a:endPara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http://alice-o2.web.cern.ch/</a:t>
              </a:r>
              <a:endPara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0" name="Shape 228">
              <a:extLst>
                <a:ext uri="{FF2B5EF4-FFF2-40B4-BE49-F238E27FC236}">
                  <a16:creationId xmlns:a16="http://schemas.microsoft.com/office/drawing/2014/main" id="{BBA7DD76-F4C2-884E-82BD-2D72C96A2634}"/>
                </a:ext>
              </a:extLst>
            </p:cNvPr>
            <p:cNvSpPr/>
            <p:nvPr/>
          </p:nvSpPr>
          <p:spPr>
            <a:xfrm>
              <a:off x="26259333" y="9350278"/>
              <a:ext cx="20199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BNMRoot</a:t>
              </a:r>
              <a:endParaRPr lang="en" sz="20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lvl="0" algn="ctr"/>
              <a:r>
                <a:rPr lang="de-DE" sz="105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</a:t>
              </a:r>
              <a:r>
                <a:rPr lang="de-DE" sz="105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mpd.jinr.ru</a:t>
              </a:r>
              <a:endParaRPr sz="105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" name="Shape 229">
              <a:extLst>
                <a:ext uri="{FF2B5EF4-FFF2-40B4-BE49-F238E27FC236}">
                  <a16:creationId xmlns:a16="http://schemas.microsoft.com/office/drawing/2014/main" id="{5EC52A5D-731E-A549-9AFF-C245F611817E}"/>
                </a:ext>
              </a:extLst>
            </p:cNvPr>
            <p:cNvSpPr/>
            <p:nvPr/>
          </p:nvSpPr>
          <p:spPr>
            <a:xfrm>
              <a:off x="26254158" y="8611182"/>
              <a:ext cx="20199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MPDRoot</a:t>
              </a:r>
              <a:endParaRPr lang="en" sz="20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lvl="0" algn="ctr"/>
              <a:r>
                <a:rPr lang="de-DE" sz="11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</a:t>
              </a:r>
              <a:r>
                <a:rPr lang="de-DE" sz="11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mpd.jinr.ru</a:t>
              </a:r>
              <a:endParaRPr sz="11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2" name="Shape 230">
              <a:extLst>
                <a:ext uri="{FF2B5EF4-FFF2-40B4-BE49-F238E27FC236}">
                  <a16:creationId xmlns:a16="http://schemas.microsoft.com/office/drawing/2014/main" id="{A9004850-B93F-0D40-BF34-128F40D91057}"/>
                </a:ext>
              </a:extLst>
            </p:cNvPr>
            <p:cNvSpPr/>
            <p:nvPr/>
          </p:nvSpPr>
          <p:spPr>
            <a:xfrm>
              <a:off x="21932760" y="9350278"/>
              <a:ext cx="20199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de-DE" b="1" dirty="0" err="1">
                  <a:solidFill>
                    <a:schemeClr val="bg1"/>
                  </a:solidFill>
                </a:rPr>
                <a:t>EnsarRoot</a:t>
              </a:r>
              <a:endParaRPr lang="de-DE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800" b="1" dirty="0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</a:t>
              </a:r>
              <a:r>
                <a:rPr lang="de-DE" sz="800" b="1" dirty="0" err="1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igfae.usc.es</a:t>
              </a:r>
              <a:r>
                <a:rPr lang="de-DE" sz="800" b="1" dirty="0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</a:t>
              </a:r>
              <a:r>
                <a:rPr lang="de-DE" sz="800" b="1" dirty="0" err="1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satnurse</a:t>
              </a:r>
              <a:r>
                <a:rPr lang="de-DE" sz="800" b="1" dirty="0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</a:t>
              </a:r>
              <a:r>
                <a:rPr lang="de-DE" sz="800" b="1" dirty="0" err="1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ensarroot.html</a:t>
              </a:r>
              <a:endParaRPr sz="800" b="1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3" name="Shape 231">
              <a:extLst>
                <a:ext uri="{FF2B5EF4-FFF2-40B4-BE49-F238E27FC236}">
                  <a16:creationId xmlns:a16="http://schemas.microsoft.com/office/drawing/2014/main" id="{C4B47CB7-37D4-8048-BD91-1F1009F54C48}"/>
                </a:ext>
              </a:extLst>
            </p:cNvPr>
            <p:cNvSpPr/>
            <p:nvPr/>
          </p:nvSpPr>
          <p:spPr>
            <a:xfrm>
              <a:off x="19752228" y="9356553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ExpertRoot</a:t>
              </a:r>
              <a:endParaRPr lang="en" sz="20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lvl="0" algn="ctr"/>
              <a:r>
                <a:rPr lang="de-DE" sz="11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</a:t>
              </a:r>
              <a:r>
                <a:rPr lang="de-DE" sz="11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er.jinr.ru</a:t>
              </a:r>
              <a:r>
                <a:rPr lang="de-DE" sz="11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</a:t>
              </a:r>
              <a:endParaRPr sz="11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4" name="Shape 232">
              <a:extLst>
                <a:ext uri="{FF2B5EF4-FFF2-40B4-BE49-F238E27FC236}">
                  <a16:creationId xmlns:a16="http://schemas.microsoft.com/office/drawing/2014/main" id="{0B06715E-7BC5-BC43-9999-1F3A92F80294}"/>
                </a:ext>
              </a:extLst>
            </p:cNvPr>
            <p:cNvSpPr/>
            <p:nvPr/>
          </p:nvSpPr>
          <p:spPr>
            <a:xfrm>
              <a:off x="24087191" y="9344003"/>
              <a:ext cx="2045579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ATTPCRootv2</a:t>
              </a:r>
            </a:p>
            <a:p>
              <a:pPr lvl="0" algn="ctr"/>
              <a:r>
                <a:rPr lang="de-DE" sz="8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https://</a:t>
              </a:r>
              <a:r>
                <a:rPr lang="de-DE" sz="8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github.com</a:t>
              </a:r>
              <a:r>
                <a:rPr lang="de-DE" sz="8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/ATTPC/ATTPCROOTv2</a:t>
              </a:r>
              <a:endParaRPr lang="en" sz="8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5" name="Shape 233">
              <a:extLst>
                <a:ext uri="{FF2B5EF4-FFF2-40B4-BE49-F238E27FC236}">
                  <a16:creationId xmlns:a16="http://schemas.microsoft.com/office/drawing/2014/main" id="{746F7B22-FD1B-7A44-A225-6127646C6248}"/>
                </a:ext>
              </a:extLst>
            </p:cNvPr>
            <p:cNvSpPr/>
            <p:nvPr/>
          </p:nvSpPr>
          <p:spPr>
            <a:xfrm>
              <a:off x="26241262" y="7904042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R3BRoot</a:t>
              </a:r>
              <a:endParaRPr sz="20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https://</a:t>
              </a:r>
              <a:r>
                <a:rPr lang="en" sz="9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www.gsi.de</a:t>
              </a: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/r3b</a:t>
              </a:r>
              <a:endParaRPr sz="9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6" name="Shape 234">
              <a:extLst>
                <a:ext uri="{FF2B5EF4-FFF2-40B4-BE49-F238E27FC236}">
                  <a16:creationId xmlns:a16="http://schemas.microsoft.com/office/drawing/2014/main" id="{9C8BD2FF-DECB-0741-AD9C-152709B70D98}"/>
                </a:ext>
              </a:extLst>
            </p:cNvPr>
            <p:cNvSpPr/>
            <p:nvPr/>
          </p:nvSpPr>
          <p:spPr>
            <a:xfrm>
              <a:off x="24093535" y="7909995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PandaRoot</a:t>
              </a:r>
              <a:endPara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https://panda.gsi.de/</a:t>
              </a:r>
              <a:endPara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7" name="Shape 235">
              <a:extLst>
                <a:ext uri="{FF2B5EF4-FFF2-40B4-BE49-F238E27FC236}">
                  <a16:creationId xmlns:a16="http://schemas.microsoft.com/office/drawing/2014/main" id="{59DBCD1F-088E-9C47-8F77-3115BFA5F756}"/>
                </a:ext>
              </a:extLst>
            </p:cNvPr>
            <p:cNvSpPr/>
            <p:nvPr/>
          </p:nvSpPr>
          <p:spPr>
            <a:xfrm>
              <a:off x="21919713" y="7903675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CbmRoot</a:t>
              </a:r>
              <a:endPara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https://fair-center.eu/for-users/experiments/cbm.html</a:t>
              </a: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8" name="Shape 236">
              <a:extLst>
                <a:ext uri="{FF2B5EF4-FFF2-40B4-BE49-F238E27FC236}">
                  <a16:creationId xmlns:a16="http://schemas.microsoft.com/office/drawing/2014/main" id="{FCF1D3FC-EC80-BB41-89FE-570FD25DF8D8}"/>
                </a:ext>
              </a:extLst>
            </p:cNvPr>
            <p:cNvSpPr/>
            <p:nvPr/>
          </p:nvSpPr>
          <p:spPr>
            <a:xfrm>
              <a:off x="19752225" y="8626977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FairShip</a:t>
              </a:r>
              <a:endPara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http://ship.web.cern.ch/ship/</a:t>
              </a:r>
              <a:endParaRPr sz="9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9" name="Shape 237">
            <a:extLst>
              <a:ext uri="{FF2B5EF4-FFF2-40B4-BE49-F238E27FC236}">
                <a16:creationId xmlns:a16="http://schemas.microsoft.com/office/drawing/2014/main" id="{DF7B2D05-D57D-6D4D-AC51-B42521FF6E6F}"/>
              </a:ext>
            </a:extLst>
          </p:cNvPr>
          <p:cNvGrpSpPr/>
          <p:nvPr/>
        </p:nvGrpSpPr>
        <p:grpSpPr>
          <a:xfrm>
            <a:off x="1629003" y="4409859"/>
            <a:ext cx="9676975" cy="2030688"/>
            <a:chOff x="19738875" y="13479838"/>
            <a:chExt cx="8540400" cy="3034500"/>
          </a:xfrm>
        </p:grpSpPr>
        <p:sp>
          <p:nvSpPr>
            <p:cNvPr id="40" name="Shape 238">
              <a:extLst>
                <a:ext uri="{FF2B5EF4-FFF2-40B4-BE49-F238E27FC236}">
                  <a16:creationId xmlns:a16="http://schemas.microsoft.com/office/drawing/2014/main" id="{21468065-9CBC-0541-BD1D-4404E9107A36}"/>
                </a:ext>
              </a:extLst>
            </p:cNvPr>
            <p:cNvSpPr/>
            <p:nvPr/>
          </p:nvSpPr>
          <p:spPr>
            <a:xfrm>
              <a:off x="19738875" y="13479838"/>
              <a:ext cx="8540400" cy="3034500"/>
            </a:xfrm>
            <a:prstGeom prst="rect">
              <a:avLst/>
            </a:prstGeom>
            <a:solidFill>
              <a:srgbClr val="FAD14B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Roboto Condensed"/>
                  <a:ea typeface="Roboto Condensed"/>
                  <a:cs typeface="Roboto Condensed"/>
                  <a:sym typeface="Roboto Condensed"/>
                </a:rPr>
                <a:t>Software Stack</a:t>
              </a:r>
              <a:endParaRPr sz="2400"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1" name="Shape 239">
              <a:extLst>
                <a:ext uri="{FF2B5EF4-FFF2-40B4-BE49-F238E27FC236}">
                  <a16:creationId xmlns:a16="http://schemas.microsoft.com/office/drawing/2014/main" id="{AA5CE149-760A-4449-95D2-2F4EF4EE05F6}"/>
                </a:ext>
              </a:extLst>
            </p:cNvPr>
            <p:cNvSpPr/>
            <p:nvPr/>
          </p:nvSpPr>
          <p:spPr>
            <a:xfrm rot="-5400000">
              <a:off x="20168067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Boost</a:t>
              </a:r>
              <a:endParaRPr sz="24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" name="Shape 240">
              <a:extLst>
                <a:ext uri="{FF2B5EF4-FFF2-40B4-BE49-F238E27FC236}">
                  <a16:creationId xmlns:a16="http://schemas.microsoft.com/office/drawing/2014/main" id="{0067C283-A2C7-434C-8170-36C66EC24C0C}"/>
                </a:ext>
              </a:extLst>
            </p:cNvPr>
            <p:cNvSpPr/>
            <p:nvPr/>
          </p:nvSpPr>
          <p:spPr>
            <a:xfrm rot="-5400000">
              <a:off x="23895915" y="14930973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Network</a:t>
              </a:r>
              <a:endParaRPr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(</a:t>
              </a:r>
              <a:r>
                <a:rPr lang="en" sz="9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ZeroMQ</a:t>
              </a: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" sz="9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nanomsg</a:t>
              </a: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OFI </a:t>
              </a:r>
              <a:r>
                <a:rPr lang="en" sz="9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libfabric</a:t>
              </a: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)</a:t>
              </a:r>
              <a:endParaRPr sz="9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" name="Shape 241">
              <a:extLst>
                <a:ext uri="{FF2B5EF4-FFF2-40B4-BE49-F238E27FC236}">
                  <a16:creationId xmlns:a16="http://schemas.microsoft.com/office/drawing/2014/main" id="{5B131DD9-B50E-8C4F-BB80-F89EAA346FAB}"/>
                </a:ext>
              </a:extLst>
            </p:cNvPr>
            <p:cNvSpPr/>
            <p:nvPr/>
          </p:nvSpPr>
          <p:spPr>
            <a:xfrm rot="-5400000">
              <a:off x="22963953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CMake</a:t>
              </a:r>
              <a:endParaRPr sz="24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4" name="Shape 242">
              <a:extLst>
                <a:ext uri="{FF2B5EF4-FFF2-40B4-BE49-F238E27FC236}">
                  <a16:creationId xmlns:a16="http://schemas.microsoft.com/office/drawing/2014/main" id="{B089FF0C-95D1-5046-A9DD-C6F6EAFEFEEE}"/>
                </a:ext>
              </a:extLst>
            </p:cNvPr>
            <p:cNvSpPr/>
            <p:nvPr/>
          </p:nvSpPr>
          <p:spPr>
            <a:xfrm rot="-5400000">
              <a:off x="21100029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Simulation Engines</a:t>
              </a:r>
              <a:endParaRPr lang="de-DE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5" name="Shape 243">
              <a:extLst>
                <a:ext uri="{FF2B5EF4-FFF2-40B4-BE49-F238E27FC236}">
                  <a16:creationId xmlns:a16="http://schemas.microsoft.com/office/drawing/2014/main" id="{7E15A13D-C252-E14D-9D31-96B2F968CC08}"/>
                </a:ext>
              </a:extLst>
            </p:cNvPr>
            <p:cNvSpPr/>
            <p:nvPr/>
          </p:nvSpPr>
          <p:spPr>
            <a:xfrm rot="-5400000">
              <a:off x="22031991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VGM</a:t>
              </a:r>
              <a:endParaRPr sz="24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6" name="Shape 244">
              <a:extLst>
                <a:ext uri="{FF2B5EF4-FFF2-40B4-BE49-F238E27FC236}">
                  <a16:creationId xmlns:a16="http://schemas.microsoft.com/office/drawing/2014/main" id="{067C9B2C-2CCC-464C-B77B-2ED6582A29E6}"/>
                </a:ext>
              </a:extLst>
            </p:cNvPr>
            <p:cNvSpPr/>
            <p:nvPr/>
          </p:nvSpPr>
          <p:spPr>
            <a:xfrm rot="-5400000">
              <a:off x="26691801" y="14930973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. . .</a:t>
              </a:r>
              <a:endParaRPr sz="1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7" name="Shape 245">
              <a:extLst>
                <a:ext uri="{FF2B5EF4-FFF2-40B4-BE49-F238E27FC236}">
                  <a16:creationId xmlns:a16="http://schemas.microsoft.com/office/drawing/2014/main" id="{9F3C1F2C-096A-7E47-AA24-A420A0EB4F8A}"/>
                </a:ext>
              </a:extLst>
            </p:cNvPr>
            <p:cNvSpPr/>
            <p:nvPr/>
          </p:nvSpPr>
          <p:spPr>
            <a:xfrm rot="16200000">
              <a:off x="24645849" y="14960708"/>
              <a:ext cx="2467057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Serialization</a:t>
              </a:r>
              <a:endParaRPr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(Protocol Buffers, </a:t>
              </a:r>
              <a:r>
                <a:rPr lang="en" sz="9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msgpack</a:t>
              </a: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" sz="9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FlatBuffers</a:t>
              </a:r>
              <a:r>
                <a:rPr lang="en" sz="9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ROOT)</a:t>
              </a:r>
              <a:endParaRPr sz="9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8" name="Shape 246">
              <a:extLst>
                <a:ext uri="{FF2B5EF4-FFF2-40B4-BE49-F238E27FC236}">
                  <a16:creationId xmlns:a16="http://schemas.microsoft.com/office/drawing/2014/main" id="{B5BB7463-B4C2-B54A-9DC0-AC21217BC33C}"/>
                </a:ext>
              </a:extLst>
            </p:cNvPr>
            <p:cNvSpPr/>
            <p:nvPr/>
          </p:nvSpPr>
          <p:spPr>
            <a:xfrm rot="-5400000">
              <a:off x="19236105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ROOT</a:t>
              </a:r>
              <a:endParaRPr sz="24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9" name="Shape 247">
              <a:extLst>
                <a:ext uri="{FF2B5EF4-FFF2-40B4-BE49-F238E27FC236}">
                  <a16:creationId xmlns:a16="http://schemas.microsoft.com/office/drawing/2014/main" id="{CE76A995-0728-544F-A7C6-805DE1A48DAA}"/>
                </a:ext>
              </a:extLst>
            </p:cNvPr>
            <p:cNvSpPr/>
            <p:nvPr/>
          </p:nvSpPr>
          <p:spPr>
            <a:xfrm rot="-5400000">
              <a:off x="25759839" y="14930973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Google Test</a:t>
              </a:r>
              <a:endPara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50" name="Shape 231">
            <a:extLst>
              <a:ext uri="{FF2B5EF4-FFF2-40B4-BE49-F238E27FC236}">
                <a16:creationId xmlns:a16="http://schemas.microsoft.com/office/drawing/2014/main" id="{A386F569-8696-9A45-8869-2992AE119F47}"/>
              </a:ext>
            </a:extLst>
          </p:cNvPr>
          <p:cNvSpPr/>
          <p:nvPr/>
        </p:nvSpPr>
        <p:spPr>
          <a:xfrm>
            <a:off x="4111522" y="988045"/>
            <a:ext cx="2303520" cy="437845"/>
          </a:xfrm>
          <a:prstGeom prst="rect">
            <a:avLst/>
          </a:prstGeom>
          <a:solidFill>
            <a:srgbClr val="429FA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SofiaRoot</a:t>
            </a:r>
            <a:endParaRPr sz="20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" name="Shape 232">
            <a:extLst>
              <a:ext uri="{FF2B5EF4-FFF2-40B4-BE49-F238E27FC236}">
                <a16:creationId xmlns:a16="http://schemas.microsoft.com/office/drawing/2014/main" id="{62E6EB49-E6AA-F840-B8CB-ECAAD8FC15CF}"/>
              </a:ext>
            </a:extLst>
          </p:cNvPr>
          <p:cNvSpPr/>
          <p:nvPr/>
        </p:nvSpPr>
        <p:spPr>
          <a:xfrm>
            <a:off x="6574665" y="1008595"/>
            <a:ext cx="2325976" cy="417296"/>
          </a:xfrm>
          <a:prstGeom prst="rect">
            <a:avLst/>
          </a:prstGeom>
          <a:solidFill>
            <a:srgbClr val="429FA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AsyEosRoot</a:t>
            </a:r>
            <a:endParaRPr sz="2000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1988E39A-B17E-0149-A475-B9331800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63055" y="6230798"/>
            <a:ext cx="1146283" cy="370396"/>
          </a:xfrm>
        </p:spPr>
        <p:txBody>
          <a:bodyPr/>
          <a:lstStyle/>
          <a:p>
            <a:r>
              <a:rPr lang="de-DE">
                <a:ln>
                  <a:noFill/>
                </a:ln>
                <a:solidFill>
                  <a:schemeClr val="tx1"/>
                </a:solidFill>
              </a:rPr>
              <a:t>06/03/2019</a:t>
            </a:r>
            <a:endParaRPr lang="en-US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34482-268F-FD41-A128-B0AF9D37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6033" y="6328410"/>
            <a:ext cx="7619999" cy="365125"/>
          </a:xfrm>
        </p:spPr>
        <p:txBody>
          <a:bodyPr/>
          <a:lstStyle/>
          <a:p>
            <a:r>
              <a:rPr lang="sk-SK" dirty="0"/>
              <a:t>M. Al-Turany,  5th MT </a:t>
            </a:r>
            <a:r>
              <a:rPr lang="sk-SK" dirty="0" err="1"/>
              <a:t>Annual</a:t>
            </a:r>
            <a:r>
              <a:rPr lang="sk-SK" dirty="0"/>
              <a:t> </a:t>
            </a:r>
            <a:r>
              <a:rPr lang="sk-SK" dirty="0" err="1"/>
              <a:t>Meeting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D5CBDF7-53BB-2E40-BFFB-7E0CBFC4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ln>
                  <a:noFill/>
                </a:ln>
                <a:solidFill>
                  <a:schemeClr val="tx1"/>
                </a:solidFill>
              </a:rPr>
              <a:t>16</a:t>
            </a:fld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7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10015B-0655-6C47-9352-F61DF9C8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0" dirty="0">
                <a:ea typeface="ＭＳ Ｐゴシック"/>
                <a:cs typeface="DejaVu Sans"/>
              </a:rPr>
              <a:t>Microservices architecture</a:t>
            </a:r>
            <a:endParaRPr lang="en-US" dirty="0"/>
          </a:p>
        </p:txBody>
      </p:sp>
      <p:sp>
        <p:nvSpPr>
          <p:cNvPr id="123" name="Shape 123"/>
          <p:cNvSpPr>
            <a:spLocks noGrp="1"/>
          </p:cNvSpPr>
          <p:nvPr>
            <p:ph idx="1"/>
          </p:nvPr>
        </p:nvSpPr>
        <p:spPr>
          <a:xfrm>
            <a:off x="2470970" y="1905000"/>
            <a:ext cx="8915400" cy="3777622"/>
          </a:xfrm>
        </p:spPr>
        <p:txBody>
          <a:bodyPr>
            <a:noAutofit/>
          </a:bodyPr>
          <a:lstStyle/>
          <a:p>
            <a:pPr marL="519831" lvl="1" indent="-457200" defTabSz="259219">
              <a:spcBef>
                <a:spcPts val="655"/>
              </a:spcBef>
              <a:defRPr sz="2196"/>
            </a:pPr>
            <a:r>
              <a:rPr lang="en-US" sz="2400" b="1" dirty="0">
                <a:ea typeface="Helvetica"/>
                <a:cs typeface="Helvetica"/>
                <a:sym typeface="Helvetica"/>
              </a:rPr>
              <a:t>Small in scope</a:t>
            </a:r>
            <a:r>
              <a:rPr lang="en-US" sz="2400" dirty="0">
                <a:sym typeface="Helvetica Light"/>
              </a:rPr>
              <a:t>. </a:t>
            </a:r>
            <a:r>
              <a:rPr lang="en-US" sz="2400" i="1" dirty="0">
                <a:sym typeface="Helvetica Light"/>
              </a:rPr>
              <a:t>Each application has one single purpose.</a:t>
            </a:r>
          </a:p>
          <a:p>
            <a:pPr marL="519831" lvl="1" indent="-457200" defTabSz="259219">
              <a:spcBef>
                <a:spcPts val="655"/>
              </a:spcBef>
              <a:defRPr sz="2196"/>
            </a:pPr>
            <a:r>
              <a:rPr lang="en-US" sz="2400" b="1" dirty="0">
                <a:ea typeface="Helvetica"/>
                <a:cs typeface="Helvetica"/>
                <a:sym typeface="Helvetica"/>
              </a:rPr>
              <a:t>Self contained</a:t>
            </a:r>
            <a:r>
              <a:rPr lang="en-US" sz="2400" dirty="0">
                <a:sym typeface="Helvetica Light"/>
              </a:rPr>
              <a:t>. </a:t>
            </a:r>
            <a:r>
              <a:rPr lang="en-US" sz="2400" i="1" dirty="0">
                <a:sym typeface="Helvetica Light"/>
              </a:rPr>
              <a:t>Usually (but not necessarily) deployed using containers.</a:t>
            </a:r>
            <a:r>
              <a:rPr lang="en-US" sz="2400" dirty="0">
                <a:sym typeface="Helvetica Light"/>
              </a:rPr>
              <a:t> </a:t>
            </a:r>
          </a:p>
          <a:p>
            <a:pPr marL="519831" lvl="1" indent="-457200" defTabSz="259219">
              <a:spcBef>
                <a:spcPts val="655"/>
              </a:spcBef>
              <a:defRPr sz="2196"/>
            </a:pPr>
            <a:r>
              <a:rPr lang="en-US" sz="2400" dirty="0">
                <a:sym typeface="Helvetica Light"/>
              </a:rPr>
              <a:t>Designed for </a:t>
            </a:r>
            <a:r>
              <a:rPr lang="en-US" sz="2400" b="1" dirty="0">
                <a:ea typeface="Helvetica"/>
                <a:cs typeface="Helvetica"/>
                <a:sym typeface="Helvetica"/>
              </a:rPr>
              <a:t>horizontal scaling</a:t>
            </a:r>
            <a:r>
              <a:rPr lang="en-US" sz="2400" dirty="0">
                <a:sym typeface="Helvetica Light"/>
              </a:rPr>
              <a:t>. </a:t>
            </a:r>
            <a:r>
              <a:rPr lang="en-US" sz="2400" i="1" dirty="0">
                <a:sym typeface="Helvetica Light"/>
              </a:rPr>
              <a:t>Extra capacity by adding new instances.</a:t>
            </a:r>
          </a:p>
          <a:p>
            <a:pPr marL="519831" lvl="1" indent="-457200" defTabSz="259219">
              <a:spcBef>
                <a:spcPts val="655"/>
              </a:spcBef>
              <a:defRPr sz="2196"/>
            </a:pPr>
            <a:r>
              <a:rPr lang="en-US" sz="2400" b="1" dirty="0">
                <a:ea typeface="Helvetica"/>
                <a:cs typeface="Helvetica"/>
                <a:sym typeface="Helvetica"/>
              </a:rPr>
              <a:t>Disposable</a:t>
            </a:r>
            <a:r>
              <a:rPr lang="en-US" sz="2400" dirty="0">
                <a:sym typeface="Helvetica Light"/>
              </a:rPr>
              <a:t>. </a:t>
            </a:r>
            <a:r>
              <a:rPr lang="en-US" sz="2400" i="1" dirty="0">
                <a:sym typeface="Helvetica Light"/>
              </a:rPr>
              <a:t>Distributed nature of the system makes each application instance non-fundamental.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CCA7-8987-CB4B-A92A-D6E71378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5A0F2-3367-D045-AF68-6C399742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fld id="{B7B44BC8-67E8-A14E-83AD-AB2BC78B260C}" type="slidenum">
              <a:rPr lang="en-US" sz="1270"/>
              <a:pPr>
                <a:defRPr/>
              </a:pPr>
              <a:t>17</a:t>
            </a:fld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343817636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06703" y="198013"/>
            <a:ext cx="6451599" cy="1085241"/>
          </a:xfrm>
        </p:spPr>
        <p:txBody>
          <a:bodyPr>
            <a:normAutofit fontScale="90000"/>
          </a:bodyPr>
          <a:lstStyle/>
          <a:p>
            <a:r>
              <a:rPr lang="en-US" dirty="0"/>
              <a:t>Correct balance between </a:t>
            </a:r>
            <a:br>
              <a:rPr lang="en-US" dirty="0"/>
            </a:br>
            <a:r>
              <a:rPr lang="en-US" dirty="0"/>
              <a:t>reliability and performance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58310" y="1511856"/>
            <a:ext cx="10410358" cy="261564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Each "Task" is a separate process, which:</a:t>
            </a:r>
          </a:p>
          <a:p>
            <a:pPr lvl="1"/>
            <a:r>
              <a:rPr lang="en-US" sz="2800" dirty="0"/>
              <a:t>Can be multithreaded, </a:t>
            </a:r>
            <a:r>
              <a:rPr lang="en-US" sz="2800" dirty="0" err="1"/>
              <a:t>SIMDized</a:t>
            </a:r>
            <a:r>
              <a:rPr lang="en-US" sz="2800" dirty="0"/>
              <a:t>, …etc. </a:t>
            </a:r>
          </a:p>
          <a:p>
            <a:pPr lvl="1"/>
            <a:r>
              <a:rPr lang="en-US" sz="2800" dirty="0"/>
              <a:t>runs on different hardware (CPU, GPU, …, etc.)</a:t>
            </a:r>
          </a:p>
          <a:p>
            <a:pPr lvl="1"/>
            <a:r>
              <a:rPr lang="en-US" sz="2800" dirty="0"/>
              <a:t>Be written in an any supported language (Bindings for 30+ languages)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M. Al-Turany,  5th MT Annual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488" y="4178009"/>
            <a:ext cx="3916180" cy="26202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8310" y="4356105"/>
            <a:ext cx="6350876" cy="138499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Different topologies  of tasks can be adapted to the problem itself, and the hardware capabilities</a:t>
            </a:r>
          </a:p>
        </p:txBody>
      </p:sp>
    </p:spTree>
    <p:extLst>
      <p:ext uri="{BB962C8B-B14F-4D97-AF65-F5344CB8AC3E}">
        <p14:creationId xmlns:p14="http://schemas.microsoft.com/office/powerpoint/2010/main" val="86042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2-03-28 at 6.53.17 AM.png"/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0"/>
            <a:ext cx="2819400" cy="2362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414" y="5208160"/>
            <a:ext cx="8082455" cy="997848"/>
          </a:xfrm>
        </p:spPr>
        <p:txBody>
          <a:bodyPr>
            <a:normAutofit/>
          </a:bodyPr>
          <a:lstStyle/>
          <a:p>
            <a:r>
              <a:rPr lang="en-US" sz="2000" dirty="0"/>
              <a:t>Example: Contributions of different functional parts of the MVD to the overall material budget</a:t>
            </a:r>
          </a:p>
        </p:txBody>
      </p:sp>
      <p:pic>
        <p:nvPicPr>
          <p:cNvPr id="7" name="Content Placeholder 6" descr="Screen Shot 2012-03-28 at 6.32.49 A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b="2003"/>
          <a:stretch/>
        </p:blipFill>
        <p:spPr>
          <a:xfrm>
            <a:off x="5683470" y="1770295"/>
            <a:ext cx="3962400" cy="336085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04/06/14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24130" y="4843035"/>
            <a:ext cx="7619999" cy="365125"/>
          </a:xfrm>
        </p:spPr>
        <p:txBody>
          <a:bodyPr/>
          <a:lstStyle/>
          <a:p>
            <a:pPr>
              <a:defRPr/>
            </a:pPr>
            <a:r>
              <a:rPr lang="de-DE"/>
              <a:t>FairRoot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8" name="Picture 7" descr="Screen Shot 2012-03-28 at 6.32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15" y="1770295"/>
            <a:ext cx="4120055" cy="335893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52600" y="533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eorgia" pitchFamily="18" charset="0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Generic tools available in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FairRoot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Radiation length Manager</a:t>
            </a:r>
          </a:p>
        </p:txBody>
      </p:sp>
    </p:spTree>
    <p:extLst>
      <p:ext uri="{BB962C8B-B14F-4D97-AF65-F5344CB8AC3E}">
        <p14:creationId xmlns:p14="http://schemas.microsoft.com/office/powerpoint/2010/main" val="2951484314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514600" y="5581653"/>
            <a:ext cx="56388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524001" y="0"/>
            <a:ext cx="43559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FF0000"/>
                </a:solidFill>
              </a:rPr>
              <a:t>Research Areas </a:t>
            </a:r>
            <a:r>
              <a:rPr lang="de-DE" sz="2400" b="1" dirty="0" err="1">
                <a:solidFill>
                  <a:srgbClr val="FF0000"/>
                </a:solidFill>
              </a:rPr>
              <a:t>at</a:t>
            </a:r>
            <a:r>
              <a:rPr lang="de-DE" sz="2400" b="1" dirty="0">
                <a:solidFill>
                  <a:srgbClr val="FF0000"/>
                </a:solidFill>
              </a:rPr>
              <a:t> GSI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24566" y="3429003"/>
            <a:ext cx="4643437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>
                <a:latin typeface="Verdana" pitchFamily="34" charset="0"/>
              </a:rPr>
              <a:t>Plasma </a:t>
            </a:r>
            <a:r>
              <a:rPr lang="en-US" sz="2000" dirty="0">
                <a:latin typeface="Verdana" pitchFamily="34" charset="0"/>
              </a:rPr>
              <a:t>Physics</a:t>
            </a:r>
            <a:r>
              <a:rPr lang="de-DE" sz="2000" dirty="0">
                <a:latin typeface="Verdana" pitchFamily="34" charset="0"/>
              </a:rPr>
              <a:t>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024563" y="3933828"/>
            <a:ext cx="3200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Hot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dense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plasma</a:t>
            </a:r>
            <a:endParaRPr lang="de-DE" sz="1600" b="1" dirty="0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Ion-plasma-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interaction</a:t>
            </a:r>
            <a:endParaRPr lang="de-DE" sz="16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10247" name="Picture 7" descr="nukle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32850" y="3357563"/>
            <a:ext cx="20320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1" descr="crysta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2888" y="5759450"/>
            <a:ext cx="10668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1774825" y="4868866"/>
            <a:ext cx="5410200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>
                <a:latin typeface="Verdana" pitchFamily="34" charset="0"/>
              </a:rPr>
              <a:t>Materials Research 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1774825" y="5229228"/>
            <a:ext cx="480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Ion-Solid-Interactions</a:t>
            </a:r>
          </a:p>
          <a:p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Structuring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of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materials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with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ion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</a:p>
          <a:p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beams</a:t>
            </a:r>
            <a:endParaRPr lang="de-DE" sz="16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251" name="Text Box 17"/>
          <p:cNvSpPr txBox="1">
            <a:spLocks noChangeArrowheads="1"/>
          </p:cNvSpPr>
          <p:nvPr/>
        </p:nvSpPr>
        <p:spPr bwMode="auto">
          <a:xfrm>
            <a:off x="6024566" y="5084766"/>
            <a:ext cx="4643437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latin typeface="Verdana" pitchFamily="34" charset="0"/>
              </a:rPr>
              <a:t>Accelerator</a:t>
            </a:r>
            <a:r>
              <a:rPr lang="de-DE" sz="2000" dirty="0">
                <a:latin typeface="Verdana" pitchFamily="34" charset="0"/>
              </a:rPr>
              <a:t> Technology</a:t>
            </a:r>
          </a:p>
        </p:txBody>
      </p:sp>
      <p:pic>
        <p:nvPicPr>
          <p:cNvPr id="10252" name="Picture 18" descr="innere_n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5735638"/>
            <a:ext cx="137160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Text Box 19"/>
          <p:cNvSpPr txBox="1">
            <a:spLocks noChangeArrowheads="1"/>
          </p:cNvSpPr>
          <p:nvPr/>
        </p:nvSpPr>
        <p:spPr bwMode="auto">
          <a:xfrm>
            <a:off x="6019800" y="5516563"/>
            <a:ext cx="4648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Linear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accelerator</a:t>
            </a:r>
            <a:endParaRPr lang="de-DE" sz="1600" b="1" dirty="0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Synchrotrons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and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storage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</a:p>
          <a:p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rings</a:t>
            </a:r>
          </a:p>
        </p:txBody>
      </p:sp>
      <p:sp>
        <p:nvSpPr>
          <p:cNvPr id="10254" name="Text Box 22"/>
          <p:cNvSpPr txBox="1">
            <a:spLocks noChangeArrowheads="1"/>
          </p:cNvSpPr>
          <p:nvPr/>
        </p:nvSpPr>
        <p:spPr bwMode="auto">
          <a:xfrm>
            <a:off x="1774825" y="2997203"/>
            <a:ext cx="5418138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latin typeface="Verdana" pitchFamily="34" charset="0"/>
              </a:rPr>
              <a:t>Biophysics</a:t>
            </a:r>
            <a:r>
              <a:rPr lang="de-DE" sz="2000" dirty="0">
                <a:latin typeface="Verdana" pitchFamily="34" charset="0"/>
              </a:rPr>
              <a:t> </a:t>
            </a:r>
            <a:r>
              <a:rPr lang="de-DE" sz="2000" dirty="0" err="1">
                <a:latin typeface="Verdana" pitchFamily="34" charset="0"/>
              </a:rPr>
              <a:t>and</a:t>
            </a:r>
            <a:r>
              <a:rPr lang="de-DE" sz="2000" dirty="0">
                <a:latin typeface="Verdana" pitchFamily="34" charset="0"/>
              </a:rPr>
              <a:t> </a:t>
            </a:r>
            <a:r>
              <a:rPr lang="de-DE" sz="2000" dirty="0" err="1">
                <a:latin typeface="Verdana" pitchFamily="34" charset="0"/>
              </a:rPr>
              <a:t>radiation</a:t>
            </a:r>
            <a:r>
              <a:rPr lang="de-DE" sz="2000" dirty="0">
                <a:latin typeface="Verdana" pitchFamily="34" charset="0"/>
              </a:rPr>
              <a:t> </a:t>
            </a:r>
            <a:r>
              <a:rPr lang="de-DE" sz="2000" dirty="0" err="1">
                <a:latin typeface="Verdana" pitchFamily="34" charset="0"/>
              </a:rPr>
              <a:t>medicine</a:t>
            </a:r>
            <a:endParaRPr lang="de-DE" sz="2000" dirty="0">
              <a:latin typeface="Verdana" pitchFamily="34" charset="0"/>
            </a:endParaRPr>
          </a:p>
        </p:txBody>
      </p:sp>
      <p:sp>
        <p:nvSpPr>
          <p:cNvPr id="10255" name="Text Box 23"/>
          <p:cNvSpPr txBox="1">
            <a:spLocks noChangeArrowheads="1"/>
          </p:cNvSpPr>
          <p:nvPr/>
        </p:nvSpPr>
        <p:spPr bwMode="auto">
          <a:xfrm>
            <a:off x="1774828" y="3500441"/>
            <a:ext cx="4264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rgbClr val="FF0000"/>
                </a:solidFill>
                <a:latin typeface="Verdana" pitchFamily="34" charset="0"/>
              </a:rPr>
              <a:t>Radiobiological effect of ions</a:t>
            </a:r>
          </a:p>
          <a:p>
            <a:r>
              <a:rPr lang="de-DE" sz="1600" b="1">
                <a:solidFill>
                  <a:srgbClr val="FF0000"/>
                </a:solidFill>
                <a:latin typeface="Verdana" pitchFamily="34" charset="0"/>
              </a:rPr>
              <a:t>Cancer therapy with ion beams</a:t>
            </a:r>
          </a:p>
        </p:txBody>
      </p:sp>
      <p:pic>
        <p:nvPicPr>
          <p:cNvPr id="10256" name="Picture 26" descr="biodnamodel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2038" y="3933828"/>
            <a:ext cx="11287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27" descr="kernmodel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5880" y="1464903"/>
            <a:ext cx="1056308" cy="12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Text Box 28"/>
          <p:cNvSpPr txBox="1">
            <a:spLocks noChangeArrowheads="1"/>
          </p:cNvSpPr>
          <p:nvPr/>
        </p:nvSpPr>
        <p:spPr bwMode="auto">
          <a:xfrm>
            <a:off x="1774825" y="620716"/>
            <a:ext cx="5327650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latin typeface="Verdana" pitchFamily="34" charset="0"/>
              </a:rPr>
              <a:t>Nuclear</a:t>
            </a:r>
            <a:r>
              <a:rPr lang="de-DE" sz="2000" dirty="0">
                <a:latin typeface="Verdana" pitchFamily="34" charset="0"/>
              </a:rPr>
              <a:t> </a:t>
            </a:r>
            <a:r>
              <a:rPr lang="de-DE" sz="2000" dirty="0" err="1">
                <a:latin typeface="Verdana" pitchFamily="34" charset="0"/>
              </a:rPr>
              <a:t>Physics</a:t>
            </a:r>
            <a:r>
              <a:rPr lang="de-DE" sz="2000" dirty="0">
                <a:latin typeface="Verdana" pitchFamily="34" charset="0"/>
              </a:rPr>
              <a:t> </a:t>
            </a:r>
          </a:p>
        </p:txBody>
      </p:sp>
      <p:sp>
        <p:nvSpPr>
          <p:cNvPr id="10259" name="Text Box 29"/>
          <p:cNvSpPr txBox="1">
            <a:spLocks noChangeArrowheads="1"/>
          </p:cNvSpPr>
          <p:nvPr/>
        </p:nvSpPr>
        <p:spPr bwMode="auto">
          <a:xfrm>
            <a:off x="1774825" y="1052513"/>
            <a:ext cx="5113338" cy="89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Nuclear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reactions</a:t>
            </a:r>
            <a:endParaRPr lang="de-DE" sz="1600" b="1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Superheavy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elements</a:t>
            </a:r>
            <a:endParaRPr lang="de-DE" sz="1600" b="1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Hot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dense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nuclear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matter</a:t>
            </a:r>
          </a:p>
        </p:txBody>
      </p:sp>
      <p:sp>
        <p:nvSpPr>
          <p:cNvPr id="10260" name="Text Box 34"/>
          <p:cNvSpPr txBox="1">
            <a:spLocks noChangeArrowheads="1"/>
          </p:cNvSpPr>
          <p:nvPr/>
        </p:nvSpPr>
        <p:spPr bwMode="auto">
          <a:xfrm>
            <a:off x="6096000" y="1700216"/>
            <a:ext cx="4572000" cy="396875"/>
          </a:xfrm>
          <a:prstGeom prst="rect">
            <a:avLst/>
          </a:prstGeom>
          <a:gradFill rotWithShape="0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latin typeface="Verdana" pitchFamily="34" charset="0"/>
              </a:rPr>
              <a:t>Atomic</a:t>
            </a:r>
            <a:r>
              <a:rPr lang="de-DE" sz="2000" dirty="0">
                <a:latin typeface="Verdana" pitchFamily="34" charset="0"/>
              </a:rPr>
              <a:t> </a:t>
            </a:r>
            <a:r>
              <a:rPr lang="de-DE" sz="2000" dirty="0" err="1">
                <a:latin typeface="Verdana" pitchFamily="34" charset="0"/>
              </a:rPr>
              <a:t>Physics</a:t>
            </a:r>
            <a:endParaRPr lang="de-DE" sz="2000" dirty="0">
              <a:latin typeface="Verdana" pitchFamily="34" charset="0"/>
            </a:endParaRPr>
          </a:p>
        </p:txBody>
      </p:sp>
      <p:pic>
        <p:nvPicPr>
          <p:cNvPr id="10261" name="Picture 37" descr="atommodel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5655" y="477207"/>
            <a:ext cx="2411760" cy="161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2" name="Text Box 38"/>
          <p:cNvSpPr txBox="1">
            <a:spLocks noChangeArrowheads="1"/>
          </p:cNvSpPr>
          <p:nvPr/>
        </p:nvSpPr>
        <p:spPr bwMode="auto">
          <a:xfrm>
            <a:off x="6096003" y="2133600"/>
            <a:ext cx="49577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Atomic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Reactions</a:t>
            </a:r>
            <a:endParaRPr lang="de-DE" sz="1600" b="1" dirty="0">
              <a:solidFill>
                <a:srgbClr val="FF0000"/>
              </a:solidFill>
              <a:latin typeface="Verdana" pitchFamily="34" charset="0"/>
            </a:endParaRPr>
          </a:p>
          <a:p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Precision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spectroscopy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of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highly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</a:p>
          <a:p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charged</a:t>
            </a:r>
            <a:r>
              <a:rPr lang="de-DE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itchFamily="34" charset="0"/>
              </a:rPr>
              <a:t>ions</a:t>
            </a:r>
            <a:endParaRPr lang="de-DE" sz="16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10263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28" y="1938338"/>
            <a:ext cx="1198563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4" name="Textfeld 23"/>
          <p:cNvSpPr txBox="1">
            <a:spLocks noChangeArrowheads="1"/>
          </p:cNvSpPr>
          <p:nvPr/>
        </p:nvSpPr>
        <p:spPr bwMode="auto">
          <a:xfrm>
            <a:off x="3486153" y="2133600"/>
            <a:ext cx="727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Verdana" pitchFamily="34" charset="0"/>
              </a:rPr>
              <a:t>Alice</a:t>
            </a:r>
          </a:p>
        </p:txBody>
      </p:sp>
      <p:pic>
        <p:nvPicPr>
          <p:cNvPr id="10266" name="Picture 4" descr="GSI-logo-modifizier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45299" y="80477"/>
            <a:ext cx="1368425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M. Al-Turany,  5th MT Annual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2253" y="1763109"/>
            <a:ext cx="5286703" cy="930165"/>
          </a:xfrm>
        </p:spPr>
        <p:txBody>
          <a:bodyPr>
            <a:noAutofit/>
          </a:bodyPr>
          <a:lstStyle/>
          <a:p>
            <a:r>
              <a:rPr lang="en-US" sz="1800" dirty="0"/>
              <a:t>What energy dose will be accumulated during a certain time of operation?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021" y="2530804"/>
            <a:ext cx="5074753" cy="318419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Create all physical volumes with correct material assignment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Run the simulation engine </a:t>
            </a:r>
          </a:p>
          <a:p>
            <a:pPr>
              <a:lnSpc>
                <a:spcPct val="120000"/>
              </a:lnSpc>
            </a:pPr>
            <a:r>
              <a:rPr lang="en-US" sz="2400" dirty="0" err="1"/>
              <a:t>FairRadMapManager</a:t>
            </a:r>
            <a:r>
              <a:rPr lang="en-US" sz="2400" dirty="0"/>
              <a:t> will sum up every deposited energy in each volume in the geometry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04/06/14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FairRoot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7" name="Picture 6" descr="radmap_new_dpm_15_100keV_TG3_fullsiz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75" y="2530804"/>
            <a:ext cx="5251661" cy="318419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705490-7098-7549-9A26-F1B1E6F84B86}"/>
              </a:ext>
            </a:extLst>
          </p:cNvPr>
          <p:cNvSpPr txBox="1">
            <a:spLocks/>
          </p:cNvSpPr>
          <p:nvPr/>
        </p:nvSpPr>
        <p:spPr bwMode="auto">
          <a:xfrm>
            <a:off x="1752600" y="533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eorgia" pitchFamily="18" charset="0"/>
                <a:ea typeface="ＭＳ Ｐゴシック" charset="0"/>
                <a:cs typeface="ＭＳ Ｐゴシック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Generic tools available in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FairRoot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Radiation map Manager</a:t>
            </a:r>
          </a:p>
        </p:txBody>
      </p:sp>
    </p:spTree>
    <p:extLst>
      <p:ext uri="{BB962C8B-B14F-4D97-AF65-F5344CB8AC3E}">
        <p14:creationId xmlns:p14="http://schemas.microsoft.com/office/powerpoint/2010/main" val="2759241339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458200" cy="109833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Generic tools available in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FairRoot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Radiation Grid Manager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777637"/>
            <a:ext cx="3993931" cy="3352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Determine the particle </a:t>
            </a:r>
            <a:r>
              <a:rPr lang="en-US" sz="2400" dirty="0" err="1"/>
              <a:t>fluence</a:t>
            </a:r>
            <a:r>
              <a:rPr lang="en-US" sz="2400" dirty="0"/>
              <a:t> through a certain boundary (surface) and deduce a map. Knowing the volume and density of the object of interest and the specific energy loss doses can be estimated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04/06/14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FairRoot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7" name="Picture 6" descr="pnd_radgrid_dpm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50" y="2777638"/>
            <a:ext cx="5612523" cy="33527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4F691C-DC04-3648-95AD-63A77C750DFF}"/>
              </a:ext>
            </a:extLst>
          </p:cNvPr>
          <p:cNvSpPr/>
          <p:nvPr/>
        </p:nvSpPr>
        <p:spPr>
          <a:xfrm>
            <a:off x="6031350" y="19455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What dose rate is expected at a certain space point/region?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6458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D573E-84CF-4543-B353-80BE7D85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CA67E-B62F-0F4F-9645-64D9806E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Al-Turany,  5th MT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83881-43D0-624E-B36D-F8EF471C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06E7BE-5CCF-AE42-9743-AC2564CB9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Generic tools available in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FairRoot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 simulation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pic>
        <p:nvPicPr>
          <p:cNvPr id="8" name="Picture 7" descr="Screen Shot 2013-11-08 at 10.23.01.png">
            <a:extLst>
              <a:ext uri="{FF2B5EF4-FFF2-40B4-BE49-F238E27FC236}">
                <a16:creationId xmlns:a16="http://schemas.microsoft.com/office/drawing/2014/main" id="{045B0A07-B92C-8B4B-93CA-5031D28D5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38" y="1837864"/>
            <a:ext cx="6430108" cy="40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4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799"/>
            <a:ext cx="9149862" cy="116710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Generic tools available in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FairRoot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/>
              <a:t>Event Display based on ROOT EVE package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Screen Shot 2014-06-04 at 13.42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8" r="19838"/>
          <a:stretch>
            <a:fillRect/>
          </a:stretch>
        </p:blipFill>
        <p:spPr>
          <a:xfrm>
            <a:off x="1981200" y="1928448"/>
            <a:ext cx="4038600" cy="21088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04/06/14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FairRoot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8" name="Picture 7" descr="Screen Shot 2014-06-04 at 13.42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214448"/>
            <a:ext cx="7848600" cy="2144345"/>
          </a:xfrm>
          <a:prstGeom prst="rect">
            <a:avLst/>
          </a:prstGeom>
        </p:spPr>
      </p:pic>
      <p:pic>
        <p:nvPicPr>
          <p:cNvPr id="9" name="Picture 8" descr="Screen Shot 2014-06-04 at 13.41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6" t="1707" r="1" b="-1707"/>
          <a:stretch/>
        </p:blipFill>
        <p:spPr>
          <a:xfrm>
            <a:off x="6629401" y="1928448"/>
            <a:ext cx="3208677" cy="22104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7400" y="6348047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Runs out of the box for track visualization in simulation</a:t>
            </a:r>
          </a:p>
        </p:txBody>
      </p:sp>
    </p:spTree>
    <p:extLst>
      <p:ext uri="{BB962C8B-B14F-4D97-AF65-F5344CB8AC3E}">
        <p14:creationId xmlns:p14="http://schemas.microsoft.com/office/powerpoint/2010/main" val="1247952135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45683" y="1006436"/>
            <a:ext cx="9615423" cy="612409"/>
          </a:xfrm>
        </p:spPr>
        <p:txBody>
          <a:bodyPr/>
          <a:lstStyle/>
          <a:p>
            <a:r>
              <a:rPr lang="en-US" dirty="0"/>
              <a:t>Parallel high-performance simulation framework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0"/>
          </p:nvPr>
        </p:nvSpPr>
        <p:spPr>
          <a:xfrm>
            <a:off x="734171" y="1576719"/>
            <a:ext cx="5064463" cy="24046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Development of a scalable and asynchronous parallel simulation system based on independent actors and </a:t>
            </a:r>
            <a:r>
              <a:rPr lang="en-US" dirty="0" err="1"/>
              <a:t>FairMQ</a:t>
            </a:r>
            <a:r>
              <a:rPr lang="en-US" dirty="0"/>
              <a:t> messaging</a:t>
            </a:r>
          </a:p>
          <a:p>
            <a:r>
              <a:rPr lang="en-US" dirty="0"/>
              <a:t>Supports parallelization of simulation for any VMC engine</a:t>
            </a:r>
          </a:p>
          <a:p>
            <a:r>
              <a:rPr lang="en-US" dirty="0"/>
              <a:t>Supports sub-event parallelism</a:t>
            </a:r>
          </a:p>
          <a:p>
            <a:pPr lvl="1"/>
            <a:r>
              <a:rPr lang="en-US" dirty="0"/>
              <a:t>Make simulation jobs more fine-granular for improved scheduling and resource utilization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FD081-6525-B54E-88FC-749206F5E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278137" y="1524874"/>
            <a:ext cx="4861002" cy="25083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Demonstrated strong scaling speedup (24 core server) for workers collaborating on few large </a:t>
            </a:r>
            <a:r>
              <a:rPr lang="en-US" dirty="0" err="1"/>
              <a:t>Pb-Pb</a:t>
            </a:r>
            <a:r>
              <a:rPr lang="en-US" dirty="0"/>
              <a:t> event</a:t>
            </a:r>
          </a:p>
          <a:p>
            <a:r>
              <a:rPr lang="en-US" dirty="0"/>
              <a:t>Small memory footprint due to particular ”late-forking” technique (demonstrated with Geant4)</a:t>
            </a:r>
          </a:p>
          <a:p>
            <a:r>
              <a:rPr lang="en-US" dirty="0"/>
              <a:t>In result, reduce wall-time to treat a </a:t>
            </a:r>
            <a:r>
              <a:rPr lang="en-US" dirty="0" err="1"/>
              <a:t>Pb-Pb</a:t>
            </a:r>
            <a:r>
              <a:rPr lang="en-US" dirty="0"/>
              <a:t> events from O(h) to few minutes and consequently gain access to opportunistic resources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53" y="4282060"/>
            <a:ext cx="2953511" cy="2319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016" y="4245308"/>
            <a:ext cx="2570084" cy="23061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4689" y="6212857"/>
            <a:ext cx="2088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S.Wenzel</a:t>
            </a:r>
            <a:r>
              <a:rPr lang="en-US" sz="1600" dirty="0"/>
              <a:t> @ CHEP18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0285" y="226389"/>
            <a:ext cx="727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Simulation</a:t>
            </a:r>
            <a:endParaRPr lang="en-GB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178" y="4245308"/>
            <a:ext cx="2499234" cy="2363137"/>
          </a:xfrm>
          <a:prstGeom prst="rect">
            <a:avLst/>
          </a:prstGeom>
        </p:spPr>
      </p:pic>
      <p:pic>
        <p:nvPicPr>
          <p:cNvPr id="14" name="Picture 13" descr="success-baby-meme-1132804.png">
            <a:extLst>
              <a:ext uri="{FF2B5EF4-FFF2-40B4-BE49-F238E27FC236}">
                <a16:creationId xmlns:a16="http://schemas.microsoft.com/office/drawing/2014/main" id="{13C562D8-382E-944B-B054-E29D3C1B0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37391"/>
            <a:ext cx="2121703" cy="14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24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610C6-3641-544E-94AC-1047407B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220" y="632130"/>
            <a:ext cx="11237534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Vc</a:t>
            </a:r>
            <a:r>
              <a:rPr lang="en-US" dirty="0">
                <a:latin typeface="+mn-lt"/>
              </a:rPr>
              <a:t>: Portable and intuitive data parallelism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E3370-69D2-E84A-BC52-9112C1C78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4077276"/>
            <a:ext cx="6748041" cy="22790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fontAlgn="auto">
              <a:buNone/>
            </a:pPr>
            <a:r>
              <a:rPr lang="en-US" dirty="0" err="1"/>
              <a:t>Vc</a:t>
            </a:r>
            <a:r>
              <a:rPr lang="en-US" dirty="0"/>
              <a:t> to improve C++ </a:t>
            </a:r>
          </a:p>
          <a:p>
            <a:r>
              <a:rPr lang="en-US" dirty="0"/>
              <a:t>A proposal based on </a:t>
            </a:r>
            <a:r>
              <a:rPr lang="en-US" dirty="0" err="1"/>
              <a:t>Vc</a:t>
            </a:r>
            <a:r>
              <a:rPr lang="en-US" dirty="0"/>
              <a:t> is making progress in the C++ committee (Matthias </a:t>
            </a:r>
            <a:r>
              <a:rPr lang="en-US" dirty="0" err="1"/>
              <a:t>Kretz</a:t>
            </a:r>
            <a:r>
              <a:rPr lang="en-US" dirty="0"/>
              <a:t>)</a:t>
            </a:r>
          </a:p>
          <a:p>
            <a:pPr fontAlgn="auto"/>
            <a:r>
              <a:rPr lang="en-US" dirty="0"/>
              <a:t>Explicit SIMD programming is a stated goal for a future C++ standard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67E64-C55E-9843-9192-478E2751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982BCD4-87A9-2142-9EDD-337C6538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>
                    <a:lumMod val="50000"/>
                  </a:prstClr>
                </a:solidFill>
              </a:rPr>
              <a:t>M. Al-Turany,  5th MT Annual Meeting</a:t>
            </a:r>
            <a:endParaRPr lang="en-GB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D4734-80C4-2147-AC6E-91C90AF4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E437-1709-0344-B9DC-601CF9E89F26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30EC7-6696-2044-810D-2F0F57F5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476" y="4077277"/>
            <a:ext cx="4245943" cy="2279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D38BFE-CE21-7E40-8EFC-4FDC3930C1AF}"/>
              </a:ext>
            </a:extLst>
          </p:cNvPr>
          <p:cNvSpPr/>
          <p:nvPr/>
        </p:nvSpPr>
        <p:spPr>
          <a:xfrm>
            <a:off x="532435" y="2191485"/>
            <a:ext cx="10993984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Vc</a:t>
            </a:r>
            <a:r>
              <a:rPr lang="en-US" sz="2800" dirty="0"/>
              <a:t> implements SIMD types, making SIMD programming easy and portable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Vc</a:t>
            </a:r>
            <a:r>
              <a:rPr lang="en-US" sz="2800" dirty="0"/>
              <a:t> is used and taught internationally</a:t>
            </a:r>
          </a:p>
        </p:txBody>
      </p:sp>
    </p:spTree>
    <p:extLst>
      <p:ext uri="{BB962C8B-B14F-4D97-AF65-F5344CB8AC3E}">
        <p14:creationId xmlns:p14="http://schemas.microsoft.com/office/powerpoint/2010/main" val="234333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Using common tools: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9024" y="1616927"/>
            <a:ext cx="8995588" cy="4294295"/>
          </a:xfrm>
        </p:spPr>
        <p:txBody>
          <a:bodyPr>
            <a:normAutofit/>
          </a:bodyPr>
          <a:lstStyle/>
          <a:p>
            <a:r>
              <a:rPr lang="en-US" sz="2400" dirty="0"/>
              <a:t>Developer productivity is improved by allowing developers to focus on the unique requirements of their application instead of spending time on application infrastructure (“plumbing”).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Developers focus their time on how to execute a process recipe (</a:t>
            </a:r>
            <a:r>
              <a:rPr lang="en-US" sz="2400" dirty="0" err="1"/>
              <a:t>e.g</a:t>
            </a:r>
            <a:r>
              <a:rPr lang="en-US" sz="2400" dirty="0"/>
              <a:t> reconstruction, analysis, ..) instead of worrying about how recipes are stored, retrieved, organized, … etc.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06/03/2019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M. Al-Turany,  5th MT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F5384-19EE-C945-9983-0EED99A2A59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0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849"/>
            <a:ext cx="10515600" cy="1325563"/>
          </a:xfrm>
        </p:spPr>
        <p:txBody>
          <a:bodyPr/>
          <a:lstStyle/>
          <a:p>
            <a:r>
              <a:rPr lang="en-US" dirty="0"/>
              <a:t>FAIR – four research pillars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M. Al-Turany,  5th MT Annual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t>3</a:t>
            </a:fld>
            <a:endParaRPr lang="en-GB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" b="-135"/>
          <a:stretch/>
        </p:blipFill>
        <p:spPr bwMode="auto">
          <a:xfrm>
            <a:off x="2270142" y="1653213"/>
            <a:ext cx="7651716" cy="364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4812" y="1270652"/>
            <a:ext cx="2243388" cy="158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2008-03 CBM Setup Mu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6437" y="1231892"/>
            <a:ext cx="2144995" cy="1895744"/>
          </a:xfrm>
          <a:prstGeom prst="rect">
            <a:avLst/>
          </a:prstGeom>
          <a:noFill/>
        </p:spPr>
      </p:pic>
      <p:pic>
        <p:nvPicPr>
          <p:cNvPr id="17" name="Picture 2" descr="ION42-Super-FRS-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0186" y="4250084"/>
            <a:ext cx="315201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tmpSlide264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046" y="4114213"/>
            <a:ext cx="2966064" cy="195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818289" y="1039548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APPA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51432" y="846141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CBM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77260" y="5835569"/>
            <a:ext cx="10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F7F7F"/>
                </a:solidFill>
              </a:rPr>
              <a:t>PANDA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14764" y="5890988"/>
            <a:ext cx="1191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F7F7F"/>
                </a:solidFill>
              </a:rPr>
              <a:t>NUSTAR</a:t>
            </a:r>
          </a:p>
        </p:txBody>
      </p:sp>
    </p:spTree>
    <p:extLst>
      <p:ext uri="{BB962C8B-B14F-4D97-AF65-F5344CB8AC3E}">
        <p14:creationId xmlns:p14="http://schemas.microsoft.com/office/powerpoint/2010/main" val="135279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M. Al-Turany,  5th MT Annual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" b="-135"/>
          <a:stretch/>
        </p:blipFill>
        <p:spPr bwMode="auto">
          <a:xfrm>
            <a:off x="2270142" y="1653213"/>
            <a:ext cx="7651716" cy="364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4812" y="1270652"/>
            <a:ext cx="2243388" cy="158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2008-03 CBM Setup Mu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6437" y="1231892"/>
            <a:ext cx="2144995" cy="1895744"/>
          </a:xfrm>
          <a:prstGeom prst="rect">
            <a:avLst/>
          </a:prstGeom>
          <a:noFill/>
        </p:spPr>
      </p:pic>
      <p:pic>
        <p:nvPicPr>
          <p:cNvPr id="17" name="Picture 2" descr="ION42-Super-FRS-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0186" y="4250084"/>
            <a:ext cx="315201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tmpSlide264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046" y="4114213"/>
            <a:ext cx="2966064" cy="195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818289" y="1039548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APPA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51432" y="846141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CBM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77260" y="5835569"/>
            <a:ext cx="10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F7F7F"/>
                </a:solidFill>
              </a:rPr>
              <a:t>PANDA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14764" y="5890988"/>
            <a:ext cx="1191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F7F7F"/>
                </a:solidFill>
              </a:rPr>
              <a:t>NUSTAR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937678" y="2139713"/>
            <a:ext cx="6185564" cy="315986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 Rounded MT Bold"/>
              <a:ea typeface="ＭＳ Ｐゴシック" charset="-128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47678" y="2204955"/>
            <a:ext cx="57127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CBM &amp; PANDA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More than 500 members each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HEP like detector systems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APPA &amp; NUSTAR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700-800 members each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Many small detectors / sub-collaborations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39F7B73-F27F-2F4B-9353-24FB075C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849"/>
            <a:ext cx="10515600" cy="1325563"/>
          </a:xfrm>
        </p:spPr>
        <p:txBody>
          <a:bodyPr/>
          <a:lstStyle/>
          <a:p>
            <a:r>
              <a:rPr lang="en-US" dirty="0"/>
              <a:t>FAIR – four research pillars</a:t>
            </a:r>
          </a:p>
        </p:txBody>
      </p:sp>
    </p:spTree>
    <p:extLst>
      <p:ext uri="{BB962C8B-B14F-4D97-AF65-F5344CB8AC3E}">
        <p14:creationId xmlns:p14="http://schemas.microsoft.com/office/powerpoint/2010/main" val="397550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-17757"/>
            <a:ext cx="10515600" cy="1325563"/>
          </a:xfrm>
        </p:spPr>
        <p:txBody>
          <a:bodyPr/>
          <a:lstStyle/>
          <a:p>
            <a:r>
              <a:rPr lang="en-US" dirty="0"/>
              <a:t>Computing at FAIR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06/03/2019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M. Al-Turany,  5th MT Annual Meeting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0C48A-DCED-D64E-A8D2-2AA2F0A5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AAF2-DC6E-CE4B-B94E-A68D4D90F668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" b="-135"/>
          <a:stretch/>
        </p:blipFill>
        <p:spPr bwMode="auto">
          <a:xfrm>
            <a:off x="2270142" y="1653213"/>
            <a:ext cx="7651716" cy="364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4812" y="1270652"/>
            <a:ext cx="2243388" cy="158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2008-03 CBM Setup Mu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6437" y="1231892"/>
            <a:ext cx="2144995" cy="1895744"/>
          </a:xfrm>
          <a:prstGeom prst="rect">
            <a:avLst/>
          </a:prstGeom>
          <a:noFill/>
        </p:spPr>
      </p:pic>
      <p:pic>
        <p:nvPicPr>
          <p:cNvPr id="17" name="Picture 2" descr="ION42-Super-FRS-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0186" y="4250084"/>
            <a:ext cx="315201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tmpSlide264_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046" y="4114213"/>
            <a:ext cx="2966064" cy="195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818289" y="1039548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APPA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51432" y="846141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CBM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77260" y="5835569"/>
            <a:ext cx="10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F7F7F"/>
                </a:solidFill>
              </a:rPr>
              <a:t>PANDA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14764" y="5890988"/>
            <a:ext cx="1191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F7F7F"/>
                </a:solidFill>
              </a:rPr>
              <a:t>NUSTAR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907283" y="1964044"/>
            <a:ext cx="6185564" cy="3159869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ＭＳ Ｐゴシック" charset="-128"/>
                <a:cs typeface="Arial Rounded MT Bold"/>
              </a:rPr>
              <a:t>1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ＭＳ Ｐゴシック" charset="-128"/>
                <a:cs typeface="Arial Rounded MT Bold"/>
              </a:rPr>
              <a:t>TByte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ＭＳ Ｐゴシック" charset="-128"/>
                <a:cs typeface="Arial Rounded MT Bold"/>
              </a:rPr>
              <a:t>/s </a:t>
            </a:r>
            <a:r>
              <a:rPr lang="en-US" sz="3600" dirty="0">
                <a:latin typeface="+mj-lt"/>
                <a:ea typeface="ＭＳ Ｐゴシック" charset="-128"/>
                <a:cs typeface="Arial Rounded MT Bold"/>
              </a:rPr>
              <a:t>into online farms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ＭＳ Ｐゴシック" charset="-128"/>
                <a:cs typeface="Arial Rounded MT Bold"/>
              </a:rPr>
              <a:t>35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ＭＳ Ｐゴシック" charset="-128"/>
                <a:cs typeface="Arial Rounded MT Bold"/>
              </a:rPr>
              <a:t>PByte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ＭＳ Ｐゴシック" charset="-128"/>
                <a:cs typeface="Arial Rounded MT Bold"/>
              </a:rPr>
              <a:t>/year </a:t>
            </a:r>
            <a:r>
              <a:rPr lang="en-US" sz="3600" dirty="0">
                <a:latin typeface="+mj-lt"/>
                <a:ea typeface="ＭＳ Ｐゴシック" charset="-128"/>
                <a:cs typeface="Arial Rounded MT Bold"/>
              </a:rPr>
              <a:t>on disk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ea typeface="ＭＳ Ｐゴシック" charset="-128"/>
                <a:cs typeface="Arial Rounded MT Bold"/>
              </a:rPr>
              <a:t>~</a:t>
            </a:r>
            <a:r>
              <a:rPr lang="en-US" sz="3600" dirty="0">
                <a:latin typeface="+mj-lt"/>
                <a:ea typeface="ＭＳ Ｐゴシック" charset="-128"/>
                <a:cs typeface="Arial Rounded MT Bold"/>
              </a:rPr>
              <a:t>300.000 cores at Tier 0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+mj-lt"/>
                <a:ea typeface="ＭＳ Ｐゴシック" charset="-128"/>
                <a:cs typeface="Arial Rounded MT Bold"/>
              </a:rPr>
              <a:t>~100.000 cores distributed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+mj-lt"/>
              <a:ea typeface="ＭＳ Ｐゴシック" charset="-128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7300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49425"/>
            <a:ext cx="8891588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439466" y="511876"/>
            <a:ext cx="26340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600" b="1" dirty="0">
                <a:solidFill>
                  <a:srgbClr val="FF0000"/>
                </a:solidFill>
                <a:cs typeface="Arial" charset="0"/>
              </a:rPr>
              <a:t>PHASE I Upgrade</a:t>
            </a:r>
          </a:p>
          <a:p>
            <a:pPr eaLnBrk="1" hangingPunct="1"/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ALICE,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LHCb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major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upgrade</a:t>
            </a:r>
          </a:p>
          <a:p>
            <a:pPr eaLnBrk="1" hangingPunct="1"/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ATLAS, CMS ‚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minor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‘ upgrade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6723530" y="1398588"/>
            <a:ext cx="720259" cy="785812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1925638" y="6130925"/>
            <a:ext cx="30974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2000" b="1" dirty="0">
                <a:solidFill>
                  <a:srgbClr val="FF0000"/>
                </a:solidFill>
                <a:cs typeface="Arial" charset="0"/>
              </a:rPr>
              <a:t>PHASE II Upgrade</a:t>
            </a:r>
          </a:p>
          <a:p>
            <a:pPr eaLnBrk="1" hangingPunct="1"/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ATLAS, CMS </a:t>
            </a:r>
            <a:r>
              <a:rPr lang="de-DE" sz="2000" b="1" dirty="0" err="1">
                <a:solidFill>
                  <a:srgbClr val="595959"/>
                </a:solidFill>
                <a:cs typeface="Arial" charset="0"/>
              </a:rPr>
              <a:t>major</a:t>
            </a:r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 upgrade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3835400" y="4400550"/>
            <a:ext cx="2287588" cy="1658938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" name="TextBox 38"/>
          <p:cNvSpPr txBox="1">
            <a:spLocks noChangeArrowheads="1"/>
          </p:cNvSpPr>
          <p:nvPr/>
        </p:nvSpPr>
        <p:spPr bwMode="auto">
          <a:xfrm>
            <a:off x="7997032" y="1106200"/>
            <a:ext cx="27035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600" b="1" dirty="0">
                <a:solidFill>
                  <a:srgbClr val="595959"/>
                </a:solidFill>
                <a:cs typeface="Arial" charset="0"/>
              </a:rPr>
              <a:t>Heavy Ion </a:t>
            </a:r>
            <a:r>
              <a:rPr lang="de-DE" sz="1600" b="1" dirty="0" err="1">
                <a:solidFill>
                  <a:srgbClr val="595959"/>
                </a:solidFill>
                <a:cs typeface="Arial" charset="0"/>
              </a:rPr>
              <a:t>Luminosity</a:t>
            </a:r>
            <a:r>
              <a:rPr lang="de-DE" sz="1600" b="1" dirty="0">
                <a:solidFill>
                  <a:srgbClr val="595959"/>
                </a:solidFill>
                <a:cs typeface="Arial" charset="0"/>
              </a:rPr>
              <a:t> </a:t>
            </a:r>
            <a:r>
              <a:rPr lang="de-DE" sz="1600" b="1" dirty="0" err="1">
                <a:solidFill>
                  <a:srgbClr val="595959"/>
                </a:solidFill>
                <a:cs typeface="Arial" charset="0"/>
              </a:rPr>
              <a:t>from</a:t>
            </a:r>
            <a:r>
              <a:rPr lang="de-DE" sz="1600" b="1" dirty="0">
                <a:solidFill>
                  <a:srgbClr val="595959"/>
                </a:solidFill>
                <a:cs typeface="Arial" charset="0"/>
              </a:rPr>
              <a:t> 10</a:t>
            </a:r>
            <a:r>
              <a:rPr lang="de-DE" sz="1600" b="1" baseline="30000" dirty="0">
                <a:solidFill>
                  <a:srgbClr val="595959"/>
                </a:solidFill>
                <a:cs typeface="Arial" charset="0"/>
              </a:rPr>
              <a:t>27</a:t>
            </a:r>
            <a:r>
              <a:rPr lang="de-DE" sz="1600" b="1" dirty="0">
                <a:solidFill>
                  <a:srgbClr val="595959"/>
                </a:solidFill>
                <a:cs typeface="Arial" charset="0"/>
              </a:rPr>
              <a:t> </a:t>
            </a:r>
            <a:r>
              <a:rPr lang="de-DE" sz="1600" b="1" dirty="0" err="1">
                <a:solidFill>
                  <a:srgbClr val="595959"/>
                </a:solidFill>
                <a:cs typeface="Arial" charset="0"/>
              </a:rPr>
              <a:t>to</a:t>
            </a:r>
            <a:r>
              <a:rPr lang="de-DE" sz="1600" b="1" dirty="0">
                <a:solidFill>
                  <a:srgbClr val="595959"/>
                </a:solidFill>
                <a:cs typeface="Arial" charset="0"/>
              </a:rPr>
              <a:t> 7 x10</a:t>
            </a:r>
            <a:r>
              <a:rPr lang="de-DE" sz="1600" b="1" baseline="30000" dirty="0">
                <a:solidFill>
                  <a:srgbClr val="595959"/>
                </a:solidFill>
                <a:cs typeface="Arial" charset="0"/>
              </a:rPr>
              <a:t>27</a:t>
            </a:r>
            <a:r>
              <a:rPr lang="de-DE" sz="1600" b="1" dirty="0">
                <a:solidFill>
                  <a:srgbClr val="595959"/>
                </a:solidFill>
                <a:cs typeface="Arial" charset="0"/>
              </a:rPr>
              <a:t> 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9348788" y="1684338"/>
            <a:ext cx="0" cy="500062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5924551" y="6149976"/>
            <a:ext cx="4094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HL-LHC, pp </a:t>
            </a:r>
            <a:r>
              <a:rPr lang="de-DE" sz="2000" b="1" dirty="0" err="1">
                <a:solidFill>
                  <a:srgbClr val="595959"/>
                </a:solidFill>
                <a:cs typeface="Arial" charset="0"/>
              </a:rPr>
              <a:t>luminosity</a:t>
            </a:r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 </a:t>
            </a:r>
          </a:p>
          <a:p>
            <a:pPr eaLnBrk="1" hangingPunct="1"/>
            <a:r>
              <a:rPr lang="de-DE" sz="2000" b="1" dirty="0" err="1">
                <a:solidFill>
                  <a:srgbClr val="595959"/>
                </a:solidFill>
                <a:cs typeface="Arial" charset="0"/>
              </a:rPr>
              <a:t>from</a:t>
            </a:r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 10</a:t>
            </a:r>
            <a:r>
              <a:rPr lang="de-DE" sz="2000" b="1" baseline="30000" dirty="0">
                <a:solidFill>
                  <a:srgbClr val="595959"/>
                </a:solidFill>
                <a:cs typeface="Arial" charset="0"/>
              </a:rPr>
              <a:t>34</a:t>
            </a:r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 (</a:t>
            </a:r>
            <a:r>
              <a:rPr lang="de-DE" sz="2000" b="1" dirty="0" err="1">
                <a:solidFill>
                  <a:srgbClr val="595959"/>
                </a:solidFill>
                <a:cs typeface="Arial" charset="0"/>
              </a:rPr>
              <a:t>peak</a:t>
            </a:r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) </a:t>
            </a:r>
            <a:r>
              <a:rPr lang="de-DE" sz="2000" b="1" dirty="0" err="1">
                <a:solidFill>
                  <a:srgbClr val="595959"/>
                </a:solidFill>
                <a:cs typeface="Arial" charset="0"/>
              </a:rPr>
              <a:t>to</a:t>
            </a:r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 5 x10</a:t>
            </a:r>
            <a:r>
              <a:rPr lang="de-DE" sz="2000" b="1" baseline="30000" dirty="0">
                <a:solidFill>
                  <a:srgbClr val="595959"/>
                </a:solidFill>
                <a:cs typeface="Arial" charset="0"/>
              </a:rPr>
              <a:t>34 </a:t>
            </a:r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(</a:t>
            </a:r>
            <a:r>
              <a:rPr lang="de-DE" sz="2000" b="1" dirty="0" err="1">
                <a:solidFill>
                  <a:srgbClr val="595959"/>
                </a:solidFill>
                <a:cs typeface="Arial" charset="0"/>
              </a:rPr>
              <a:t>levelled</a:t>
            </a:r>
            <a:r>
              <a:rPr lang="de-DE" sz="2000" b="1" dirty="0">
                <a:solidFill>
                  <a:srgbClr val="595959"/>
                </a:solidFill>
                <a:cs typeface="Arial" charset="0"/>
              </a:rPr>
              <a:t>) </a:t>
            </a:r>
          </a:p>
        </p:txBody>
      </p:sp>
      <p:cxnSp>
        <p:nvCxnSpPr>
          <p:cNvPr id="16" name="Straight Arrow Connector 15"/>
          <p:cNvCxnSpPr>
            <a:cxnSpLocks noChangeShapeType="1"/>
            <a:stCxn id="15" idx="0"/>
          </p:cNvCxnSpPr>
          <p:nvPr/>
        </p:nvCxnSpPr>
        <p:spPr bwMode="auto">
          <a:xfrm flipH="1" flipV="1">
            <a:off x="7620001" y="4572001"/>
            <a:ext cx="352425" cy="1577975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1925638" y="4357824"/>
            <a:ext cx="8890000" cy="248042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C25C79C7-2546-1047-BB81-6C1DFDD2D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76" y="425256"/>
            <a:ext cx="210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hangingPunct="0"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2800" b="1" dirty="0">
                <a:cs typeface="Arial" charset="0"/>
              </a:rPr>
              <a:t>LHC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8C5E6-F61F-0A4B-90EB-8E46CA2B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4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alice_setup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91" y="1259580"/>
            <a:ext cx="2848689" cy="162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6"/>
          <p:cNvSpPr/>
          <p:nvPr/>
        </p:nvSpPr>
        <p:spPr>
          <a:xfrm>
            <a:off x="8608494" y="1548688"/>
            <a:ext cx="1075765" cy="456003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5086336" y="1881540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7330501" y="1851660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0524" y="1543407"/>
            <a:ext cx="6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 TB/s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2888" y="1528466"/>
            <a:ext cx="755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90 GB/s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755" y="1325312"/>
            <a:ext cx="2979276" cy="1485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39" y="1971186"/>
            <a:ext cx="395176" cy="534658"/>
          </a:xfrm>
          <a:prstGeom prst="rect">
            <a:avLst/>
          </a:prstGeom>
        </p:spPr>
      </p:pic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A2766583-2723-3242-8898-E2B26C941C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24447" y="2913402"/>
          <a:ext cx="2231257" cy="162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 Editor Photo" r:id="rId6" imgW="5144218" imgH="7430537" progId="MSPhotoEd.3">
                  <p:embed/>
                </p:oleObj>
              </mc:Choice>
              <mc:Fallback>
                <p:oleObj name="Photo Editor Photo" r:id="rId6" imgW="5144218" imgH="7430537" progId="MSPhotoEd.3">
                  <p:embed/>
                  <p:pic>
                    <p:nvPicPr>
                      <p:cNvPr id="25" name="Object 2">
                        <a:extLst>
                          <a:ext uri="{FF2B5EF4-FFF2-40B4-BE49-F238E27FC236}">
                            <a16:creationId xmlns:a16="http://schemas.microsoft.com/office/drawing/2014/main" id="{A2766583-2723-3242-8898-E2B26C941C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85" t="42290"/>
                      <a:stretch>
                        <a:fillRect/>
                      </a:stretch>
                    </p:blipFill>
                    <p:spPr bwMode="auto">
                      <a:xfrm>
                        <a:off x="2224447" y="2913402"/>
                        <a:ext cx="2231257" cy="1626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867B33E9-086A-AA49-885D-451B2F9FDC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5168" y="3064092"/>
            <a:ext cx="2979276" cy="1485990"/>
          </a:xfrm>
          <a:prstGeom prst="rect">
            <a:avLst/>
          </a:prstGeom>
        </p:spPr>
      </p:pic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AABF043B-5AA4-6749-96F3-1CA12FCFEE55}"/>
              </a:ext>
            </a:extLst>
          </p:cNvPr>
          <p:cNvSpPr/>
          <p:nvPr/>
        </p:nvSpPr>
        <p:spPr>
          <a:xfrm>
            <a:off x="5086336" y="3580077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>
            <a:extLst>
              <a:ext uri="{FF2B5EF4-FFF2-40B4-BE49-F238E27FC236}">
                <a16:creationId xmlns:a16="http://schemas.microsoft.com/office/drawing/2014/main" id="{D7B04ECC-2187-FD43-83A3-2EE622323B90}"/>
              </a:ext>
            </a:extLst>
          </p:cNvPr>
          <p:cNvSpPr/>
          <p:nvPr/>
        </p:nvSpPr>
        <p:spPr>
          <a:xfrm>
            <a:off x="7330501" y="3550197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0B1DDC-3B55-014C-977D-CDE059405CCE}"/>
              </a:ext>
            </a:extLst>
          </p:cNvPr>
          <p:cNvSpPr txBox="1"/>
          <p:nvPr/>
        </p:nvSpPr>
        <p:spPr>
          <a:xfrm>
            <a:off x="5020524" y="3241944"/>
            <a:ext cx="6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TB/s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810B31-1D87-ED42-89E2-381316C6043A}"/>
              </a:ext>
            </a:extLst>
          </p:cNvPr>
          <p:cNvSpPr txBox="1"/>
          <p:nvPr/>
        </p:nvSpPr>
        <p:spPr>
          <a:xfrm>
            <a:off x="7248573" y="3241943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GB/s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A7C7C50-B46D-C34F-BCF3-AB1174DD6E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755" y="4782146"/>
            <a:ext cx="2979276" cy="1485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716BE4-9D74-F148-BAF5-332694B12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7218" y="4847553"/>
            <a:ext cx="2644212" cy="1503038"/>
          </a:xfrm>
          <a:prstGeom prst="rect">
            <a:avLst/>
          </a:prstGeom>
        </p:spPr>
      </p:pic>
      <p:sp>
        <p:nvSpPr>
          <p:cNvPr id="33" name="Striped Right Arrow 32">
            <a:extLst>
              <a:ext uri="{FF2B5EF4-FFF2-40B4-BE49-F238E27FC236}">
                <a16:creationId xmlns:a16="http://schemas.microsoft.com/office/drawing/2014/main" id="{163CD655-837B-B448-90CB-6929417C41D5}"/>
              </a:ext>
            </a:extLst>
          </p:cNvPr>
          <p:cNvSpPr/>
          <p:nvPr/>
        </p:nvSpPr>
        <p:spPr>
          <a:xfrm>
            <a:off x="5155162" y="5308494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iped Right Arrow 33">
            <a:extLst>
              <a:ext uri="{FF2B5EF4-FFF2-40B4-BE49-F238E27FC236}">
                <a16:creationId xmlns:a16="http://schemas.microsoft.com/office/drawing/2014/main" id="{38C8D69E-F220-8448-B8ED-C3D1E634B968}"/>
              </a:ext>
            </a:extLst>
          </p:cNvPr>
          <p:cNvSpPr/>
          <p:nvPr/>
        </p:nvSpPr>
        <p:spPr>
          <a:xfrm>
            <a:off x="7399327" y="5278614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A024B0-36F7-2146-9C2F-8CD5557631D3}"/>
              </a:ext>
            </a:extLst>
          </p:cNvPr>
          <p:cNvSpPr txBox="1"/>
          <p:nvPr/>
        </p:nvSpPr>
        <p:spPr>
          <a:xfrm>
            <a:off x="4988266" y="4970360"/>
            <a:ext cx="774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0.3 TB/s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105163-9AC0-D341-BCB7-E8C431ED255D}"/>
              </a:ext>
            </a:extLst>
          </p:cNvPr>
          <p:cNvSpPr txBox="1"/>
          <p:nvPr/>
        </p:nvSpPr>
        <p:spPr>
          <a:xfrm>
            <a:off x="7317399" y="4970360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GB/s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12E33-0D62-4D44-ABC7-D086C227A8FE}"/>
              </a:ext>
            </a:extLst>
          </p:cNvPr>
          <p:cNvSpPr txBox="1"/>
          <p:nvPr/>
        </p:nvSpPr>
        <p:spPr>
          <a:xfrm>
            <a:off x="6529321" y="3715316"/>
            <a:ext cx="60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FLES</a:t>
            </a:r>
          </a:p>
        </p:txBody>
      </p:sp>
      <p:pic>
        <p:nvPicPr>
          <p:cNvPr id="38" name="Picture 37" descr="cant-stop-thinking-cartoon.png">
            <a:extLst>
              <a:ext uri="{FF2B5EF4-FFF2-40B4-BE49-F238E27FC236}">
                <a16:creationId xmlns:a16="http://schemas.microsoft.com/office/drawing/2014/main" id="{D239D5C1-94B4-2E41-8EDA-75F262B2C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568" y="111149"/>
            <a:ext cx="1189742" cy="11484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71A3C7-13A3-444A-83C6-4CE5151817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B83E4A3-7158-B242-8D47-00F8ACE5323B}"/>
              </a:ext>
            </a:extLst>
          </p:cNvPr>
          <p:cNvSpPr txBox="1">
            <a:spLocks/>
          </p:cNvSpPr>
          <p:nvPr/>
        </p:nvSpPr>
        <p:spPr>
          <a:xfrm>
            <a:off x="1848762" y="145769"/>
            <a:ext cx="8229600" cy="969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Different experiment similar requirements!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09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alice_setup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91" y="1259580"/>
            <a:ext cx="2848689" cy="162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6"/>
          <p:cNvSpPr/>
          <p:nvPr/>
        </p:nvSpPr>
        <p:spPr>
          <a:xfrm>
            <a:off x="8608494" y="1548688"/>
            <a:ext cx="1075765" cy="456003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5086336" y="1881540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7330501" y="1851660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0524" y="1543407"/>
            <a:ext cx="6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 TB/s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2888" y="1528466"/>
            <a:ext cx="755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90 GB/s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755" y="1325312"/>
            <a:ext cx="2979276" cy="1485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39" y="1971186"/>
            <a:ext cx="395176" cy="534658"/>
          </a:xfrm>
          <a:prstGeom prst="rect">
            <a:avLst/>
          </a:prstGeom>
        </p:spPr>
      </p:pic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A2766583-2723-3242-8898-E2B26C941C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24447" y="2913402"/>
          <a:ext cx="2231257" cy="162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Photo Editor Photo" r:id="rId6" imgW="5144218" imgH="7430537" progId="MSPhotoEd.3">
                  <p:embed/>
                </p:oleObj>
              </mc:Choice>
              <mc:Fallback>
                <p:oleObj name="Photo Editor Photo" r:id="rId6" imgW="5144218" imgH="7430537" progId="MSPhotoEd.3">
                  <p:embed/>
                  <p:pic>
                    <p:nvPicPr>
                      <p:cNvPr id="25" name="Object 2">
                        <a:extLst>
                          <a:ext uri="{FF2B5EF4-FFF2-40B4-BE49-F238E27FC236}">
                            <a16:creationId xmlns:a16="http://schemas.microsoft.com/office/drawing/2014/main" id="{A2766583-2723-3242-8898-E2B26C941C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85" t="42290"/>
                      <a:stretch>
                        <a:fillRect/>
                      </a:stretch>
                    </p:blipFill>
                    <p:spPr bwMode="auto">
                      <a:xfrm>
                        <a:off x="2224447" y="2913402"/>
                        <a:ext cx="2231257" cy="1626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867B33E9-086A-AA49-885D-451B2F9FDC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5168" y="3064092"/>
            <a:ext cx="2979276" cy="1485990"/>
          </a:xfrm>
          <a:prstGeom prst="rect">
            <a:avLst/>
          </a:prstGeom>
        </p:spPr>
      </p:pic>
      <p:sp>
        <p:nvSpPr>
          <p:cNvPr id="27" name="Striped Right Arrow 26">
            <a:extLst>
              <a:ext uri="{FF2B5EF4-FFF2-40B4-BE49-F238E27FC236}">
                <a16:creationId xmlns:a16="http://schemas.microsoft.com/office/drawing/2014/main" id="{AABF043B-5AA4-6749-96F3-1CA12FCFEE55}"/>
              </a:ext>
            </a:extLst>
          </p:cNvPr>
          <p:cNvSpPr/>
          <p:nvPr/>
        </p:nvSpPr>
        <p:spPr>
          <a:xfrm>
            <a:off x="5086336" y="3580077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>
            <a:extLst>
              <a:ext uri="{FF2B5EF4-FFF2-40B4-BE49-F238E27FC236}">
                <a16:creationId xmlns:a16="http://schemas.microsoft.com/office/drawing/2014/main" id="{D7B04ECC-2187-FD43-83A3-2EE622323B90}"/>
              </a:ext>
            </a:extLst>
          </p:cNvPr>
          <p:cNvSpPr/>
          <p:nvPr/>
        </p:nvSpPr>
        <p:spPr>
          <a:xfrm>
            <a:off x="7330501" y="3550197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0B1DDC-3B55-014C-977D-CDE059405CCE}"/>
              </a:ext>
            </a:extLst>
          </p:cNvPr>
          <p:cNvSpPr txBox="1"/>
          <p:nvPr/>
        </p:nvSpPr>
        <p:spPr>
          <a:xfrm>
            <a:off x="5020524" y="3241944"/>
            <a:ext cx="638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TB/s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810B31-1D87-ED42-89E2-381316C6043A}"/>
              </a:ext>
            </a:extLst>
          </p:cNvPr>
          <p:cNvSpPr txBox="1"/>
          <p:nvPr/>
        </p:nvSpPr>
        <p:spPr>
          <a:xfrm>
            <a:off x="7248573" y="3241943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GB/s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A7C7C50-B46D-C34F-BCF3-AB1174DD6E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8755" y="4782146"/>
            <a:ext cx="2979276" cy="1485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716BE4-9D74-F148-BAF5-332694B12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7218" y="4847553"/>
            <a:ext cx="2644212" cy="1503038"/>
          </a:xfrm>
          <a:prstGeom prst="rect">
            <a:avLst/>
          </a:prstGeom>
        </p:spPr>
      </p:pic>
      <p:sp>
        <p:nvSpPr>
          <p:cNvPr id="33" name="Striped Right Arrow 32">
            <a:extLst>
              <a:ext uri="{FF2B5EF4-FFF2-40B4-BE49-F238E27FC236}">
                <a16:creationId xmlns:a16="http://schemas.microsoft.com/office/drawing/2014/main" id="{163CD655-837B-B448-90CB-6929417C41D5}"/>
              </a:ext>
            </a:extLst>
          </p:cNvPr>
          <p:cNvSpPr/>
          <p:nvPr/>
        </p:nvSpPr>
        <p:spPr>
          <a:xfrm>
            <a:off x="5155162" y="5308494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iped Right Arrow 33">
            <a:extLst>
              <a:ext uri="{FF2B5EF4-FFF2-40B4-BE49-F238E27FC236}">
                <a16:creationId xmlns:a16="http://schemas.microsoft.com/office/drawing/2014/main" id="{38C8D69E-F220-8448-B8ED-C3D1E634B968}"/>
              </a:ext>
            </a:extLst>
          </p:cNvPr>
          <p:cNvSpPr/>
          <p:nvPr/>
        </p:nvSpPr>
        <p:spPr>
          <a:xfrm>
            <a:off x="7399327" y="5278614"/>
            <a:ext cx="627530" cy="433294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A024B0-36F7-2146-9C2F-8CD5557631D3}"/>
              </a:ext>
            </a:extLst>
          </p:cNvPr>
          <p:cNvSpPr txBox="1"/>
          <p:nvPr/>
        </p:nvSpPr>
        <p:spPr>
          <a:xfrm>
            <a:off x="4988266" y="4970360"/>
            <a:ext cx="774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0.3 TB/s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105163-9AC0-D341-BCB7-E8C431ED255D}"/>
              </a:ext>
            </a:extLst>
          </p:cNvPr>
          <p:cNvSpPr txBox="1"/>
          <p:nvPr/>
        </p:nvSpPr>
        <p:spPr>
          <a:xfrm>
            <a:off x="7317399" y="4970360"/>
            <a:ext cx="663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 GB/s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12E33-0D62-4D44-ABC7-D086C227A8FE}"/>
              </a:ext>
            </a:extLst>
          </p:cNvPr>
          <p:cNvSpPr txBox="1"/>
          <p:nvPr/>
        </p:nvSpPr>
        <p:spPr>
          <a:xfrm>
            <a:off x="6529321" y="3715316"/>
            <a:ext cx="60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FLES</a:t>
            </a:r>
          </a:p>
        </p:txBody>
      </p:sp>
      <p:pic>
        <p:nvPicPr>
          <p:cNvPr id="38" name="Picture 37" descr="cant-stop-thinking-cartoon.png">
            <a:extLst>
              <a:ext uri="{FF2B5EF4-FFF2-40B4-BE49-F238E27FC236}">
                <a16:creationId xmlns:a16="http://schemas.microsoft.com/office/drawing/2014/main" id="{D239D5C1-94B4-2E41-8EDA-75F262B2C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568" y="111149"/>
            <a:ext cx="1189742" cy="1148431"/>
          </a:xfrm>
          <a:prstGeom prst="rect">
            <a:avLst/>
          </a:prstGeom>
        </p:spPr>
      </p:pic>
      <p:pic>
        <p:nvPicPr>
          <p:cNvPr id="41" name="Picture 3" descr="C:\Documents and Settings\blochp\Local Settings\Temporary Internet Files\Content.IE5\Z4LFQH7L\MCj04338290000[1].png">
            <a:extLst>
              <a:ext uri="{FF2B5EF4-FFF2-40B4-BE49-F238E27FC236}">
                <a16:creationId xmlns:a16="http://schemas.microsoft.com/office/drawing/2014/main" id="{294DCE9F-7653-5241-A287-086ADF04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469696" y="1103756"/>
            <a:ext cx="3192141" cy="319214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71A3C7-13A3-444A-83C6-4CE5151817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B83E4A3-7158-B242-8D47-00F8ACE5323B}"/>
              </a:ext>
            </a:extLst>
          </p:cNvPr>
          <p:cNvSpPr txBox="1">
            <a:spLocks/>
          </p:cNvSpPr>
          <p:nvPr/>
        </p:nvSpPr>
        <p:spPr>
          <a:xfrm>
            <a:off x="1848762" y="145769"/>
            <a:ext cx="8229600" cy="969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Different experiment similar requirements!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307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E1AA-56BB-D442-9A52-ABD4AEE1A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O</a:t>
            </a:r>
            <a:r>
              <a:rPr lang="en-US" baseline="30000" dirty="0"/>
              <a:t>2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56DA7-2DF6-1A4A-8596-CFDCEE363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20E04-8257-6C48-99F0-1440B9B3D3A0}"/>
              </a:ext>
            </a:extLst>
          </p:cNvPr>
          <p:cNvSpPr txBox="1"/>
          <p:nvPr/>
        </p:nvSpPr>
        <p:spPr>
          <a:xfrm>
            <a:off x="2592924" y="1717948"/>
            <a:ext cx="9002614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Lucida Grande"/>
              <a:buChar char="+"/>
            </a:pPr>
            <a:r>
              <a:rPr lang="en-US" sz="2400" dirty="0"/>
              <a:t>463 FPGAs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Detector readout and fast cluster finder</a:t>
            </a:r>
          </a:p>
          <a:p>
            <a:pPr marL="342900" indent="-342900">
              <a:buFont typeface="Lucida Grande"/>
              <a:buChar char="+"/>
            </a:pPr>
            <a:r>
              <a:rPr lang="en-US" sz="2400" dirty="0"/>
              <a:t>100’000 CPU cores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To compress  3.4 TB/s data stream by overall factor 14 </a:t>
            </a:r>
          </a:p>
          <a:p>
            <a:pPr marL="342900" indent="-342900">
              <a:buFont typeface="Lucida Grande"/>
              <a:buChar char="+"/>
            </a:pPr>
            <a:r>
              <a:rPr lang="en-US" sz="2400" dirty="0"/>
              <a:t>3000 GPUs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To speed up the reconstruction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3 CPU</a:t>
            </a:r>
            <a:r>
              <a:rPr lang="en-US" sz="2400" baseline="30000" dirty="0"/>
              <a:t>1)</a:t>
            </a:r>
            <a:r>
              <a:rPr lang="en-US" sz="2400" dirty="0"/>
              <a:t>  + 1 GPU</a:t>
            </a:r>
            <a:r>
              <a:rPr lang="en-US" sz="2400" baseline="30000" dirty="0"/>
              <a:t>2)</a:t>
            </a:r>
            <a:r>
              <a:rPr lang="en-US" sz="2400" dirty="0"/>
              <a:t> = 28 CPUs</a:t>
            </a:r>
          </a:p>
          <a:p>
            <a:pPr marL="342900" indent="-342900">
              <a:buFont typeface="Lucida Grande"/>
              <a:buChar char="+"/>
            </a:pPr>
            <a:r>
              <a:rPr lang="en-US" sz="2400" dirty="0"/>
              <a:t>60 PB of disk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To buy us an extra time and allow more precise calibration  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30121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NGED" val="PONGED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{E31EBADD-3CD5-A940-8345-A2C3A34C993D}tf10001069</Template>
  <TotalTime>3235</TotalTime>
  <Words>1223</Words>
  <Application>Microsoft Macintosh PowerPoint</Application>
  <PresentationFormat>Widescreen</PresentationFormat>
  <Paragraphs>276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ＭＳ Ｐゴシック</vt:lpstr>
      <vt:lpstr>ＭＳ Ｐゴシック</vt:lpstr>
      <vt:lpstr>Arial</vt:lpstr>
      <vt:lpstr>Arial Rounded MT Bold</vt:lpstr>
      <vt:lpstr>Calibri</vt:lpstr>
      <vt:lpstr>Century Gothic</vt:lpstr>
      <vt:lpstr>DejaVu Sans</vt:lpstr>
      <vt:lpstr>Georgia</vt:lpstr>
      <vt:lpstr>Helvetica</vt:lpstr>
      <vt:lpstr>Helvetica Light</vt:lpstr>
      <vt:lpstr>Lucida Grande</vt:lpstr>
      <vt:lpstr>Roboto</vt:lpstr>
      <vt:lpstr>Roboto Condensed</vt:lpstr>
      <vt:lpstr>Verdana</vt:lpstr>
      <vt:lpstr>Wingdings 3</vt:lpstr>
      <vt:lpstr>Wisp</vt:lpstr>
      <vt:lpstr>Photo Editor Photo</vt:lpstr>
      <vt:lpstr>Generic tools for particle and nuclear physics experiments</vt:lpstr>
      <vt:lpstr>PowerPoint Presentation</vt:lpstr>
      <vt:lpstr>FAIR – four research pillars</vt:lpstr>
      <vt:lpstr>FAIR – four research pillars</vt:lpstr>
      <vt:lpstr>Computing at FAIR</vt:lpstr>
      <vt:lpstr>PowerPoint Presentation</vt:lpstr>
      <vt:lpstr>PowerPoint Presentation</vt:lpstr>
      <vt:lpstr>PowerPoint Presentation</vt:lpstr>
      <vt:lpstr>Alice O2 </vt:lpstr>
      <vt:lpstr>Different experiment similar requirements!</vt:lpstr>
      <vt:lpstr>CBM FLES </vt:lpstr>
      <vt:lpstr>Different experiment similar requirements!</vt:lpstr>
      <vt:lpstr>Panda online  </vt:lpstr>
      <vt:lpstr>Different and large infrastructures but what about software? Tools and Frameworks?</vt:lpstr>
      <vt:lpstr>You have to support all these cases</vt:lpstr>
      <vt:lpstr>PowerPoint Presentation</vt:lpstr>
      <vt:lpstr>Microservices architecture</vt:lpstr>
      <vt:lpstr>Correct balance between  reliability and performance</vt:lpstr>
      <vt:lpstr>Example: Contributions of different functional parts of the MVD to the overall material budget</vt:lpstr>
      <vt:lpstr>What energy dose will be accumulated during a certain time of operation?</vt:lpstr>
      <vt:lpstr>Generic tools available in FairRoot: Radiation Grid Manager </vt:lpstr>
      <vt:lpstr>Generic tools available in FairRoot: Fast simulation </vt:lpstr>
      <vt:lpstr>Generic tools available in FairRoot: Event Display based on ROOT EVE package </vt:lpstr>
      <vt:lpstr>Parallel high-performance simulation framework</vt:lpstr>
      <vt:lpstr>Vc: Portable and intuitive data parallelism </vt:lpstr>
      <vt:lpstr>Using common tools: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Al-Turany</dc:creator>
  <cp:lastModifiedBy>Mohammad Al-Turany</cp:lastModifiedBy>
  <cp:revision>22</cp:revision>
  <dcterms:created xsi:type="dcterms:W3CDTF">2019-03-03T19:26:17Z</dcterms:created>
  <dcterms:modified xsi:type="dcterms:W3CDTF">2019-03-06T03:03:24Z</dcterms:modified>
</cp:coreProperties>
</file>