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69" r:id="rId3"/>
  </p:sldMasterIdLst>
  <p:notesMasterIdLst>
    <p:notesMasterId r:id="rId9"/>
  </p:notesMasterIdLst>
  <p:handoutMasterIdLst>
    <p:handoutMasterId r:id="rId10"/>
  </p:handoutMasterIdLst>
  <p:sldIdLst>
    <p:sldId id="259" r:id="rId4"/>
    <p:sldId id="334" r:id="rId5"/>
    <p:sldId id="568" r:id="rId6"/>
    <p:sldId id="267" r:id="rId7"/>
    <p:sldId id="268" r:id="rId8"/>
  </p:sldIdLst>
  <p:sldSz cx="9144000" cy="6858000" type="screen4x3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E89"/>
    <a:srgbClr val="0000FF"/>
    <a:srgbClr val="1F497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3515" autoAdjust="0"/>
  </p:normalViewPr>
  <p:slideViewPr>
    <p:cSldViewPr>
      <p:cViewPr>
        <p:scale>
          <a:sx n="80" d="100"/>
          <a:sy n="80" d="100"/>
        </p:scale>
        <p:origin x="147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2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638" y="1"/>
            <a:ext cx="2951162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7AC2031D-79B6-4EE7-A312-6639B03A527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162" cy="497126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638" y="9443663"/>
            <a:ext cx="2951162" cy="497126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E399390B-CDE1-4610-BD09-3B2ECB331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367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2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8" y="1"/>
            <a:ext cx="2951162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AF4FC8AB-AE87-42A0-B479-35E81B3982BE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1723" tIns="45862" rIns="91723" bIns="4586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2" cy="497126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8" y="9443663"/>
            <a:ext cx="2951162" cy="497126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FCFF3CBC-66B9-435B-8DF4-BA41DC85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2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3CBC-66B9-435B-8DF4-BA41DC85874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58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70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29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00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3443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6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E89"/>
              </a:buClr>
              <a:buFont typeface="Wingdings" panose="05000000000000000000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003E89"/>
              </a:buClr>
              <a:buFont typeface="Wingdings" panose="05000000000000000000" pitchFamily="2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90189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8814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3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3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796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0" y="6575425"/>
            <a:ext cx="9144000" cy="290513"/>
            <a:chOff x="0" y="6575425"/>
            <a:chExt cx="9144000" cy="290513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6575425"/>
              <a:ext cx="3059113" cy="14446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057525" y="6575425"/>
              <a:ext cx="6086475" cy="144463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0" y="6718300"/>
              <a:ext cx="3059113" cy="147638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372225" y="6530975"/>
            <a:ext cx="2520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solidFill>
                  <a:prstClr val="white"/>
                </a:solidFill>
                <a:latin typeface="Arial" charset="0"/>
              </a:rPr>
              <a:t>             Mitglied der Helmholtz-Gemeinschaft</a:t>
            </a:r>
          </a:p>
        </p:txBody>
      </p:sp>
      <p:pic>
        <p:nvPicPr>
          <p:cNvPr id="2053" name="Grafi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feld 16"/>
          <p:cNvSpPr txBox="1">
            <a:spLocks noChangeArrowheads="1"/>
          </p:cNvSpPr>
          <p:nvPr/>
        </p:nvSpPr>
        <p:spPr bwMode="auto">
          <a:xfrm>
            <a:off x="144463" y="6524625"/>
            <a:ext cx="97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prstClr val="white"/>
                </a:solidFill>
                <a:latin typeface="Arial" charset="0"/>
                <a:cs typeface="Arial" charset="0"/>
              </a:rPr>
              <a:t>Page </a:t>
            </a:r>
            <a:fld id="{236C7B44-AA72-4768-974F-376735F5CA23}" type="slidenum">
              <a:rPr lang="de-DE" sz="1000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2997349" y="6669360"/>
            <a:ext cx="62456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5</a:t>
            </a:r>
            <a:r>
              <a:rPr lang="en-US" sz="900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 annual MT meeting  </a:t>
            </a:r>
            <a:r>
              <a:rPr lang="de-DE" sz="9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|  Helmholtz Institute Jena  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|  Mar 5</a:t>
            </a:r>
            <a:r>
              <a:rPr lang="de-DE" sz="900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 – 7</a:t>
            </a:r>
            <a:r>
              <a:rPr lang="de-DE" sz="900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, 2019  |  Dr. Alexander Debus</a:t>
            </a:r>
            <a:endParaRPr lang="de-DE" sz="9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7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7" r:id="rId4"/>
    <p:sldLayoutId id="2147483668" r:id="rId5"/>
    <p:sldLayoutId id="214748367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0" y="6575425"/>
            <a:ext cx="9144000" cy="290513"/>
            <a:chOff x="0" y="6575425"/>
            <a:chExt cx="9144000" cy="290513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6575425"/>
              <a:ext cx="3059113" cy="14446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057525" y="6575425"/>
              <a:ext cx="6086475" cy="144463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0" y="6718300"/>
              <a:ext cx="3059113" cy="147638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372225" y="6530975"/>
            <a:ext cx="2520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solidFill>
                  <a:prstClr val="white"/>
                </a:solidFill>
                <a:latin typeface="Arial" charset="0"/>
              </a:rPr>
              <a:t>             Mitglied der Helmholtz-Gemeinschaft</a:t>
            </a:r>
          </a:p>
        </p:txBody>
      </p:sp>
      <p:pic>
        <p:nvPicPr>
          <p:cNvPr id="2053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feld 16"/>
          <p:cNvSpPr txBox="1">
            <a:spLocks noChangeArrowheads="1"/>
          </p:cNvSpPr>
          <p:nvPr/>
        </p:nvSpPr>
        <p:spPr bwMode="auto">
          <a:xfrm>
            <a:off x="144463" y="6524625"/>
            <a:ext cx="97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prstClr val="white"/>
                </a:solidFill>
                <a:latin typeface="Arial" charset="0"/>
                <a:cs typeface="Arial" charset="0"/>
              </a:rPr>
              <a:t>Page </a:t>
            </a:r>
            <a:fld id="{236C7B44-AA72-4768-974F-376735F5CA23}" type="slidenum">
              <a:rPr lang="de-DE" sz="1000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 userDrawn="1"/>
        </p:nvSpPr>
        <p:spPr bwMode="auto">
          <a:xfrm>
            <a:off x="2997349" y="6669360"/>
            <a:ext cx="62456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5</a:t>
            </a:r>
            <a:r>
              <a:rPr lang="en-US" sz="900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 annual MT meeting  </a:t>
            </a:r>
            <a:r>
              <a:rPr lang="de-DE" sz="9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|  Helmholtz Institute Jena  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|  Mar 5</a:t>
            </a:r>
            <a:r>
              <a:rPr lang="de-DE" sz="900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 – 7</a:t>
            </a:r>
            <a:r>
              <a:rPr lang="de-DE" sz="900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, 2019  |  Dr. Alexander Debus</a:t>
            </a:r>
            <a:endParaRPr lang="de-DE" sz="9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2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75" y="-7938"/>
            <a:ext cx="914082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1030" name="Gruppieren 14"/>
          <p:cNvGrpSpPr>
            <a:grpSpLocks/>
          </p:cNvGrpSpPr>
          <p:nvPr/>
        </p:nvGrpSpPr>
        <p:grpSpPr bwMode="auto">
          <a:xfrm>
            <a:off x="-5214" y="0"/>
            <a:ext cx="9146039" cy="6858000"/>
            <a:chOff x="-2039" y="0"/>
            <a:chExt cx="9146039" cy="6858000"/>
          </a:xfrm>
        </p:grpSpPr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7338" cy="287338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-2039" y="6426140"/>
              <a:ext cx="3059113" cy="144463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1" y="6713538"/>
              <a:ext cx="3067502" cy="144462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3057525" y="6567488"/>
              <a:ext cx="3059113" cy="144462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3174" y="6570603"/>
              <a:ext cx="3059113" cy="143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auto">
            <a:xfrm>
              <a:off x="3062287" y="6711950"/>
              <a:ext cx="6081713" cy="14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2997349" y="6669360"/>
            <a:ext cx="62456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5</a:t>
            </a:r>
            <a:r>
              <a:rPr lang="en-US" sz="900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en-US" sz="900" dirty="0">
                <a:solidFill>
                  <a:prstClr val="black"/>
                </a:solidFill>
                <a:latin typeface="Arial" charset="0"/>
                <a:cs typeface="Arial" charset="0"/>
              </a:rPr>
              <a:t> annual MT meeting  </a:t>
            </a:r>
            <a:r>
              <a:rPr lang="de-DE" sz="9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|  Helmholtz Institute Jena  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|  Mar 5</a:t>
            </a:r>
            <a:r>
              <a:rPr lang="de-DE" sz="900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 – 7</a:t>
            </a:r>
            <a:r>
              <a:rPr lang="de-DE" sz="900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, 2019  |  Dr. Alexander Debus</a:t>
            </a:r>
            <a:endParaRPr lang="de-DE" sz="9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546"/>
            <a:ext cx="9144000" cy="5060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prstClr val="white"/>
                </a:solidFill>
              </a:rPr>
              <a:t>W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BE267DF-E3E0-43B3-A1E4-A644B2FB23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8" b="5940"/>
          <a:stretch/>
        </p:blipFill>
        <p:spPr>
          <a:xfrm>
            <a:off x="720080" y="0"/>
            <a:ext cx="8244408" cy="5058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19572" y="651831"/>
            <a:ext cx="7704856" cy="169704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SPEED TALK</a:t>
            </a:r>
            <a:br>
              <a:rPr lang="en-US" sz="2800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Scaling EUV and X-ray Thomson Sources to Optical Free-Electron Laser Operation with Traveling-Wave Thomson-Scattering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7840" y="4530606"/>
            <a:ext cx="6512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Helmholtz-Zentrum Dresden – </a:t>
            </a:r>
            <a:r>
              <a:rPr lang="de-DE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Rossendorf</a:t>
            </a: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de-DE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Universität Dresden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42158"/>
            <a:ext cx="962116" cy="102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42159"/>
            <a:ext cx="2392448" cy="102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98" y="5259597"/>
            <a:ext cx="1691814" cy="1007138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5806502" y="5493035"/>
            <a:ext cx="1052350" cy="648072"/>
            <a:chOff x="2195736" y="3284984"/>
            <a:chExt cx="4922783" cy="3031614"/>
          </a:xfrm>
        </p:grpSpPr>
        <p:sp>
          <p:nvSpPr>
            <p:cNvPr id="18" name="Rechteck 17"/>
            <p:cNvSpPr/>
            <p:nvPr/>
          </p:nvSpPr>
          <p:spPr bwMode="auto">
            <a:xfrm>
              <a:off x="2915816" y="4365104"/>
              <a:ext cx="3384376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3284984"/>
              <a:ext cx="4922783" cy="3031614"/>
            </a:xfrm>
            <a:prstGeom prst="rect">
              <a:avLst/>
            </a:prstGeom>
          </p:spPr>
        </p:pic>
      </p:grpSp>
      <p:sp>
        <p:nvSpPr>
          <p:cNvPr id="20" name="Textplatzhalter 2"/>
          <p:cNvSpPr txBox="1">
            <a:spLocks/>
          </p:cNvSpPr>
          <p:nvPr/>
        </p:nvSpPr>
        <p:spPr>
          <a:xfrm>
            <a:off x="296600" y="3341792"/>
            <a:ext cx="8550800" cy="116732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>
                <a:solidFill>
                  <a:schemeClr val="tx1"/>
                </a:solidFill>
              </a:rPr>
              <a:t>Klaus Steiniger</a:t>
            </a:r>
            <a:r>
              <a:rPr lang="de-DE" sz="1800" b="1" baseline="30000" dirty="0">
                <a:solidFill>
                  <a:schemeClr val="tx1"/>
                </a:solidFill>
              </a:rPr>
              <a:t>1,2</a:t>
            </a:r>
            <a:r>
              <a:rPr lang="de-DE" sz="1800" dirty="0">
                <a:solidFill>
                  <a:schemeClr val="tx1"/>
                </a:solidFill>
              </a:rPr>
              <a:t>, Daniel Albach</a:t>
            </a:r>
            <a:r>
              <a:rPr lang="de-DE" sz="1800" baseline="30000" dirty="0">
                <a:solidFill>
                  <a:schemeClr val="tx1"/>
                </a:solidFill>
              </a:rPr>
              <a:t>1</a:t>
            </a:r>
            <a:r>
              <a:rPr lang="de-DE" sz="1800" dirty="0">
                <a:solidFill>
                  <a:schemeClr val="tx1"/>
                </a:solidFill>
              </a:rPr>
              <a:t>, Michael Bussmann</a:t>
            </a:r>
            <a:r>
              <a:rPr lang="de-DE" sz="1800" baseline="30000" dirty="0">
                <a:solidFill>
                  <a:schemeClr val="tx1"/>
                </a:solidFill>
              </a:rPr>
              <a:t>1</a:t>
            </a:r>
            <a:r>
              <a:rPr lang="de-DE" sz="1800" dirty="0">
                <a:solidFill>
                  <a:schemeClr val="tx1"/>
                </a:solidFill>
              </a:rPr>
              <a:t>, Markus Loeser</a:t>
            </a:r>
            <a:r>
              <a:rPr lang="de-DE" sz="1800" baseline="30000" dirty="0">
                <a:solidFill>
                  <a:schemeClr val="tx1"/>
                </a:solidFill>
              </a:rPr>
              <a:t>1,2</a:t>
            </a:r>
            <a:r>
              <a:rPr lang="de-DE" sz="1800" dirty="0">
                <a:solidFill>
                  <a:schemeClr val="tx1"/>
                </a:solidFill>
              </a:rPr>
              <a:t>,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Richard Pausch</a:t>
            </a:r>
            <a:r>
              <a:rPr lang="de-DE" sz="1800" baseline="30000" dirty="0">
                <a:solidFill>
                  <a:schemeClr val="tx1"/>
                </a:solidFill>
              </a:rPr>
              <a:t>1,2</a:t>
            </a:r>
            <a:r>
              <a:rPr lang="de-DE" sz="1800" dirty="0">
                <a:solidFill>
                  <a:schemeClr val="tx1"/>
                </a:solidFill>
              </a:rPr>
              <a:t>, Fabian Röser</a:t>
            </a:r>
            <a:r>
              <a:rPr lang="de-DE" sz="1800" baseline="30000" dirty="0">
                <a:solidFill>
                  <a:schemeClr val="tx1"/>
                </a:solidFill>
              </a:rPr>
              <a:t>1</a:t>
            </a:r>
            <a:r>
              <a:rPr lang="de-DE" sz="1800" dirty="0">
                <a:solidFill>
                  <a:schemeClr val="tx1"/>
                </a:solidFill>
              </a:rPr>
              <a:t>, Ulrich Schramm</a:t>
            </a:r>
            <a:r>
              <a:rPr lang="de-DE" sz="1800" baseline="30000" dirty="0">
                <a:solidFill>
                  <a:schemeClr val="tx1"/>
                </a:solidFill>
              </a:rPr>
              <a:t>1,2</a:t>
            </a:r>
            <a:r>
              <a:rPr lang="de-DE" sz="1800" dirty="0">
                <a:solidFill>
                  <a:schemeClr val="tx1"/>
                </a:solidFill>
              </a:rPr>
              <a:t>, Mathias Siebold</a:t>
            </a:r>
            <a:r>
              <a:rPr lang="de-DE" sz="1800" baseline="30000" dirty="0">
                <a:solidFill>
                  <a:schemeClr val="tx1"/>
                </a:solidFill>
              </a:rPr>
              <a:t>1</a:t>
            </a:r>
            <a:r>
              <a:rPr lang="de-DE" sz="1800" dirty="0">
                <a:solidFill>
                  <a:schemeClr val="tx1"/>
                </a:solidFill>
              </a:rPr>
              <a:t>,</a:t>
            </a:r>
            <a:r>
              <a:rPr lang="de-DE" sz="1800" b="1" dirty="0">
                <a:solidFill>
                  <a:srgbClr val="1F497D"/>
                </a:solidFill>
              </a:rPr>
              <a:t> </a:t>
            </a:r>
            <a:r>
              <a:rPr lang="de-DE" sz="1800" b="1" u="sng" dirty="0">
                <a:solidFill>
                  <a:srgbClr val="0070C0"/>
                </a:solidFill>
              </a:rPr>
              <a:t>Alexander Debus</a:t>
            </a:r>
            <a:r>
              <a:rPr lang="de-DE" sz="1800" b="1" u="sng" baseline="30000" dirty="0">
                <a:solidFill>
                  <a:srgbClr val="0070C0"/>
                </a:solidFill>
              </a:rPr>
              <a:t>1</a:t>
            </a:r>
            <a:endParaRPr lang="de-DE" sz="1800" u="sng" baseline="30000" dirty="0">
              <a:solidFill>
                <a:srgbClr val="0070C0"/>
              </a:solidFill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5E1ABBBC-AAB7-4755-ACAC-C36E533B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58CDBDE-60A0-486A-8440-86A1B201DE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52815"/>
            <a:ext cx="1629621" cy="1128513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DE8FD044-AA3D-4F8E-A387-FB945DB5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95" y="199178"/>
            <a:ext cx="1854405" cy="6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3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6804248" y="6078573"/>
            <a:ext cx="2232248" cy="449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free-electron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(OFELs)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FEL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wavelengths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-top?</a:t>
            </a:r>
          </a:p>
        </p:txBody>
      </p:sp>
      <p:sp>
        <p:nvSpPr>
          <p:cNvPr id="5" name="Textfeld 16"/>
          <p:cNvSpPr txBox="1">
            <a:spLocks noChangeArrowheads="1"/>
          </p:cNvSpPr>
          <p:nvPr/>
        </p:nvSpPr>
        <p:spPr bwMode="auto">
          <a:xfrm>
            <a:off x="4860032" y="5995521"/>
            <a:ext cx="3199375" cy="24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DE" altLang="en-US" sz="1000" i="1" dirty="0">
                <a:latin typeface="Arial" pitchFamily="34" charset="0"/>
                <a:cs typeface="Arial" pitchFamily="34" charset="0"/>
              </a:rPr>
              <a:t>The 0.1nm FEL at SLAC (http://lcls.slac.stanford.edu)</a:t>
            </a:r>
            <a:endParaRPr lang="en-US" altLang="en-US" sz="10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4067944" y="3140968"/>
            <a:ext cx="4626552" cy="2792300"/>
            <a:chOff x="55934" y="3005292"/>
            <a:chExt cx="5328592" cy="321600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4" y="3005292"/>
              <a:ext cx="5328592" cy="3216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Gerade Verbindung mit Pfeil 5"/>
            <p:cNvCxnSpPr/>
            <p:nvPr/>
          </p:nvCxnSpPr>
          <p:spPr>
            <a:xfrm>
              <a:off x="271958" y="4949508"/>
              <a:ext cx="2036662" cy="12717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4"/>
            <p:cNvSpPr txBox="1"/>
            <p:nvPr/>
          </p:nvSpPr>
          <p:spPr>
            <a:xfrm>
              <a:off x="122161" y="5598953"/>
              <a:ext cx="1133921" cy="457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~100m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pieren 19"/>
          <p:cNvGrpSpPr/>
          <p:nvPr/>
        </p:nvGrpSpPr>
        <p:grpSpPr>
          <a:xfrm>
            <a:off x="147238" y="1643999"/>
            <a:ext cx="3272634" cy="1136929"/>
            <a:chOff x="3275856" y="620688"/>
            <a:chExt cx="2293937" cy="796925"/>
          </a:xfrm>
        </p:grpSpPr>
        <p:pic>
          <p:nvPicPr>
            <p:cNvPr id="11" name="Grafik 10" descr="wavefor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620688"/>
              <a:ext cx="2293937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Grafik 11" descr="ElectronsforPresentationRad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2956" y="836588"/>
              <a:ext cx="7493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ieren 31"/>
          <p:cNvGrpSpPr>
            <a:grpSpLocks/>
          </p:cNvGrpSpPr>
          <p:nvPr/>
        </p:nvGrpSpPr>
        <p:grpSpPr bwMode="auto">
          <a:xfrm>
            <a:off x="35496" y="1556792"/>
            <a:ext cx="3501420" cy="369432"/>
            <a:chOff x="731545" y="2128251"/>
            <a:chExt cx="3500864" cy="369332"/>
          </a:xfrm>
        </p:grpSpPr>
        <p:sp>
          <p:nvSpPr>
            <p:cNvPr id="14" name="Textfeld 32"/>
            <p:cNvSpPr txBox="1">
              <a:spLocks noChangeArrowheads="1"/>
            </p:cNvSpPr>
            <p:nvPr/>
          </p:nvSpPr>
          <p:spPr bwMode="auto">
            <a:xfrm>
              <a:off x="731545" y="2128253"/>
              <a:ext cx="678283" cy="36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EB0000"/>
                  </a:solidFill>
                </a:rPr>
                <a:t>Laser</a:t>
              </a:r>
            </a:p>
          </p:txBody>
        </p:sp>
        <p:sp>
          <p:nvSpPr>
            <p:cNvPr id="15" name="Textfeld 33"/>
            <p:cNvSpPr txBox="1">
              <a:spLocks noChangeArrowheads="1"/>
            </p:cNvSpPr>
            <p:nvPr/>
          </p:nvSpPr>
          <p:spPr bwMode="auto">
            <a:xfrm>
              <a:off x="3179428" y="2128251"/>
              <a:ext cx="10529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Electrons</a:t>
              </a:r>
              <a:endParaRPr lang="de-DE" dirty="0">
                <a:solidFill>
                  <a:srgbClr val="00B050"/>
                </a:solidFill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3779912" y="1918573"/>
            <a:ext cx="5425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GeV-scale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LWFA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-top,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FEL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undulators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not !</a:t>
            </a:r>
          </a:p>
        </p:txBody>
      </p:sp>
      <p:sp>
        <p:nvSpPr>
          <p:cNvPr id="24" name="Textplatzhalter 1"/>
          <p:cNvSpPr txBox="1">
            <a:spLocks/>
          </p:cNvSpPr>
          <p:nvPr/>
        </p:nvSpPr>
        <p:spPr>
          <a:xfrm>
            <a:off x="251520" y="3148638"/>
            <a:ext cx="3483356" cy="29446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lasers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µm-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undulator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lengths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at high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Thomson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indicate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realization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feld 44"/>
          <p:cNvSpPr txBox="1">
            <a:spLocks noChangeArrowheads="1"/>
          </p:cNvSpPr>
          <p:nvPr/>
        </p:nvSpPr>
        <p:spPr bwMode="auto">
          <a:xfrm>
            <a:off x="978833" y="5223029"/>
            <a:ext cx="1052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>
                <a:solidFill>
                  <a:srgbClr val="FF0000"/>
                </a:solidFill>
              </a:rPr>
              <a:t>10</a:t>
            </a:r>
            <a:r>
              <a:rPr lang="de-DE" altLang="de-DE" baseline="30000" dirty="0">
                <a:solidFill>
                  <a:srgbClr val="FF0000"/>
                </a:solidFill>
              </a:rPr>
              <a:t>7 </a:t>
            </a:r>
            <a:r>
              <a:rPr lang="de-DE" altLang="de-DE" dirty="0">
                <a:solidFill>
                  <a:srgbClr val="FF0000"/>
                </a:solidFill>
              </a:rPr>
              <a:t>- 10</a:t>
            </a:r>
            <a:r>
              <a:rPr lang="de-DE" altLang="de-DE" baseline="30000" dirty="0">
                <a:solidFill>
                  <a:srgbClr val="FF0000"/>
                </a:solidFill>
              </a:rPr>
              <a:t>8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26" name="Textfeld 51"/>
          <p:cNvSpPr txBox="1">
            <a:spLocks noChangeArrowheads="1"/>
          </p:cNvSpPr>
          <p:nvPr/>
        </p:nvSpPr>
        <p:spPr bwMode="auto">
          <a:xfrm>
            <a:off x="1915458" y="5092854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rgbClr val="FF0000"/>
                </a:solidFill>
              </a:rPr>
              <a:t>photons</a:t>
            </a:r>
          </a:p>
        </p:txBody>
      </p:sp>
      <p:sp>
        <p:nvSpPr>
          <p:cNvPr id="27" name="Textfeld 55"/>
          <p:cNvSpPr txBox="1">
            <a:spLocks noChangeArrowheads="1"/>
          </p:cNvSpPr>
          <p:nvPr/>
        </p:nvSpPr>
        <p:spPr bwMode="auto">
          <a:xfrm>
            <a:off x="2051983" y="5365904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rgbClr val="FF0000"/>
                </a:solidFill>
              </a:rPr>
              <a:t>shot</a:t>
            </a:r>
          </a:p>
        </p:txBody>
      </p:sp>
      <p:cxnSp>
        <p:nvCxnSpPr>
          <p:cNvPr id="28" name="Gerade Verbindung 27"/>
          <p:cNvCxnSpPr/>
          <p:nvPr/>
        </p:nvCxnSpPr>
        <p:spPr>
          <a:xfrm rot="10800000">
            <a:off x="1996420" y="5407179"/>
            <a:ext cx="64293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97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170B6A4-8F9B-4F73-8560-8062FA4FD4EE}"/>
              </a:ext>
            </a:extLst>
          </p:cNvPr>
          <p:cNvGrpSpPr/>
          <p:nvPr/>
        </p:nvGrpSpPr>
        <p:grpSpPr>
          <a:xfrm>
            <a:off x="251520" y="1412058"/>
            <a:ext cx="5238861" cy="2737022"/>
            <a:chOff x="394981" y="3135896"/>
            <a:chExt cx="5622615" cy="293751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31" y="3142664"/>
              <a:ext cx="5614317" cy="2926738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141176"/>
              <a:ext cx="5616120" cy="2927678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140968"/>
              <a:ext cx="5616120" cy="2927678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81" y="3145731"/>
              <a:ext cx="5616120" cy="2927678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76" y="3135896"/>
              <a:ext cx="5616120" cy="2927678"/>
            </a:xfrm>
            <a:prstGeom prst="rect">
              <a:avLst/>
            </a:prstGeom>
          </p:spPr>
        </p:pic>
      </p:grpSp>
      <p:sp>
        <p:nvSpPr>
          <p:cNvPr id="1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9552" y="332656"/>
            <a:ext cx="8496944" cy="93538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Scaling EUV and X-ray Thomson Sources to Optical Free-Electron Laser Operation with Traveling-Wave Thomson-Scattering (TWTS)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CEE760-33E8-4E88-8A31-F9069FE39D26}"/>
              </a:ext>
            </a:extLst>
          </p:cNvPr>
          <p:cNvSpPr txBox="1"/>
          <p:nvPr/>
        </p:nvSpPr>
        <p:spPr>
          <a:xfrm>
            <a:off x="251520" y="4797152"/>
            <a:ext cx="50749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Klaus Steiniger</a:t>
            </a:r>
            <a:r>
              <a:rPr lang="de-DE" b="1" i="1" dirty="0"/>
              <a:t> et al.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 err="1"/>
              <a:t>Fron</a:t>
            </a:r>
            <a:r>
              <a:rPr lang="de-DE" b="1" dirty="0" err="1"/>
              <a:t>tiers</a:t>
            </a:r>
            <a:r>
              <a:rPr lang="de-DE" b="1" dirty="0"/>
              <a:t> in Physics 6 (2019)</a:t>
            </a:r>
            <a:br>
              <a:rPr lang="de-DE" b="1" dirty="0"/>
            </a:br>
            <a:endParaRPr lang="de-DE" b="1" dirty="0"/>
          </a:p>
          <a:p>
            <a:r>
              <a:rPr lang="en-US" i="1" dirty="0"/>
              <a:t>“Building an Optical Free-Electron Laser in the</a:t>
            </a:r>
            <a:br>
              <a:rPr lang="en-US" i="1" dirty="0"/>
            </a:br>
            <a:r>
              <a:rPr lang="en-US" i="1" dirty="0"/>
              <a:t>Traveling-Wave Thomson-Scattering Geometry”</a:t>
            </a:r>
            <a:endParaRPr lang="de-DE" i="1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BBFDD2C1-A9A1-4689-A85D-B28FB9C880B7}"/>
              </a:ext>
            </a:extLst>
          </p:cNvPr>
          <p:cNvSpPr>
            <a:spLocks/>
          </p:cNvSpPr>
          <p:nvPr/>
        </p:nvSpPr>
        <p:spPr bwMode="auto">
          <a:xfrm>
            <a:off x="5076825" y="2204864"/>
            <a:ext cx="403167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ts val="2200"/>
              </a:lnSpc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Optical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free-electron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lasers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can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be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realized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with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existing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accelerator</a:t>
            </a:r>
            <a:br>
              <a:rPr lang="de-DE" altLang="en-US" sz="1600" dirty="0">
                <a:solidFill>
                  <a:prstClr val="black"/>
                </a:solidFill>
                <a:latin typeface="Arial" charset="0"/>
              </a:rPr>
            </a:b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and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laser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technology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.</a:t>
            </a:r>
            <a:br>
              <a:rPr lang="de-DE" altLang="en-US" sz="1600" dirty="0">
                <a:solidFill>
                  <a:prstClr val="black"/>
                </a:solidFill>
                <a:latin typeface="Arial" charset="0"/>
              </a:rPr>
            </a:br>
            <a:endParaRPr lang="de-DE" altLang="en-US" sz="1600" dirty="0">
              <a:solidFill>
                <a:prstClr val="black"/>
              </a:solidFill>
              <a:latin typeface="Arial" charset="0"/>
            </a:endParaRPr>
          </a:p>
          <a:p>
            <a:pPr>
              <a:lnSpc>
                <a:spcPts val="2200"/>
              </a:lnSpc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TWTS employs pulse-front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tilted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laser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pulses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in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side-scattering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geometry</a:t>
            </a:r>
            <a:br>
              <a:rPr lang="de-DE" altLang="en-US" sz="1600" dirty="0">
                <a:solidFill>
                  <a:prstClr val="black"/>
                </a:solidFill>
                <a:latin typeface="Arial" charset="0"/>
              </a:rPr>
            </a:b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and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is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scalable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from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UV to X-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ray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wavelengths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marL="0" indent="0">
              <a:lnSpc>
                <a:spcPts val="2200"/>
              </a:lnSpc>
              <a:spcBef>
                <a:spcPct val="20000"/>
              </a:spcBef>
              <a:buClr>
                <a:srgbClr val="003E89"/>
              </a:buClr>
            </a:pPr>
            <a:endParaRPr lang="de-DE" altLang="en-US" sz="1600" dirty="0">
              <a:solidFill>
                <a:prstClr val="black"/>
              </a:solidFill>
              <a:latin typeface="Arial" charset="0"/>
            </a:endParaRPr>
          </a:p>
          <a:p>
            <a:pPr>
              <a:lnSpc>
                <a:spcPts val="2200"/>
              </a:lnSpc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Optical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setups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require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only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a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few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components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for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which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highly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reflective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optics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are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prstClr val="black"/>
                </a:solidFill>
                <a:latin typeface="Arial" charset="0"/>
              </a:rPr>
              <a:t>available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23" name="Abgerundetes Rechteck 17">
            <a:extLst>
              <a:ext uri="{FF2B5EF4-FFF2-40B4-BE49-F238E27FC236}">
                <a16:creationId xmlns:a16="http://schemas.microsoft.com/office/drawing/2014/main" id="{1768C583-A3AA-4382-8310-1FC706CC6C70}"/>
              </a:ext>
            </a:extLst>
          </p:cNvPr>
          <p:cNvSpPr>
            <a:spLocks noChangeAspect="1"/>
          </p:cNvSpPr>
          <p:nvPr/>
        </p:nvSpPr>
        <p:spPr>
          <a:xfrm>
            <a:off x="5496386" y="1330886"/>
            <a:ext cx="346810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9341C0F-6971-4CF4-B2BB-BB3D99821414}"/>
              </a:ext>
            </a:extLst>
          </p:cNvPr>
          <p:cNvSpPr txBox="1"/>
          <p:nvPr/>
        </p:nvSpPr>
        <p:spPr>
          <a:xfrm>
            <a:off x="5927724" y="1395111"/>
            <a:ext cx="260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5676" y="195190"/>
            <a:ext cx="7092647" cy="830997"/>
          </a:xfrm>
          <a:prstGeom prst="rect">
            <a:avLst/>
          </a:prstGeom>
        </p:spPr>
        <p:txBody>
          <a:bodyPr/>
          <a:lstStyle>
            <a:lvl1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baseline="0">
                <a:solidFill>
                  <a:srgbClr val="003E8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 err="1"/>
              <a:t>Traveling-wave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Acceleration</a:t>
            </a:r>
            <a:r>
              <a:rPr lang="de-DE" dirty="0"/>
              <a:t>  (TWEAC)</a:t>
            </a:r>
            <a:br>
              <a:rPr lang="de-DE" dirty="0"/>
            </a:br>
            <a:r>
              <a:rPr lang="de-DE" dirty="0" err="1"/>
              <a:t>eliminates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dephasing</a:t>
            </a:r>
            <a:r>
              <a:rPr lang="de-DE" dirty="0"/>
              <a:t> and </a:t>
            </a:r>
            <a:r>
              <a:rPr lang="de-DE" dirty="0" err="1"/>
              <a:t>depletion</a:t>
            </a:r>
            <a:r>
              <a:rPr lang="de-DE" dirty="0"/>
              <a:t> </a:t>
            </a:r>
            <a:r>
              <a:rPr lang="de-DE" dirty="0" err="1"/>
              <a:t>limit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652120" y="3608865"/>
            <a:ext cx="3307314" cy="2448272"/>
            <a:chOff x="766893" y="764704"/>
            <a:chExt cx="7045467" cy="5215477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93" y="877818"/>
              <a:ext cx="7045467" cy="5102363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3707904" y="764704"/>
              <a:ext cx="23762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7" y="3896897"/>
            <a:ext cx="5206761" cy="19084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" y="3608865"/>
            <a:ext cx="5274715" cy="21602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67" y="5876961"/>
            <a:ext cx="857305" cy="36035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95" y="5876961"/>
            <a:ext cx="916186" cy="36035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76" y="3968905"/>
            <a:ext cx="449011" cy="64807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807" y="5841113"/>
            <a:ext cx="3001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prstClr val="black"/>
                </a:solidFill>
              </a:rPr>
              <a:t>After 100% </a:t>
            </a:r>
            <a:r>
              <a:rPr lang="de-DE" sz="1600" b="1" dirty="0" err="1">
                <a:solidFill>
                  <a:prstClr val="black"/>
                </a:solidFill>
              </a:rPr>
              <a:t>dephasing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  <a:r>
              <a:rPr lang="de-DE" sz="1600" b="1" dirty="0" err="1">
                <a:solidFill>
                  <a:prstClr val="black"/>
                </a:solidFill>
              </a:rPr>
              <a:t>length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095" y="3861048"/>
            <a:ext cx="11096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LWFA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49822" y="3861048"/>
            <a:ext cx="14061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TWEAC</a:t>
            </a:r>
          </a:p>
        </p:txBody>
      </p:sp>
      <p:pic>
        <p:nvPicPr>
          <p:cNvPr id="27" name="Picture 3" descr="D:\talks\gordonbell2013\videos\hzdr_bussmann_logos_and_team\hzdr_bussmann_logos\hzdr_bussmann_picongpu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94" y="4859550"/>
            <a:ext cx="1512168" cy="6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" y="1052736"/>
            <a:ext cx="4314958" cy="2427164"/>
          </a:xfrm>
          <a:prstGeom prst="rect">
            <a:avLst/>
          </a:prstGeom>
        </p:spPr>
      </p:pic>
      <p:sp>
        <p:nvSpPr>
          <p:cNvPr id="2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369287" y="1218699"/>
            <a:ext cx="4739217" cy="2261201"/>
          </a:xfrm>
        </p:spPr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pulse-front </a:t>
            </a:r>
            <a:r>
              <a:rPr lang="de-DE" dirty="0" err="1"/>
              <a:t>tilted</a:t>
            </a:r>
            <a:r>
              <a:rPr lang="de-DE" dirty="0"/>
              <a:t> </a:t>
            </a:r>
            <a:r>
              <a:rPr lang="de-DE" dirty="0" err="1"/>
              <a:t>lasers</a:t>
            </a:r>
            <a:r>
              <a:rPr lang="de-DE" dirty="0"/>
              <a:t> </a:t>
            </a:r>
            <a:r>
              <a:rPr lang="de-DE" dirty="0" err="1"/>
              <a:t>enforce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light </a:t>
            </a:r>
            <a:r>
              <a:rPr lang="de-DE" dirty="0" err="1"/>
              <a:t>propagation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overlap</a:t>
            </a:r>
            <a:r>
              <a:rPr lang="de-DE" dirty="0"/>
              <a:t> in </a:t>
            </a:r>
            <a:r>
              <a:rPr lang="de-DE" dirty="0" err="1"/>
              <a:t>plasma</a:t>
            </a:r>
            <a:r>
              <a:rPr lang="de-DE" dirty="0"/>
              <a:t>.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Oblique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beam </a:t>
            </a:r>
            <a:r>
              <a:rPr lang="de-DE" dirty="0" err="1"/>
              <a:t>geometry</a:t>
            </a:r>
            <a:r>
              <a:rPr lang="de-DE" dirty="0"/>
              <a:t> </a:t>
            </a:r>
            <a:r>
              <a:rPr lang="de-DE" dirty="0" err="1"/>
              <a:t>continuously</a:t>
            </a:r>
            <a:r>
              <a:rPr lang="de-DE" dirty="0"/>
              <a:t> </a:t>
            </a:r>
            <a:r>
              <a:rPr lang="de-DE" dirty="0" err="1"/>
              <a:t>feeds</a:t>
            </a:r>
            <a:r>
              <a:rPr lang="de-DE" dirty="0"/>
              <a:t> a „</a:t>
            </a:r>
            <a:r>
              <a:rPr lang="de-DE" dirty="0" err="1"/>
              <a:t>fresh</a:t>
            </a:r>
            <a:r>
              <a:rPr lang="de-DE" dirty="0"/>
              <a:t>“ </a:t>
            </a:r>
            <a:r>
              <a:rPr lang="de-DE" dirty="0" err="1"/>
              <a:t>portion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beams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an </a:t>
            </a:r>
            <a:r>
              <a:rPr lang="de-DE" dirty="0" err="1"/>
              <a:t>unperturbed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-36512" y="2833772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00B050"/>
                </a:solidFill>
              </a:rPr>
              <a:t>cylindrical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focus</a:t>
            </a:r>
            <a:br>
              <a:rPr lang="de-DE" sz="1400" dirty="0">
                <a:solidFill>
                  <a:srgbClr val="00B050"/>
                </a:solidFill>
              </a:rPr>
            </a:br>
            <a:r>
              <a:rPr lang="de-DE" sz="1400" dirty="0" err="1">
                <a:solidFill>
                  <a:srgbClr val="00B050"/>
                </a:solidFill>
              </a:rPr>
              <a:t>along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slit</a:t>
            </a:r>
            <a:r>
              <a:rPr lang="de-DE" sz="1400" dirty="0">
                <a:solidFill>
                  <a:srgbClr val="00B050"/>
                </a:solidFill>
              </a:rPr>
              <a:t> </a:t>
            </a:r>
            <a:r>
              <a:rPr lang="de-DE" sz="1400" dirty="0" err="1">
                <a:solidFill>
                  <a:srgbClr val="00B050"/>
                </a:solidFill>
              </a:rPr>
              <a:t>nozzle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16216" y="5960313"/>
            <a:ext cx="18902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b="1" dirty="0" err="1">
                <a:solidFill>
                  <a:prstClr val="black"/>
                </a:solidFill>
              </a:rPr>
              <a:t>acceleration</a:t>
            </a:r>
            <a:r>
              <a:rPr lang="de-DE" sz="1200" b="1" dirty="0">
                <a:solidFill>
                  <a:prstClr val="black"/>
                </a:solidFill>
              </a:rPr>
              <a:t> </a:t>
            </a:r>
            <a:r>
              <a:rPr lang="de-DE" sz="1200" b="1" dirty="0" err="1">
                <a:solidFill>
                  <a:prstClr val="black"/>
                </a:solidFill>
              </a:rPr>
              <a:t>length</a:t>
            </a:r>
            <a:r>
              <a:rPr lang="de-DE" sz="1200" b="1" dirty="0">
                <a:solidFill>
                  <a:prstClr val="black"/>
                </a:solidFill>
              </a:rPr>
              <a:t> [</a:t>
            </a:r>
            <a:r>
              <a:rPr lang="de-DE" sz="1200" b="1" dirty="0" err="1">
                <a:solidFill>
                  <a:prstClr val="black"/>
                </a:solidFill>
              </a:rPr>
              <a:t>L</a:t>
            </a:r>
            <a:r>
              <a:rPr lang="de-DE" sz="1200" b="1" baseline="-25000" dirty="0" err="1">
                <a:solidFill>
                  <a:prstClr val="black"/>
                </a:solidFill>
              </a:rPr>
              <a:t>d</a:t>
            </a:r>
            <a:r>
              <a:rPr lang="de-DE" sz="1200" b="1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5" name="Rechteck 4"/>
          <p:cNvSpPr/>
          <p:nvPr/>
        </p:nvSpPr>
        <p:spPr>
          <a:xfrm>
            <a:off x="6156176" y="6179666"/>
            <a:ext cx="1512168" cy="34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16200000">
            <a:off x="4600484" y="4696661"/>
            <a:ext cx="20922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b="1" dirty="0" err="1">
                <a:solidFill>
                  <a:prstClr val="black"/>
                </a:solidFill>
              </a:rPr>
              <a:t>mean</a:t>
            </a:r>
            <a:r>
              <a:rPr lang="de-DE" sz="1200" b="1" dirty="0">
                <a:solidFill>
                  <a:prstClr val="black"/>
                </a:solidFill>
              </a:rPr>
              <a:t> </a:t>
            </a:r>
            <a:r>
              <a:rPr lang="de-DE" sz="1200" b="1" dirty="0" err="1">
                <a:solidFill>
                  <a:prstClr val="black"/>
                </a:solidFill>
              </a:rPr>
              <a:t>bunch</a:t>
            </a:r>
            <a:r>
              <a:rPr lang="de-DE" sz="1200" b="1" dirty="0">
                <a:solidFill>
                  <a:prstClr val="black"/>
                </a:solidFill>
              </a:rPr>
              <a:t> </a:t>
            </a:r>
            <a:r>
              <a:rPr lang="de-DE" sz="1200" b="1" dirty="0" err="1">
                <a:solidFill>
                  <a:prstClr val="black"/>
                </a:solidFill>
              </a:rPr>
              <a:t>energy</a:t>
            </a:r>
            <a:r>
              <a:rPr lang="de-DE" sz="1200" b="1" dirty="0">
                <a:solidFill>
                  <a:prstClr val="black"/>
                </a:solidFill>
              </a:rPr>
              <a:t> [</a:t>
            </a:r>
            <a:r>
              <a:rPr lang="de-DE" sz="1200" b="1" dirty="0" err="1">
                <a:solidFill>
                  <a:prstClr val="black"/>
                </a:solidFill>
              </a:rPr>
              <a:t>GeV</a:t>
            </a:r>
            <a:r>
              <a:rPr lang="de-DE" sz="1200" b="1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308304" y="5312241"/>
            <a:ext cx="1463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</a:rPr>
              <a:t>picongpu.hzdr.de</a:t>
            </a:r>
          </a:p>
        </p:txBody>
      </p:sp>
    </p:spTree>
    <p:extLst>
      <p:ext uri="{BB962C8B-B14F-4D97-AF65-F5344CB8AC3E}">
        <p14:creationId xmlns:p14="http://schemas.microsoft.com/office/powerpoint/2010/main" val="31245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17">
            <a:extLst>
              <a:ext uri="{FF2B5EF4-FFF2-40B4-BE49-F238E27FC236}">
                <a16:creationId xmlns:a16="http://schemas.microsoft.com/office/drawing/2014/main" id="{D4287280-31E8-4280-935F-A836A952150A}"/>
              </a:ext>
            </a:extLst>
          </p:cNvPr>
          <p:cNvSpPr>
            <a:spLocks noChangeAspect="1"/>
          </p:cNvSpPr>
          <p:nvPr/>
        </p:nvSpPr>
        <p:spPr>
          <a:xfrm>
            <a:off x="6235608" y="1330885"/>
            <a:ext cx="2800888" cy="11357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41784" y="327201"/>
            <a:ext cx="8460432" cy="830997"/>
          </a:xfrm>
          <a:prstGeom prst="rect">
            <a:avLst/>
          </a:prstGeom>
        </p:spPr>
        <p:txBody>
          <a:bodyPr/>
          <a:lstStyle>
            <a:lvl1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baseline="0">
                <a:solidFill>
                  <a:srgbClr val="003E8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TWEAC - Energy-efficient Laser-plasma Acceleration beyond the Dephasing and Depletion limits</a:t>
            </a:r>
            <a:endParaRPr lang="de-DE" dirty="0"/>
          </a:p>
        </p:txBody>
      </p:sp>
      <p:sp>
        <p:nvSpPr>
          <p:cNvPr id="23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5796136" y="2520592"/>
            <a:ext cx="3600400" cy="361840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Can in </a:t>
            </a:r>
            <a:r>
              <a:rPr lang="de-DE" sz="1600" b="1" dirty="0" err="1"/>
              <a:t>principle</a:t>
            </a:r>
            <a:r>
              <a:rPr lang="de-DE" sz="1600" b="1" dirty="0"/>
              <a:t> </a:t>
            </a:r>
            <a:r>
              <a:rPr lang="de-DE" sz="1600" b="1" dirty="0" err="1"/>
              <a:t>be</a:t>
            </a:r>
            <a:r>
              <a:rPr lang="de-DE" sz="1600" b="1" dirty="0"/>
              <a:t> </a:t>
            </a:r>
            <a:r>
              <a:rPr lang="de-DE" sz="1600" b="1" dirty="0" err="1"/>
              <a:t>arbitrarily</a:t>
            </a:r>
            <a:br>
              <a:rPr lang="de-DE" sz="1600" b="1" dirty="0"/>
            </a:br>
            <a:r>
              <a:rPr lang="de-DE" sz="1600" b="1" dirty="0" err="1"/>
              <a:t>extended</a:t>
            </a:r>
            <a:r>
              <a:rPr lang="de-DE" sz="1600" b="1" dirty="0"/>
              <a:t> in a </a:t>
            </a:r>
            <a:r>
              <a:rPr lang="de-DE" sz="1600" b="1" dirty="0" err="1"/>
              <a:t>single</a:t>
            </a:r>
            <a:r>
              <a:rPr lang="de-DE" sz="1600" b="1" dirty="0"/>
              <a:t> </a:t>
            </a:r>
            <a:r>
              <a:rPr lang="de-DE" sz="1600" b="1" dirty="0" err="1"/>
              <a:t>stage</a:t>
            </a:r>
            <a:br>
              <a:rPr lang="de-DE" sz="1600" b="1" dirty="0"/>
            </a:br>
            <a:r>
              <a:rPr lang="de-DE" sz="1600" b="1" dirty="0" err="1"/>
              <a:t>up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</a:t>
            </a:r>
            <a:r>
              <a:rPr lang="de-DE" sz="1600" b="1" dirty="0" err="1"/>
              <a:t>energy</a:t>
            </a:r>
            <a:r>
              <a:rPr lang="de-DE" sz="1600" b="1" dirty="0"/>
              <a:t> </a:t>
            </a:r>
            <a:r>
              <a:rPr lang="de-DE" sz="1600" b="1" dirty="0" err="1"/>
              <a:t>frontier</a:t>
            </a:r>
            <a:r>
              <a:rPr lang="de-DE" sz="1600" b="1" dirty="0"/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600" b="1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b="1" dirty="0" err="1"/>
              <a:t>Does</a:t>
            </a:r>
            <a:r>
              <a:rPr lang="de-DE" sz="1600" b="1" dirty="0"/>
              <a:t> not </a:t>
            </a:r>
            <a:r>
              <a:rPr lang="de-DE" sz="1600" b="1" dirty="0" err="1"/>
              <a:t>require</a:t>
            </a:r>
            <a:br>
              <a:rPr lang="de-DE" sz="1600" b="1" dirty="0"/>
            </a:br>
            <a:r>
              <a:rPr lang="de-DE" sz="1600" b="1" dirty="0" err="1"/>
              <a:t>laser</a:t>
            </a:r>
            <a:r>
              <a:rPr lang="de-DE" sz="1600" b="1" dirty="0"/>
              <a:t> </a:t>
            </a:r>
            <a:r>
              <a:rPr lang="de-DE" sz="1600" b="1" dirty="0" err="1"/>
              <a:t>guiding</a:t>
            </a:r>
            <a:r>
              <a:rPr lang="de-DE" sz="1600" b="1" dirty="0"/>
              <a:t> </a:t>
            </a:r>
            <a:r>
              <a:rPr lang="de-DE" sz="1600" b="1" dirty="0" err="1"/>
              <a:t>structures</a:t>
            </a:r>
            <a:r>
              <a:rPr lang="de-DE" sz="1600" b="1" dirty="0"/>
              <a:t>.</a:t>
            </a:r>
            <a:br>
              <a:rPr lang="de-DE" sz="1600" dirty="0"/>
            </a:br>
            <a:endParaRPr lang="de-DE" sz="16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Quasi-</a:t>
            </a:r>
            <a:r>
              <a:rPr lang="de-DE" sz="1600" dirty="0" err="1"/>
              <a:t>static</a:t>
            </a:r>
            <a:r>
              <a:rPr lang="de-DE" sz="1600" dirty="0"/>
              <a:t> </a:t>
            </a:r>
            <a:r>
              <a:rPr lang="de-DE" sz="1600" dirty="0" err="1"/>
              <a:t>plasma</a:t>
            </a:r>
            <a:r>
              <a:rPr lang="de-DE" sz="1600" dirty="0"/>
              <a:t> </a:t>
            </a:r>
            <a:r>
              <a:rPr lang="de-DE" sz="1600" dirty="0" err="1"/>
              <a:t>conditions</a:t>
            </a:r>
            <a:br>
              <a:rPr lang="de-DE" sz="1600" dirty="0"/>
            </a:br>
            <a:r>
              <a:rPr lang="de-DE" sz="1600" dirty="0" err="1"/>
              <a:t>without</a:t>
            </a:r>
            <a:r>
              <a:rPr lang="de-DE" sz="1600" dirty="0"/>
              <a:t> (</a:t>
            </a:r>
            <a:r>
              <a:rPr lang="de-DE" sz="1600" dirty="0" err="1"/>
              <a:t>parasitic</a:t>
            </a:r>
            <a:r>
              <a:rPr lang="de-DE" sz="1600" dirty="0"/>
              <a:t>) </a:t>
            </a:r>
            <a:r>
              <a:rPr lang="de-DE" sz="1600" dirty="0" err="1"/>
              <a:t>self-injection</a:t>
            </a:r>
            <a:r>
              <a:rPr lang="de-DE" sz="1600" dirty="0"/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laser</a:t>
            </a:r>
            <a:r>
              <a:rPr lang="de-DE" sz="1600" dirty="0"/>
              <a:t> </a:t>
            </a:r>
            <a:r>
              <a:rPr lang="de-DE" sz="1600" dirty="0" err="1"/>
              <a:t>self</a:t>
            </a:r>
            <a:r>
              <a:rPr lang="de-DE" sz="1600" dirty="0"/>
              <a:t>-phase </a:t>
            </a:r>
            <a:r>
              <a:rPr lang="de-DE" sz="1600" dirty="0" err="1"/>
              <a:t>modulation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depletion</a:t>
            </a:r>
            <a:r>
              <a:rPr lang="de-DE" sz="1600" dirty="0"/>
              <a:t> </a:t>
            </a:r>
            <a:r>
              <a:rPr lang="de-DE" sz="1600" dirty="0" err="1"/>
              <a:t>along</a:t>
            </a:r>
            <a:r>
              <a:rPr lang="de-DE" sz="1600" dirty="0"/>
              <a:t> </a:t>
            </a:r>
            <a:r>
              <a:rPr lang="de-DE" sz="1600" dirty="0" err="1"/>
              <a:t>direction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br>
              <a:rPr lang="de-DE" sz="1600" dirty="0"/>
            </a:br>
            <a:r>
              <a:rPr lang="de-DE" sz="1600" dirty="0" err="1"/>
              <a:t>electron</a:t>
            </a:r>
            <a:r>
              <a:rPr lang="de-DE" sz="1600" dirty="0"/>
              <a:t> </a:t>
            </a:r>
            <a:r>
              <a:rPr lang="de-DE" sz="1600" dirty="0" err="1"/>
              <a:t>acceleration</a:t>
            </a:r>
            <a:r>
              <a:rPr lang="de-DE" sz="1600" dirty="0"/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-36512" y="2466591"/>
            <a:ext cx="6084168" cy="4058753"/>
            <a:chOff x="785468" y="1088131"/>
            <a:chExt cx="7018034" cy="4681738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68" y="1088131"/>
              <a:ext cx="7018034" cy="4681738"/>
            </a:xfrm>
            <a:prstGeom prst="rect">
              <a:avLst/>
            </a:prstGeom>
          </p:spPr>
        </p:pic>
        <p:grpSp>
          <p:nvGrpSpPr>
            <p:cNvPr id="30" name="Gruppieren 29"/>
            <p:cNvGrpSpPr/>
            <p:nvPr/>
          </p:nvGrpSpPr>
          <p:grpSpPr>
            <a:xfrm>
              <a:off x="5469945" y="2052381"/>
              <a:ext cx="1982375" cy="1879921"/>
              <a:chOff x="5469945" y="2052381"/>
              <a:chExt cx="1982375" cy="1879921"/>
            </a:xfrm>
          </p:grpSpPr>
          <p:sp>
            <p:nvSpPr>
              <p:cNvPr id="34" name="Rechteck 33"/>
              <p:cNvSpPr/>
              <p:nvPr/>
            </p:nvSpPr>
            <p:spPr>
              <a:xfrm>
                <a:off x="6804248" y="2052381"/>
                <a:ext cx="648072" cy="216024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5469945" y="2991148"/>
                <a:ext cx="1918253" cy="941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400" b="1" dirty="0">
                    <a:solidFill>
                      <a:srgbClr val="C00000"/>
                    </a:solidFill>
                  </a:rPr>
                  <a:t>ELI type </a:t>
                </a:r>
                <a:r>
                  <a:rPr lang="de-DE" sz="1400" b="1" dirty="0" err="1">
                    <a:solidFill>
                      <a:srgbClr val="C00000"/>
                    </a:solidFill>
                  </a:rPr>
                  <a:t>lasers</a:t>
                </a:r>
                <a:endParaRPr lang="de-DE" sz="1400" b="1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de-DE" sz="1400" b="1" dirty="0" err="1">
                    <a:solidFill>
                      <a:srgbClr val="C00000"/>
                    </a:solidFill>
                  </a:rPr>
                  <a:t>could</a:t>
                </a:r>
                <a:r>
                  <a:rPr lang="de-DE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1400" b="1" dirty="0" err="1">
                    <a:solidFill>
                      <a:srgbClr val="C00000"/>
                    </a:solidFill>
                  </a:rPr>
                  <a:t>reach</a:t>
                </a:r>
                <a:r>
                  <a:rPr lang="de-DE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1400" b="1" dirty="0" err="1">
                    <a:solidFill>
                      <a:srgbClr val="C00000"/>
                    </a:solidFill>
                  </a:rPr>
                  <a:t>the</a:t>
                </a:r>
                <a:endParaRPr lang="de-DE" sz="1400" b="1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de-DE" sz="1400" b="1" dirty="0" err="1">
                    <a:solidFill>
                      <a:srgbClr val="C00000"/>
                    </a:solidFill>
                  </a:rPr>
                  <a:t>energy</a:t>
                </a:r>
                <a:r>
                  <a:rPr lang="de-DE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1400" b="1" dirty="0" err="1">
                    <a:solidFill>
                      <a:srgbClr val="C00000"/>
                    </a:solidFill>
                  </a:rPr>
                  <a:t>frontier</a:t>
                </a:r>
                <a:endParaRPr lang="de-DE" sz="14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1" name="Gruppieren 30"/>
            <p:cNvGrpSpPr/>
            <p:nvPr/>
          </p:nvGrpSpPr>
          <p:grpSpPr>
            <a:xfrm>
              <a:off x="919451" y="4611570"/>
              <a:ext cx="2197042" cy="1064838"/>
              <a:chOff x="6219468" y="2052381"/>
              <a:chExt cx="2197042" cy="1064838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6749970" y="2052381"/>
                <a:ext cx="648072" cy="216024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6219468" y="2513689"/>
                <a:ext cx="2197042" cy="60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>
                    <a:solidFill>
                      <a:srgbClr val="C00000"/>
                    </a:solidFill>
                  </a:rPr>
                  <a:t>Low-power,</a:t>
                </a:r>
              </a:p>
              <a:p>
                <a:r>
                  <a:rPr lang="de-DE" sz="1400" b="1" dirty="0">
                    <a:solidFill>
                      <a:srgbClr val="C00000"/>
                    </a:solidFill>
                  </a:rPr>
                  <a:t>high-</a:t>
                </a:r>
                <a:r>
                  <a:rPr lang="de-DE" sz="1400" b="1" dirty="0" err="1">
                    <a:solidFill>
                      <a:srgbClr val="C00000"/>
                    </a:solidFill>
                  </a:rPr>
                  <a:t>rep</a:t>
                </a:r>
                <a:r>
                  <a:rPr lang="de-DE" sz="1400" b="1" dirty="0">
                    <a:solidFill>
                      <a:srgbClr val="C00000"/>
                    </a:solidFill>
                  </a:rPr>
                  <a:t>.-rate </a:t>
                </a:r>
                <a:r>
                  <a:rPr lang="de-DE" sz="1400" b="1" dirty="0" err="1">
                    <a:solidFill>
                      <a:srgbClr val="C00000"/>
                    </a:solidFill>
                  </a:rPr>
                  <a:t>lasers</a:t>
                </a:r>
                <a:endParaRPr lang="de-DE" sz="1400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39" name="Textplatzhalter 2"/>
          <p:cNvSpPr txBox="1">
            <a:spLocks/>
          </p:cNvSpPr>
          <p:nvPr/>
        </p:nvSpPr>
        <p:spPr>
          <a:xfrm>
            <a:off x="-378804" y="1636665"/>
            <a:ext cx="6768752" cy="640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>
                <a:solidFill>
                  <a:srgbClr val="1F497D"/>
                </a:solidFill>
              </a:rPr>
              <a:t>Alexander Debus</a:t>
            </a:r>
            <a:r>
              <a:rPr lang="de-DE" sz="1400" dirty="0">
                <a:solidFill>
                  <a:prstClr val="black"/>
                </a:solidFill>
              </a:rPr>
              <a:t>, Richard </a:t>
            </a:r>
            <a:r>
              <a:rPr lang="de-DE" sz="1400" dirty="0" err="1">
                <a:solidFill>
                  <a:prstClr val="black"/>
                </a:solidFill>
              </a:rPr>
              <a:t>Pausch</a:t>
            </a:r>
            <a:r>
              <a:rPr lang="de-DE" sz="1400" dirty="0">
                <a:solidFill>
                  <a:prstClr val="black"/>
                </a:solidFill>
              </a:rPr>
              <a:t>, Axel </a:t>
            </a:r>
            <a:r>
              <a:rPr lang="de-DE" sz="1400" dirty="0" err="1">
                <a:solidFill>
                  <a:prstClr val="black"/>
                </a:solidFill>
              </a:rPr>
              <a:t>Hübl</a:t>
            </a:r>
            <a:r>
              <a:rPr lang="de-DE" sz="1400" dirty="0">
                <a:solidFill>
                  <a:prstClr val="black"/>
                </a:solidFill>
              </a:rPr>
              <a:t>, Klaus Steiniger,</a:t>
            </a:r>
            <a:br>
              <a:rPr lang="de-DE" sz="1400" dirty="0">
                <a:solidFill>
                  <a:prstClr val="black"/>
                </a:solidFill>
              </a:rPr>
            </a:br>
            <a:r>
              <a:rPr lang="de-DE" sz="1400" dirty="0">
                <a:solidFill>
                  <a:prstClr val="black"/>
                </a:solidFill>
              </a:rPr>
              <a:t>René </a:t>
            </a:r>
            <a:r>
              <a:rPr lang="de-DE" sz="1400" dirty="0" err="1">
                <a:solidFill>
                  <a:prstClr val="black"/>
                </a:solidFill>
              </a:rPr>
              <a:t>Widera</a:t>
            </a:r>
            <a:r>
              <a:rPr lang="de-DE" sz="1400" dirty="0">
                <a:solidFill>
                  <a:prstClr val="black"/>
                </a:solidFill>
              </a:rPr>
              <a:t>, Ulrich Schramm, Thomas E. </a:t>
            </a:r>
            <a:r>
              <a:rPr lang="de-DE" sz="1400" dirty="0" err="1">
                <a:solidFill>
                  <a:prstClr val="black"/>
                </a:solidFill>
              </a:rPr>
              <a:t>Cowan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and</a:t>
            </a:r>
            <a:r>
              <a:rPr lang="de-DE" sz="1400" dirty="0">
                <a:solidFill>
                  <a:prstClr val="black"/>
                </a:solidFill>
              </a:rPr>
              <a:t> Michael </a:t>
            </a:r>
            <a:r>
              <a:rPr lang="de-DE" sz="1400" dirty="0" err="1">
                <a:solidFill>
                  <a:prstClr val="black"/>
                </a:solidFill>
              </a:rPr>
              <a:t>Bussmann</a:t>
            </a:r>
            <a:endParaRPr lang="de-DE" sz="1400" baseline="30000" dirty="0">
              <a:solidFill>
                <a:prstClr val="black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F44E95D-7527-49B9-83FA-409E09ECD9DF}"/>
              </a:ext>
            </a:extLst>
          </p:cNvPr>
          <p:cNvSpPr txBox="1"/>
          <p:nvPr/>
        </p:nvSpPr>
        <p:spPr>
          <a:xfrm>
            <a:off x="6358164" y="1445875"/>
            <a:ext cx="2555776" cy="830997"/>
          </a:xfrm>
          <a:prstGeom prst="rect">
            <a:avLst/>
          </a:prstGeom>
        </p:spPr>
        <p:txBody>
          <a:bodyPr/>
          <a:lstStyle>
            <a:lvl1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baseline="0">
                <a:solidFill>
                  <a:srgbClr val="003E8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/>
              <a:t>See </a:t>
            </a:r>
            <a:r>
              <a:rPr lang="de-DE" dirty="0" err="1"/>
              <a:t>you</a:t>
            </a:r>
            <a:endParaRPr lang="de-DE" dirty="0"/>
          </a:p>
          <a:p>
            <a:r>
              <a:rPr lang="de-DE" dirty="0"/>
              <a:t>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posters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36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aesentation_blau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Bildschirmpräsentation (4:3)</PresentationFormat>
  <Paragraphs>51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Times</vt:lpstr>
      <vt:lpstr>Wingdings</vt:lpstr>
      <vt:lpstr>2_Benutzerdefiniertes Design</vt:lpstr>
      <vt:lpstr>3_Benutzerdefiniertes Design</vt:lpstr>
      <vt:lpstr>1_Praesentation_blau_Master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Simulate what is measured: next steps towards predictive simulations</dc:title>
  <dc:creator>Alexander</dc:creator>
  <cp:lastModifiedBy>Alexander Debus</cp:lastModifiedBy>
  <cp:revision>261</cp:revision>
  <cp:lastPrinted>2019-03-05T11:05:11Z</cp:lastPrinted>
  <dcterms:created xsi:type="dcterms:W3CDTF">2017-04-18T15:32:19Z</dcterms:created>
  <dcterms:modified xsi:type="dcterms:W3CDTF">2019-03-05T13:54:36Z</dcterms:modified>
</cp:coreProperties>
</file>