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3" r:id="rId2"/>
    <p:sldId id="274" r:id="rId3"/>
    <p:sldId id="270" r:id="rId4"/>
    <p:sldId id="271" r:id="rId5"/>
    <p:sldId id="266" r:id="rId6"/>
    <p:sldId id="267" r:id="rId7"/>
    <p:sldId id="268" r:id="rId8"/>
    <p:sldId id="269" r:id="rId9"/>
    <p:sldId id="258" r:id="rId10"/>
    <p:sldId id="259" r:id="rId11"/>
    <p:sldId id="260" r:id="rId12"/>
    <p:sldId id="261" r:id="rId13"/>
    <p:sldId id="262" r:id="rId14"/>
    <p:sldId id="275" r:id="rId15"/>
    <p:sldId id="272" r:id="rId16"/>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59" autoAdjust="0"/>
    <p:restoredTop sz="83939" autoAdjust="0"/>
  </p:normalViewPr>
  <p:slideViewPr>
    <p:cSldViewPr snapToGrid="0" showGuides="1">
      <p:cViewPr>
        <p:scale>
          <a:sx n="100" d="100"/>
          <a:sy n="100" d="100"/>
        </p:scale>
        <p:origin x="-1944" y="-942"/>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Click to edit Master title style</a:t>
            </a:r>
            <a:endParaRPr lang="en-US"/>
          </a:p>
        </p:txBody>
      </p:sp>
      <p:sp>
        <p:nvSpPr>
          <p:cNvPr id="3" name="TextBox 2"/>
          <p:cNvSpPr txBox="1"/>
          <p:nvPr userDrawn="1"/>
        </p:nvSpPr>
        <p:spPr>
          <a:xfrm>
            <a:off x="85820" y="6538375"/>
            <a:ext cx="2780531" cy="230832"/>
          </a:xfrm>
          <a:prstGeom prst="rect">
            <a:avLst/>
          </a:prstGeom>
          <a:noFill/>
        </p:spPr>
        <p:txBody>
          <a:bodyPr wrap="square" rtlCol="0">
            <a:spAutoFit/>
          </a:bodyPr>
          <a:lstStyle/>
          <a:p>
            <a:pPr>
              <a:buNone/>
            </a:pPr>
            <a:r>
              <a:rPr lang="en-US" sz="900" baseline="0" dirty="0" smtClean="0"/>
              <a:t>E. Boyd, 13.7.2018</a:t>
            </a:r>
            <a:endParaRPr lang="en-US" sz="900" dirty="0"/>
          </a:p>
        </p:txBody>
      </p:sp>
    </p:spTree>
    <p:extLst>
      <p:ext uri="{BB962C8B-B14F-4D97-AF65-F5344CB8AC3E}">
        <p14:creationId xmlns:p14="http://schemas.microsoft.com/office/powerpoint/2010/main" val="420222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Readiness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xfel.eu/share/page/site/scsInstallationProgress/dashboar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ocs.xfel.eu/share/page/site/sqsInstallationProgress/dashboar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docs.xfel.eu/share/page/site/midInstallationProgress/dashboar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xfel.eu/share/page/site/hedInstallationProgress/dashboar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SCS  </a:t>
            </a:r>
            <a:endParaRPr lang="de-DE" dirty="0"/>
          </a:p>
        </p:txBody>
      </p:sp>
      <p:sp>
        <p:nvSpPr>
          <p:cNvPr id="4" name="Content Placeholder 3"/>
          <p:cNvSpPr>
            <a:spLocks noGrp="1"/>
          </p:cNvSpPr>
          <p:nvPr>
            <p:ph idx="1"/>
          </p:nvPr>
        </p:nvSpPr>
        <p:spPr>
          <a:xfrm>
            <a:off x="85724" y="1023937"/>
            <a:ext cx="9058275" cy="5348287"/>
          </a:xfrm>
        </p:spPr>
        <p:txBody>
          <a:bodyPr/>
          <a:lstStyle/>
          <a:p>
            <a:r>
              <a:rPr lang="de-DE" sz="2000" dirty="0" smtClean="0">
                <a:hlinkClick r:id="rId2"/>
              </a:rPr>
              <a:t>Progress</a:t>
            </a:r>
          </a:p>
          <a:p>
            <a:endParaRPr lang="de-DE" sz="2000" dirty="0">
              <a:hlinkClick r:id="rId2"/>
            </a:endParaRPr>
          </a:p>
          <a:p>
            <a:r>
              <a:rPr lang="en-US" sz="2000" dirty="0" smtClean="0"/>
              <a:t>TIM transfer measurement </a:t>
            </a:r>
            <a:r>
              <a:rPr lang="en-US" sz="2000" dirty="0"/>
              <a:t>done</a:t>
            </a:r>
          </a:p>
          <a:p>
            <a:r>
              <a:rPr lang="en-US" sz="2000" dirty="0" smtClean="0"/>
              <a:t> </a:t>
            </a:r>
            <a:r>
              <a:rPr lang="en-US" sz="2000" dirty="0"/>
              <a:t>LIN:  imager added</a:t>
            </a:r>
          </a:p>
          <a:p>
            <a:r>
              <a:rPr lang="en-US" sz="2000" dirty="0" smtClean="0"/>
              <a:t>All </a:t>
            </a:r>
            <a:r>
              <a:rPr lang="en-US" sz="2000" dirty="0"/>
              <a:t>imagers installed -&gt;&gt; wait for cables installation by </a:t>
            </a:r>
            <a:r>
              <a:rPr lang="en-US" sz="2000" dirty="0" err="1" smtClean="0"/>
              <a:t>actemium</a:t>
            </a:r>
            <a:endParaRPr lang="en-US" sz="2000" dirty="0" smtClean="0"/>
          </a:p>
          <a:p>
            <a:r>
              <a:rPr lang="en-US" sz="2000" dirty="0" smtClean="0"/>
              <a:t>permanent </a:t>
            </a:r>
            <a:r>
              <a:rPr lang="en-US" sz="2000" dirty="0"/>
              <a:t>beamline ready for first beam next week</a:t>
            </a:r>
          </a:p>
          <a:p>
            <a:r>
              <a:rPr lang="en-US" sz="2000" dirty="0" smtClean="0"/>
              <a:t>motors </a:t>
            </a:r>
            <a:r>
              <a:rPr lang="en-US" sz="2000" dirty="0"/>
              <a:t>of KBS </a:t>
            </a:r>
            <a:r>
              <a:rPr lang="en-US" sz="2000" dirty="0" smtClean="0"/>
              <a:t>instantiated</a:t>
            </a:r>
          </a:p>
          <a:p>
            <a:pPr marL="0" indent="0">
              <a:buNone/>
            </a:pPr>
            <a:r>
              <a:rPr lang="en-US" sz="2000" dirty="0"/>
              <a:t> </a:t>
            </a:r>
          </a:p>
          <a:p>
            <a:r>
              <a:rPr lang="en-US" sz="2000" dirty="0"/>
              <a:t>Problems discussed already with involved groups</a:t>
            </a:r>
          </a:p>
          <a:p>
            <a:endParaRPr lang="de-DE" sz="2000" dirty="0" smtClean="0">
              <a:hlinkClick r:id="rId2"/>
            </a:endParaRPr>
          </a:p>
          <a:p>
            <a:endParaRPr lang="de-DE" sz="2000" dirty="0" smtClean="0">
              <a:hlinkClick r:id="rId2"/>
            </a:endParaRPr>
          </a:p>
          <a:p>
            <a:endParaRPr lang="en-US" sz="1400" dirty="0"/>
          </a:p>
          <a:p>
            <a:endParaRPr lang="de-DE" sz="2000" dirty="0" smtClean="0">
              <a:hlinkClick r:id="rId2"/>
            </a:endParaRPr>
          </a:p>
          <a:p>
            <a:pPr marL="0" indent="0">
              <a:buNone/>
            </a:pPr>
            <a:endParaRPr lang="en-US" sz="1600" dirty="0" smtClean="0"/>
          </a:p>
        </p:txBody>
      </p:sp>
    </p:spTree>
    <p:extLst>
      <p:ext uri="{BB962C8B-B14F-4D97-AF65-F5344CB8AC3E}">
        <p14:creationId xmlns:p14="http://schemas.microsoft.com/office/powerpoint/2010/main" val="2322365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4" name="Content Placeholder 3"/>
          <p:cNvSpPr>
            <a:spLocks noGrp="1"/>
          </p:cNvSpPr>
          <p:nvPr>
            <p:ph idx="1"/>
          </p:nvPr>
        </p:nvSpPr>
        <p:spPr>
          <a:xfrm>
            <a:off x="114301" y="1228725"/>
            <a:ext cx="8867774" cy="5060950"/>
          </a:xfrm>
        </p:spPr>
        <p:txBody>
          <a:bodyPr/>
          <a:lstStyle/>
          <a:p>
            <a:r>
              <a:rPr lang="en-US" sz="2000" dirty="0" smtClean="0"/>
              <a:t>Integration </a:t>
            </a:r>
            <a:r>
              <a:rPr lang="en-US" sz="2000" dirty="0"/>
              <a:t>and tests in SASE2 tunnel</a:t>
            </a:r>
          </a:p>
          <a:p>
            <a:r>
              <a:rPr lang="en-US" sz="2000" dirty="0" smtClean="0"/>
              <a:t>Developments </a:t>
            </a:r>
            <a:r>
              <a:rPr lang="en-US" sz="2000" dirty="0"/>
              <a:t>on MC2 motor devices (e.g. homing)</a:t>
            </a:r>
          </a:p>
          <a:p>
            <a:r>
              <a:rPr lang="en-US" sz="2000" dirty="0" smtClean="0"/>
              <a:t>Different </a:t>
            </a:r>
            <a:r>
              <a:rPr lang="en-US" sz="2000" dirty="0"/>
              <a:t>activities at SQS and SCS (motor configuration, loop updates, testing)</a:t>
            </a:r>
          </a:p>
          <a:p>
            <a:r>
              <a:rPr lang="en-US" sz="2000" smtClean="0"/>
              <a:t>Meeting </a:t>
            </a:r>
            <a:r>
              <a:rPr lang="en-US" sz="2000" dirty="0"/>
              <a:t>with Martin Teichmann took place on Monday to clarify about communication issues</a:t>
            </a:r>
          </a:p>
          <a:p>
            <a:r>
              <a:rPr lang="en-US" sz="2000" smtClean="0"/>
              <a:t>Invitation </a:t>
            </a:r>
            <a:r>
              <a:rPr lang="en-US" sz="2000" dirty="0"/>
              <a:t>for meeting with HED/MID and different support groups for upcoming PLC and </a:t>
            </a:r>
            <a:r>
              <a:rPr lang="en-US" sz="2000" dirty="0" err="1"/>
              <a:t>MicroTCA</a:t>
            </a:r>
            <a:r>
              <a:rPr lang="en-US" sz="2000" dirty="0"/>
              <a:t> installation, testing and commissioning</a:t>
            </a:r>
          </a:p>
          <a:p>
            <a:endParaRPr lang="en-US" sz="2000" dirty="0"/>
          </a:p>
        </p:txBody>
      </p:sp>
    </p:spTree>
    <p:extLst>
      <p:ext uri="{BB962C8B-B14F-4D97-AF65-F5344CB8AC3E}">
        <p14:creationId xmlns:p14="http://schemas.microsoft.com/office/powerpoint/2010/main" val="394440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3" name="Content Placeholder 2"/>
          <p:cNvSpPr>
            <a:spLocks noGrp="1"/>
          </p:cNvSpPr>
          <p:nvPr>
            <p:ph idx="1"/>
          </p:nvPr>
        </p:nvSpPr>
        <p:spPr/>
        <p:txBody>
          <a:bodyPr/>
          <a:lstStyle/>
          <a:p>
            <a:r>
              <a:rPr lang="en-US" dirty="0" smtClean="0"/>
              <a:t>SASE3 </a:t>
            </a:r>
            <a:r>
              <a:rPr lang="en-US" dirty="0"/>
              <a:t>- configuration of filesystems ongoing</a:t>
            </a:r>
          </a:p>
          <a:p>
            <a:r>
              <a:rPr lang="en-US" smtClean="0"/>
              <a:t>configuration </a:t>
            </a:r>
            <a:r>
              <a:rPr lang="en-US" dirty="0"/>
              <a:t>of utility nodes</a:t>
            </a:r>
          </a:p>
          <a:p>
            <a:r>
              <a:rPr lang="en-US" smtClean="0"/>
              <a:t>Activation </a:t>
            </a:r>
            <a:r>
              <a:rPr lang="en-US" dirty="0"/>
              <a:t>of the network in SASE2 - work scheduled for Monday and Tuesday</a:t>
            </a:r>
          </a:p>
          <a:p>
            <a:endParaRPr lang="en-US" dirty="0"/>
          </a:p>
        </p:txBody>
      </p:sp>
    </p:spTree>
    <p:extLst>
      <p:ext uri="{BB962C8B-B14F-4D97-AF65-F5344CB8AC3E}">
        <p14:creationId xmlns:p14="http://schemas.microsoft.com/office/powerpoint/2010/main" val="2996320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r>
              <a:rPr lang="de-DE" dirty="0" smtClean="0"/>
              <a:t> </a:t>
            </a:r>
            <a:endParaRPr lang="de-DE" dirty="0"/>
          </a:p>
        </p:txBody>
      </p:sp>
      <p:sp>
        <p:nvSpPr>
          <p:cNvPr id="3" name="Content Placeholder 2"/>
          <p:cNvSpPr>
            <a:spLocks noGrp="1"/>
          </p:cNvSpPr>
          <p:nvPr>
            <p:ph idx="1"/>
          </p:nvPr>
        </p:nvSpPr>
        <p:spPr>
          <a:xfrm>
            <a:off x="200025" y="1176338"/>
            <a:ext cx="8724900" cy="4932362"/>
          </a:xfrm>
        </p:spPr>
        <p:txBody>
          <a:bodyPr/>
          <a:lstStyle/>
          <a:p>
            <a:r>
              <a:rPr lang="en-US" sz="1400" b="1" spc="-1" dirty="0">
                <a:solidFill>
                  <a:srgbClr val="000000"/>
                </a:solidFill>
                <a:uFill>
                  <a:solidFill>
                    <a:srgbClr val="FFFFFF"/>
                  </a:solidFill>
                </a:uFill>
                <a:sym typeface="Wingdings" panose="05000000000000000000" pitchFamily="2" charset="2"/>
              </a:rPr>
              <a:t>2</a:t>
            </a:r>
            <a:r>
              <a:rPr lang="en-US" sz="1400" b="1" spc="-1" baseline="30000" dirty="0">
                <a:solidFill>
                  <a:srgbClr val="000000"/>
                </a:solidFill>
                <a:uFill>
                  <a:solidFill>
                    <a:srgbClr val="FFFFFF"/>
                  </a:solidFill>
                </a:uFill>
                <a:sym typeface="Wingdings" panose="05000000000000000000" pitchFamily="2" charset="2"/>
              </a:rPr>
              <a:t>nd</a:t>
            </a:r>
            <a:r>
              <a:rPr lang="en-US" sz="1400" b="1" spc="-1" dirty="0">
                <a:solidFill>
                  <a:srgbClr val="000000"/>
                </a:solidFill>
                <a:uFill>
                  <a:solidFill>
                    <a:srgbClr val="FFFFFF"/>
                  </a:solidFill>
                </a:uFill>
                <a:sym typeface="Wingdings" panose="05000000000000000000" pitchFamily="2" charset="2"/>
              </a:rPr>
              <a:t> AGIPD MID</a:t>
            </a:r>
          </a:p>
          <a:p>
            <a:pPr lvl="1"/>
            <a:r>
              <a:rPr lang="en-US" sz="1400" spc="-1" dirty="0">
                <a:solidFill>
                  <a:srgbClr val="000000"/>
                </a:solidFill>
                <a:uFill>
                  <a:solidFill>
                    <a:srgbClr val="FFFFFF"/>
                  </a:solidFill>
                </a:uFill>
                <a:sym typeface="Wingdings" panose="05000000000000000000" pitchFamily="2" charset="2"/>
              </a:rPr>
              <a:t>AGIPD is expected be ready for transportation to XFEL end of August</a:t>
            </a:r>
          </a:p>
          <a:p>
            <a:pPr lvl="1"/>
            <a:r>
              <a:rPr lang="en-US" sz="1400" spc="-1" dirty="0">
                <a:solidFill>
                  <a:srgbClr val="000000"/>
                </a:solidFill>
                <a:uFill>
                  <a:solidFill>
                    <a:srgbClr val="FFFFFF"/>
                  </a:solidFill>
                </a:uFill>
                <a:sym typeface="Wingdings" panose="05000000000000000000" pitchFamily="2" charset="2"/>
              </a:rPr>
              <a:t>It has been communicated to the AGIPD consortium that we transport the detector to XFEL as soon as all modules have seen X-rays at DESY (requires detector to be present at DESY)</a:t>
            </a:r>
          </a:p>
          <a:p>
            <a:pPr lvl="1"/>
            <a:r>
              <a:rPr lang="en-US" sz="1400" spc="-1" dirty="0">
                <a:solidFill>
                  <a:srgbClr val="000000"/>
                </a:solidFill>
                <a:uFill>
                  <a:solidFill>
                    <a:srgbClr val="FFFFFF"/>
                  </a:solidFill>
                </a:uFill>
                <a:sym typeface="Wingdings" panose="05000000000000000000" pitchFamily="2" charset="2"/>
              </a:rPr>
              <a:t>Invited AGIPD project manager for a meeting with XFEL management to clarify the </a:t>
            </a:r>
            <a:r>
              <a:rPr lang="en-GB" sz="1400" dirty="0"/>
              <a:t>installation, integration, commissioning and calibration </a:t>
            </a:r>
            <a:r>
              <a:rPr lang="en-US" sz="1400" spc="-1" dirty="0">
                <a:solidFill>
                  <a:srgbClr val="000000"/>
                </a:solidFill>
                <a:uFill>
                  <a:solidFill>
                    <a:srgbClr val="FFFFFF"/>
                  </a:solidFill>
                </a:uFill>
                <a:sym typeface="Wingdings" panose="05000000000000000000" pitchFamily="2" charset="2"/>
              </a:rPr>
              <a:t>plans for the AGIPD detectors for XFEL</a:t>
            </a:r>
            <a:endParaRPr lang="en-US" sz="1400" spc="-1" dirty="0">
              <a:solidFill>
                <a:srgbClr val="000000"/>
              </a:solidFill>
              <a:uFill>
                <a:solidFill>
                  <a:srgbClr val="FFFFFF"/>
                </a:solidFill>
              </a:uFill>
            </a:endParaRPr>
          </a:p>
          <a:p>
            <a:r>
              <a:rPr lang="en-US" sz="1400" b="1" spc="-1" dirty="0">
                <a:solidFill>
                  <a:srgbClr val="000000"/>
                </a:solidFill>
                <a:uFill>
                  <a:solidFill>
                    <a:srgbClr val="FFFFFF"/>
                  </a:solidFill>
                </a:uFill>
              </a:rPr>
              <a:t>DSSC</a:t>
            </a:r>
          </a:p>
          <a:p>
            <a:pPr lvl="1"/>
            <a:r>
              <a:rPr lang="en-US" sz="1400" dirty="0"/>
              <a:t>Testing of the DSSC vessel</a:t>
            </a:r>
          </a:p>
          <a:p>
            <a:pPr lvl="2"/>
            <a:r>
              <a:rPr lang="en-US" sz="1400" dirty="0"/>
              <a:t>Access to the CFEL lab granted if we log people and activities. The problem of opening the door stays, but is probably minor</a:t>
            </a:r>
          </a:p>
          <a:p>
            <a:pPr lvl="2"/>
            <a:r>
              <a:rPr lang="en-US" sz="1400" dirty="0"/>
              <a:t>Leak detector prepared for transport at CFEL, but need confirmation from CFEL people that they can be there when we plan to transport it</a:t>
            </a:r>
          </a:p>
          <a:p>
            <a:pPr lvl="2"/>
            <a:r>
              <a:rPr lang="en-US" sz="1400" dirty="0"/>
              <a:t>Power supplies for lab MB proposal submitted, order for the chiller also submitted</a:t>
            </a:r>
          </a:p>
          <a:p>
            <a:pPr lvl="2"/>
            <a:r>
              <a:rPr lang="en-US" sz="1400" dirty="0"/>
              <a:t>Three PPT feed through flanges tested and found leak tight, repairing procedure works</a:t>
            </a:r>
          </a:p>
          <a:p>
            <a:r>
              <a:rPr lang="en-US" sz="1400" b="1" dirty="0" err="1"/>
              <a:t>FastCCD</a:t>
            </a:r>
            <a:endParaRPr lang="en-US" sz="1400" b="1" dirty="0"/>
          </a:p>
          <a:p>
            <a:pPr lvl="1"/>
            <a:r>
              <a:rPr lang="en-US" sz="1400" dirty="0"/>
              <a:t>Calibration measurements ongoing after vacuum problems with </a:t>
            </a:r>
            <a:r>
              <a:rPr lang="en-US" sz="1400" dirty="0" err="1"/>
              <a:t>PulXar</a:t>
            </a:r>
            <a:endParaRPr lang="en-GB" sz="1400" dirty="0"/>
          </a:p>
          <a:p>
            <a:pPr marL="300037" lvl="1" indent="0">
              <a:buNone/>
            </a:pPr>
            <a:endParaRPr lang="en-US" sz="1400" spc="-1" dirty="0">
              <a:solidFill>
                <a:srgbClr val="000000"/>
              </a:solidFill>
              <a:uFill>
                <a:solidFill>
                  <a:srgbClr val="FFFFFF"/>
                </a:solidFill>
              </a:uFill>
            </a:endParaRPr>
          </a:p>
        </p:txBody>
      </p:sp>
    </p:spTree>
    <p:extLst>
      <p:ext uri="{BB962C8B-B14F-4D97-AF65-F5344CB8AC3E}">
        <p14:creationId xmlns:p14="http://schemas.microsoft.com/office/powerpoint/2010/main" val="274552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285100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88" y="152400"/>
            <a:ext cx="7283450" cy="869950"/>
          </a:xfrm>
        </p:spPr>
        <p:txBody>
          <a:bodyPr/>
          <a:lstStyle/>
          <a:p>
            <a:r>
              <a:rPr lang="en-US" dirty="0" smtClean="0"/>
              <a:t>SRP</a:t>
            </a:r>
            <a:endParaRPr lang="en-US" dirty="0"/>
          </a:p>
        </p:txBody>
      </p:sp>
      <p:sp>
        <p:nvSpPr>
          <p:cNvPr id="3" name="TextBox 2"/>
          <p:cNvSpPr txBox="1"/>
          <p:nvPr/>
        </p:nvSpPr>
        <p:spPr>
          <a:xfrm>
            <a:off x="533400" y="1333500"/>
            <a:ext cx="8477250" cy="4388894"/>
          </a:xfrm>
          <a:prstGeom prst="rect">
            <a:avLst/>
          </a:prstGeom>
          <a:noFill/>
        </p:spPr>
        <p:txBody>
          <a:bodyPr wrap="square" rtlCol="0">
            <a:spAutoFit/>
          </a:bodyPr>
          <a:lstStyle/>
          <a:p>
            <a:pPr algn="ctr">
              <a:buNone/>
            </a:pPr>
            <a:r>
              <a:rPr lang="en-US" sz="2000" b="1" dirty="0"/>
              <a:t>July 26, 8am </a:t>
            </a:r>
            <a:r>
              <a:rPr lang="en-US" sz="2000" b="1" dirty="0" smtClean="0"/>
              <a:t>Commissioning of SASE 3 Radiation Hutches</a:t>
            </a:r>
            <a:r>
              <a:rPr lang="en-US" dirty="0" smtClean="0"/>
              <a:t>:</a:t>
            </a:r>
            <a:r>
              <a:rPr lang="en-US" dirty="0"/>
              <a:t> </a:t>
            </a:r>
          </a:p>
          <a:p>
            <a:r>
              <a:rPr lang="en-US" sz="1800" dirty="0" smtClean="0"/>
              <a:t> </a:t>
            </a:r>
            <a:r>
              <a:rPr lang="en-US" sz="1800" dirty="0"/>
              <a:t>Machine runs single </a:t>
            </a:r>
            <a:r>
              <a:rPr lang="en-US" sz="1800" dirty="0" smtClean="0"/>
              <a:t>pulse</a:t>
            </a:r>
            <a:endParaRPr lang="en-US" sz="1800" dirty="0"/>
          </a:p>
          <a:p>
            <a:r>
              <a:rPr lang="en-US" sz="1800" dirty="0" smtClean="0"/>
              <a:t>Steer </a:t>
            </a:r>
            <a:r>
              <a:rPr lang="en-US" sz="1800" dirty="0"/>
              <a:t>the beam onto the SQS </a:t>
            </a:r>
            <a:r>
              <a:rPr lang="en-US" sz="1800" dirty="0" smtClean="0"/>
              <a:t>shutter </a:t>
            </a:r>
            <a:r>
              <a:rPr lang="en-US" sz="1800" dirty="0"/>
              <a:t>(no focus). </a:t>
            </a:r>
          </a:p>
          <a:p>
            <a:r>
              <a:rPr lang="en-US" sz="1800" dirty="0" smtClean="0"/>
              <a:t>At </a:t>
            </a:r>
            <a:r>
              <a:rPr lang="en-US" sz="1800" dirty="0"/>
              <a:t>this </a:t>
            </a:r>
            <a:r>
              <a:rPr lang="en-US" sz="1800" dirty="0" smtClean="0"/>
              <a:t>time </a:t>
            </a:r>
            <a:r>
              <a:rPr lang="en-US" sz="1800" dirty="0"/>
              <a:t>the SQS shutter </a:t>
            </a:r>
            <a:r>
              <a:rPr lang="en-US" sz="1800" dirty="0" smtClean="0"/>
              <a:t> can be opened.</a:t>
            </a:r>
            <a:r>
              <a:rPr lang="en-US" sz="1800" dirty="0"/>
              <a:t> </a:t>
            </a:r>
          </a:p>
          <a:p>
            <a:r>
              <a:rPr lang="en-US" sz="1800" dirty="0" smtClean="0"/>
              <a:t>People </a:t>
            </a:r>
            <a:r>
              <a:rPr lang="en-US" sz="1800" dirty="0"/>
              <a:t>at SQS instrument have to </a:t>
            </a:r>
            <a:r>
              <a:rPr lang="en-US" sz="1800" dirty="0" smtClean="0"/>
              <a:t>check </a:t>
            </a:r>
            <a:r>
              <a:rPr lang="en-US" sz="1800" dirty="0"/>
              <a:t>that the beam hit on the YAG screen in the </a:t>
            </a:r>
            <a:r>
              <a:rPr lang="en-US" sz="1800" dirty="0" smtClean="0"/>
              <a:t>hutch. If </a:t>
            </a:r>
            <a:r>
              <a:rPr lang="en-US" sz="1800" dirty="0"/>
              <a:t>not it needs to be steered with tunnel mirrors (M2). </a:t>
            </a:r>
          </a:p>
          <a:p>
            <a:r>
              <a:rPr lang="en-US" sz="1800" dirty="0"/>
              <a:t>E</a:t>
            </a:r>
            <a:r>
              <a:rPr lang="en-US" sz="1800" dirty="0" smtClean="0"/>
              <a:t>nter </a:t>
            </a:r>
            <a:r>
              <a:rPr lang="en-US" sz="1800" dirty="0"/>
              <a:t>the hutch and insert the target (manual translator)</a:t>
            </a:r>
          </a:p>
          <a:p>
            <a:r>
              <a:rPr lang="en-US" sz="1800" dirty="0" smtClean="0"/>
              <a:t>The </a:t>
            </a:r>
            <a:r>
              <a:rPr lang="en-US" sz="1800" dirty="0"/>
              <a:t>machine can go to 60 pulses. Start of </a:t>
            </a:r>
            <a:r>
              <a:rPr lang="en-US" sz="1800" dirty="0" smtClean="0"/>
              <a:t>radiation </a:t>
            </a:r>
            <a:r>
              <a:rPr lang="en-US" sz="1800" dirty="0"/>
              <a:t>tests at SQS </a:t>
            </a:r>
          </a:p>
          <a:p>
            <a:r>
              <a:rPr lang="en-US" sz="1800" dirty="0" smtClean="0"/>
              <a:t>Switch </a:t>
            </a:r>
            <a:r>
              <a:rPr lang="en-US" sz="1800" dirty="0"/>
              <a:t>back to single </a:t>
            </a:r>
            <a:r>
              <a:rPr lang="en-US" sz="1800" dirty="0" smtClean="0"/>
              <a:t>pulse then </a:t>
            </a:r>
            <a:r>
              <a:rPr lang="en-US" sz="1800" dirty="0"/>
              <a:t>steer the beam to the SCS branch </a:t>
            </a:r>
            <a:r>
              <a:rPr lang="en-US" sz="1800" dirty="0" smtClean="0"/>
              <a:t>(</a:t>
            </a:r>
            <a:r>
              <a:rPr lang="en-US" sz="1800" dirty="0"/>
              <a:t>inserting M5). </a:t>
            </a:r>
          </a:p>
          <a:p>
            <a:r>
              <a:rPr lang="en-US" sz="1800" dirty="0" smtClean="0"/>
              <a:t>Same </a:t>
            </a:r>
            <a:r>
              <a:rPr lang="en-US" sz="1800" dirty="0"/>
              <a:t>procedure as before: Make sure that the YAG screen is hit properly, insert target (here remotely </a:t>
            </a:r>
            <a:r>
              <a:rPr lang="en-US" sz="1800" dirty="0" smtClean="0"/>
              <a:t>possible</a:t>
            </a:r>
            <a:r>
              <a:rPr lang="en-US" sz="1800" dirty="0"/>
              <a:t>). </a:t>
            </a:r>
          </a:p>
          <a:p>
            <a:r>
              <a:rPr lang="en-US" sz="1800" dirty="0" smtClean="0"/>
              <a:t>Switch </a:t>
            </a:r>
            <a:r>
              <a:rPr lang="en-US" sz="1800" dirty="0"/>
              <a:t>to 60 pulses, start of radiation tests.</a:t>
            </a:r>
          </a:p>
          <a:p>
            <a:endParaRPr lang="en-US" dirty="0"/>
          </a:p>
        </p:txBody>
      </p:sp>
    </p:spTree>
    <p:extLst>
      <p:ext uri="{BB962C8B-B14F-4D97-AF65-F5344CB8AC3E}">
        <p14:creationId xmlns:p14="http://schemas.microsoft.com/office/powerpoint/2010/main" val="3118441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788" y="152400"/>
            <a:ext cx="7283450" cy="869950"/>
          </a:xfrm>
        </p:spPr>
        <p:txBody>
          <a:bodyPr/>
          <a:lstStyle/>
          <a:p>
            <a:r>
              <a:rPr lang="en-US" dirty="0" smtClean="0"/>
              <a:t>SRP</a:t>
            </a:r>
            <a:endParaRPr lang="en-US" dirty="0"/>
          </a:p>
        </p:txBody>
      </p:sp>
      <p:sp>
        <p:nvSpPr>
          <p:cNvPr id="3" name="Rectangle 2"/>
          <p:cNvSpPr/>
          <p:nvPr/>
        </p:nvSpPr>
        <p:spPr>
          <a:xfrm>
            <a:off x="0" y="1432313"/>
            <a:ext cx="8848725" cy="4579715"/>
          </a:xfrm>
          <a:prstGeom prst="rect">
            <a:avLst/>
          </a:prstGeom>
        </p:spPr>
        <p:txBody>
          <a:bodyPr wrap="square">
            <a:spAutoFit/>
          </a:bodyPr>
          <a:lstStyle/>
          <a:p>
            <a:r>
              <a:rPr lang="en-US" sz="1800" dirty="0"/>
              <a:t>The site inspection that took place in SASE2 today was </a:t>
            </a:r>
            <a:r>
              <a:rPr lang="en-US" sz="1800" dirty="0" err="1"/>
              <a:t>sucessful</a:t>
            </a:r>
            <a:r>
              <a:rPr lang="en-US" sz="1800" dirty="0"/>
              <a:t>. There are no points left hindering us to lift the PPE requirement for the area. This come into effect starting on Monday 23.07.2018</a:t>
            </a:r>
          </a:p>
          <a:p>
            <a:pPr>
              <a:buNone/>
            </a:pPr>
            <a:r>
              <a:rPr lang="en-US" sz="1800" dirty="0"/>
              <a:t> </a:t>
            </a:r>
          </a:p>
          <a:p>
            <a:r>
              <a:rPr lang="en-US" sz="1800" dirty="0"/>
              <a:t>PPE is still required for craning (helmet and safety shoes), transport of heavy material and installation of equipment (minimum safety shoes and bump cap if necessary). In the workshop area the related rules are still in effect.</a:t>
            </a:r>
          </a:p>
          <a:p>
            <a:pPr>
              <a:buNone/>
            </a:pPr>
            <a:r>
              <a:rPr lang="en-US" sz="1800" dirty="0"/>
              <a:t> </a:t>
            </a:r>
          </a:p>
          <a:p>
            <a:r>
              <a:rPr lang="en-US" sz="1800" dirty="0"/>
              <a:t>Sturdy shoes are a permanent requirement. High heels, sandals and </a:t>
            </a:r>
            <a:r>
              <a:rPr lang="en-US" sz="1800" dirty="0" err="1"/>
              <a:t>and</a:t>
            </a:r>
            <a:r>
              <a:rPr lang="en-US" sz="1800" dirty="0"/>
              <a:t> similar kind of shoes are forbidden due to ongoing work.</a:t>
            </a:r>
          </a:p>
          <a:p>
            <a:endParaRPr lang="en-US" sz="1800" dirty="0"/>
          </a:p>
          <a:p>
            <a:r>
              <a:rPr lang="en-US" sz="1800" dirty="0"/>
              <a:t>Due to the foreseen construction work in some fenced off and marked areas other PPE requirements can be in effect signposted at the barriers. (construction of SASE1 </a:t>
            </a:r>
            <a:r>
              <a:rPr lang="en-US" sz="1800" dirty="0" err="1"/>
              <a:t>rackroom</a:t>
            </a:r>
            <a:r>
              <a:rPr lang="en-US" sz="1800" dirty="0"/>
              <a:t> D.23, construction of </a:t>
            </a:r>
            <a:r>
              <a:rPr lang="en-US" sz="1800" dirty="0" err="1"/>
              <a:t>cryo</a:t>
            </a:r>
            <a:r>
              <a:rPr lang="en-US" sz="1800" dirty="0"/>
              <a:t> feedline SASE2, transport of laser system parts into A.23, ...)</a:t>
            </a:r>
          </a:p>
        </p:txBody>
      </p:sp>
    </p:spTree>
    <p:extLst>
      <p:ext uri="{BB962C8B-B14F-4D97-AF65-F5344CB8AC3E}">
        <p14:creationId xmlns:p14="http://schemas.microsoft.com/office/powerpoint/2010/main" val="164738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SQS</a:t>
            </a:r>
            <a:endParaRPr lang="de-DE" dirty="0"/>
          </a:p>
        </p:txBody>
      </p:sp>
      <p:sp>
        <p:nvSpPr>
          <p:cNvPr id="3" name="Inhaltsplatzhalter 2"/>
          <p:cNvSpPr>
            <a:spLocks noGrp="1"/>
          </p:cNvSpPr>
          <p:nvPr>
            <p:ph idx="1"/>
          </p:nvPr>
        </p:nvSpPr>
        <p:spPr>
          <a:xfrm>
            <a:off x="404813" y="1117600"/>
            <a:ext cx="8643937" cy="5276850"/>
          </a:xfrm>
        </p:spPr>
        <p:txBody>
          <a:bodyPr>
            <a:noAutofit/>
          </a:bodyPr>
          <a:lstStyle/>
          <a:p>
            <a:r>
              <a:rPr lang="de-DE" sz="1800" dirty="0" smtClean="0">
                <a:hlinkClick r:id="rId2"/>
              </a:rPr>
              <a:t>Progress</a:t>
            </a:r>
          </a:p>
          <a:p>
            <a:r>
              <a:rPr lang="en-US" sz="1800" dirty="0" smtClean="0"/>
              <a:t>Last </a:t>
            </a:r>
            <a:r>
              <a:rPr lang="en-US" sz="1800" dirty="0"/>
              <a:t>vacuum connection between the instrument and the transfer </a:t>
            </a:r>
            <a:r>
              <a:rPr lang="en-US" sz="1800" dirty="0" err="1"/>
              <a:t>beampipe</a:t>
            </a:r>
            <a:r>
              <a:rPr lang="en-US" sz="1800" dirty="0"/>
              <a:t> has been done.</a:t>
            </a:r>
          </a:p>
          <a:p>
            <a:r>
              <a:rPr lang="en-US" sz="1800" dirty="0" smtClean="0"/>
              <a:t>Installation </a:t>
            </a:r>
            <a:r>
              <a:rPr lang="en-US" sz="1800" dirty="0"/>
              <a:t>of the target for the radiation test latest on Monday.</a:t>
            </a:r>
          </a:p>
          <a:p>
            <a:r>
              <a:rPr lang="en-US" sz="1800" dirty="0" smtClean="0"/>
              <a:t>The </a:t>
            </a:r>
            <a:r>
              <a:rPr lang="en-US" sz="1800" dirty="0"/>
              <a:t>vacuum in the KB mirror vessel is not good enough yet. Additional leak checks and RGA measurements have been performed but did not find a problem.</a:t>
            </a:r>
          </a:p>
          <a:p>
            <a:r>
              <a:rPr lang="en-US" sz="1800" dirty="0" smtClean="0"/>
              <a:t>Motor </a:t>
            </a:r>
            <a:r>
              <a:rPr lang="en-US" sz="1800" dirty="0"/>
              <a:t>tests on the laser in-coupling section have been done.</a:t>
            </a:r>
          </a:p>
          <a:p>
            <a:r>
              <a:rPr lang="en-US" sz="1800" dirty="0" smtClean="0"/>
              <a:t>AQS </a:t>
            </a:r>
            <a:r>
              <a:rPr lang="en-US" sz="1800" dirty="0"/>
              <a:t>chamber is now under vacuum.</a:t>
            </a:r>
          </a:p>
          <a:p>
            <a:r>
              <a:rPr lang="en-US" sz="1800" dirty="0" smtClean="0"/>
              <a:t>The </a:t>
            </a:r>
            <a:r>
              <a:rPr lang="en-US" sz="1800" dirty="0" err="1"/>
              <a:t>wavefront</a:t>
            </a:r>
            <a:r>
              <a:rPr lang="en-US" sz="1800" dirty="0"/>
              <a:t> sensor was set-up (waiting for vacuum connection).</a:t>
            </a:r>
          </a:p>
          <a:p>
            <a:r>
              <a:rPr lang="en-US" sz="1800" dirty="0" smtClean="0"/>
              <a:t>Last </a:t>
            </a:r>
            <a:r>
              <a:rPr lang="en-US" sz="1800" dirty="0"/>
              <a:t>cables will be pulled until Tuesday noon. The chicanes will be closed in the afternoon</a:t>
            </a:r>
            <a:r>
              <a:rPr lang="en-US" sz="1800" dirty="0" smtClean="0"/>
              <a:t>.</a:t>
            </a:r>
            <a:endParaRPr lang="en-US" sz="1800" dirty="0"/>
          </a:p>
          <a:p>
            <a:r>
              <a:rPr lang="en-US" sz="1800" dirty="0" smtClean="0"/>
              <a:t>The </a:t>
            </a:r>
            <a:r>
              <a:rPr lang="en-US" sz="1800" dirty="0"/>
              <a:t>SQS hutches will be closed due to laser interlock tests from 16.00 on Monday.</a:t>
            </a:r>
          </a:p>
          <a:p>
            <a:r>
              <a:rPr lang="en-US" sz="1800" dirty="0" smtClean="0"/>
              <a:t>Radiation </a:t>
            </a:r>
            <a:r>
              <a:rPr lang="en-US" sz="1800" dirty="0"/>
              <a:t>safety tests on Thursday</a:t>
            </a:r>
            <a:r>
              <a:rPr lang="en-US" sz="1800" dirty="0" smtClean="0"/>
              <a:t>.</a:t>
            </a:r>
          </a:p>
          <a:p>
            <a:pPr lvl="0"/>
            <a:endParaRPr lang="de-DE" sz="1800" dirty="0"/>
          </a:p>
        </p:txBody>
      </p:sp>
    </p:spTree>
    <p:extLst>
      <p:ext uri="{BB962C8B-B14F-4D97-AF65-F5344CB8AC3E}">
        <p14:creationId xmlns:p14="http://schemas.microsoft.com/office/powerpoint/2010/main" val="64449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MID</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pPr>
              <a:lnSpc>
                <a:spcPct val="112000"/>
              </a:lnSpc>
            </a:pPr>
            <a:endParaRPr lang="en-US" dirty="0"/>
          </a:p>
          <a:p>
            <a:pPr marL="0" indent="0">
              <a:lnSpc>
                <a:spcPct val="112000"/>
              </a:lnSpc>
              <a:buNone/>
            </a:pPr>
            <a:r>
              <a:rPr lang="en-US" dirty="0"/>
              <a:t> </a:t>
            </a:r>
            <a:endParaRPr lang="de-DE" dirty="0"/>
          </a:p>
          <a:p>
            <a:pPr marL="0" indent="0">
              <a:buNone/>
            </a:pPr>
            <a:r>
              <a:rPr lang="en-US" dirty="0" smtClean="0"/>
              <a:t> </a:t>
            </a:r>
            <a:endParaRPr lang="de-DE" dirty="0"/>
          </a:p>
        </p:txBody>
      </p:sp>
      <p:sp>
        <p:nvSpPr>
          <p:cNvPr id="5" name="TextBox 4"/>
          <p:cNvSpPr txBox="1"/>
          <p:nvPr/>
        </p:nvSpPr>
        <p:spPr>
          <a:xfrm>
            <a:off x="2272594" y="6153150"/>
            <a:ext cx="10148005" cy="914400"/>
          </a:xfrm>
          <a:prstGeom prst="rect">
            <a:avLst/>
          </a:prstGeom>
          <a:noFill/>
        </p:spPr>
        <p:txBody>
          <a:bodyPr wrap="none" rtlCol="0">
            <a:noAutofit/>
          </a:bodyPr>
          <a:lstStyle/>
          <a:p>
            <a:pPr marL="269875" indent="-269875">
              <a:lnSpc>
                <a:spcPct val="112000"/>
              </a:lnSpc>
              <a:buBlip>
                <a:blip r:embed="rId3"/>
              </a:buBlip>
            </a:pPr>
            <a:endParaRPr lang="en-US" sz="1800" dirty="0" smtClean="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HED</a:t>
            </a:r>
            <a:endParaRPr lang="de-DE" dirty="0"/>
          </a:p>
        </p:txBody>
      </p:sp>
      <p:sp>
        <p:nvSpPr>
          <p:cNvPr id="3" name="Inhaltsplatzhalter 2"/>
          <p:cNvSpPr>
            <a:spLocks noGrp="1"/>
          </p:cNvSpPr>
          <p:nvPr>
            <p:ph idx="1"/>
          </p:nvPr>
        </p:nvSpPr>
        <p:spPr>
          <a:xfrm>
            <a:off x="404813" y="1117599"/>
            <a:ext cx="8558212" cy="5597525"/>
          </a:xfrm>
        </p:spPr>
        <p:txBody>
          <a:bodyPr>
            <a:normAutofit fontScale="62500" lnSpcReduction="20000"/>
          </a:bodyPr>
          <a:lstStyle/>
          <a:p>
            <a:r>
              <a:rPr lang="de-DE" sz="3600" dirty="0" smtClean="0">
                <a:hlinkClick r:id="rId2"/>
              </a:rPr>
              <a:t>Progress</a:t>
            </a:r>
          </a:p>
          <a:p>
            <a:endParaRPr lang="de-DE" sz="3600" dirty="0">
              <a:hlinkClick r:id="rId2"/>
            </a:endParaRPr>
          </a:p>
          <a:p>
            <a:r>
              <a:rPr lang="en-US" sz="3600" dirty="0"/>
              <a:t>MEA marked drilling pattern for IA2 rails in EXP room A.12</a:t>
            </a:r>
          </a:p>
          <a:p>
            <a:pPr marL="0" indent="0">
              <a:buNone/>
            </a:pPr>
            <a:endParaRPr lang="en-US" sz="3600" dirty="0"/>
          </a:p>
          <a:p>
            <a:r>
              <a:rPr lang="en-US" sz="3600" dirty="0"/>
              <a:t>MEA can spend a few hours next week to align optics hutch </a:t>
            </a:r>
            <a:r>
              <a:rPr lang="en-US" sz="3600" dirty="0" smtClean="0"/>
              <a:t>components</a:t>
            </a:r>
          </a:p>
          <a:p>
            <a:pPr marL="0" indent="0">
              <a:buNone/>
            </a:pPr>
            <a:r>
              <a:rPr lang="en-US" sz="3600" dirty="0"/>
              <a:t> </a:t>
            </a:r>
          </a:p>
          <a:p>
            <a:r>
              <a:rPr lang="en-US" sz="3600" dirty="0"/>
              <a:t>OPT hutch: We assembled PAM vacuum chamber (manipulators, ion </a:t>
            </a:r>
            <a:r>
              <a:rPr lang="en-US" sz="3600" dirty="0" smtClean="0"/>
              <a:t>pumps) and </a:t>
            </a:r>
            <a:r>
              <a:rPr lang="en-US" sz="3600" dirty="0"/>
              <a:t>are ready to </a:t>
            </a:r>
            <a:r>
              <a:rPr lang="en-US" sz="3600" dirty="0" err="1"/>
              <a:t>to</a:t>
            </a:r>
            <a:r>
              <a:rPr lang="en-US" sz="3600" dirty="0"/>
              <a:t> local vacuum test of CRL, Attenuator, and PAM.</a:t>
            </a:r>
          </a:p>
          <a:p>
            <a:pPr marL="0" indent="0">
              <a:buNone/>
            </a:pPr>
            <a:r>
              <a:rPr lang="en-US" sz="3600" dirty="0"/>
              <a:t> </a:t>
            </a:r>
          </a:p>
          <a:p>
            <a:r>
              <a:rPr lang="en-US" sz="3600" dirty="0"/>
              <a:t>Cabling of Amplitude improved, TS to switch power back on (?)</a:t>
            </a:r>
          </a:p>
          <a:p>
            <a:endParaRPr lang="de-DE" sz="3600" dirty="0" smtClean="0">
              <a:hlinkClick r:id="rId2"/>
            </a:endParaRPr>
          </a:p>
          <a:p>
            <a:endParaRPr lang="de-DE" sz="3600" dirty="0" smtClean="0">
              <a:hlinkClick r:id="rId2"/>
            </a:endParaRPr>
          </a:p>
          <a:p>
            <a:endParaRPr lang="de-DE" dirty="0" smtClean="0">
              <a:hlinkClick r:id="rId2"/>
            </a:endParaRPr>
          </a:p>
          <a:p>
            <a:pPr marL="0" indent="0">
              <a:buNone/>
            </a:pPr>
            <a:r>
              <a:rPr lang="de-DE" dirty="0" smtClean="0">
                <a:hlinkClick r:id="rId2"/>
              </a:rPr>
              <a:t> </a:t>
            </a:r>
            <a:endParaRPr lang="de-DE" dirty="0"/>
          </a:p>
          <a:p>
            <a:pPr marL="0" indent="0">
              <a:buNone/>
            </a:pPr>
            <a:endParaRPr lang="en-US" dirty="0"/>
          </a:p>
          <a:p>
            <a:pPr lvl="0"/>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SASE2 XTD6 </a:t>
            </a:r>
            <a:endParaRPr lang="de-DE" dirty="0"/>
          </a:p>
        </p:txBody>
      </p:sp>
      <p:sp>
        <p:nvSpPr>
          <p:cNvPr id="3" name="Inhaltsplatzhalter 2"/>
          <p:cNvSpPr>
            <a:spLocks noGrp="1"/>
          </p:cNvSpPr>
          <p:nvPr>
            <p:ph idx="1"/>
          </p:nvPr>
        </p:nvSpPr>
        <p:spPr>
          <a:xfrm>
            <a:off x="404813" y="1347787"/>
            <a:ext cx="8377237" cy="4948237"/>
          </a:xfrm>
        </p:spPr>
        <p:txBody>
          <a:bodyPr/>
          <a:lstStyle/>
          <a:p>
            <a:endParaRPr lang="de-DE" dirty="0"/>
          </a:p>
        </p:txBody>
      </p:sp>
    </p:spTree>
    <p:extLst>
      <p:ext uri="{BB962C8B-B14F-4D97-AF65-F5344CB8AC3E}">
        <p14:creationId xmlns:p14="http://schemas.microsoft.com/office/powerpoint/2010/main" val="3590190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4" name="Content Placeholder 3"/>
          <p:cNvSpPr txBox="1">
            <a:spLocks/>
          </p:cNvSpPr>
          <p:nvPr/>
        </p:nvSpPr>
        <p:spPr bwMode="auto">
          <a:xfrm>
            <a:off x="404812" y="1338263"/>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pPr marL="0" indent="0">
              <a:buNone/>
            </a:pPr>
            <a:r>
              <a:rPr lang="en-US" sz="2000" dirty="0"/>
              <a:t>SASE 3: </a:t>
            </a:r>
          </a:p>
          <a:p>
            <a:pPr lvl="1"/>
            <a:r>
              <a:rPr lang="en-US" sz="2000" dirty="0" err="1" smtClean="0"/>
              <a:t>Lasermet</a:t>
            </a:r>
            <a:r>
              <a:rPr lang="en-US" sz="2000" dirty="0" smtClean="0"/>
              <a:t> </a:t>
            </a:r>
            <a:r>
              <a:rPr lang="en-US" sz="2000" dirty="0"/>
              <a:t>Interlock tests now to finish next </a:t>
            </a:r>
            <a:r>
              <a:rPr lang="en-US" sz="2000" dirty="0" smtClean="0"/>
              <a:t>week</a:t>
            </a:r>
          </a:p>
          <a:p>
            <a:pPr lvl="1"/>
            <a:r>
              <a:rPr lang="en-US" sz="2000" dirty="0" smtClean="0"/>
              <a:t>Electronics </a:t>
            </a:r>
            <a:r>
              <a:rPr lang="en-US" sz="2000" dirty="0"/>
              <a:t>short </a:t>
            </a:r>
            <a:r>
              <a:rPr lang="en-US" sz="2000" dirty="0" err="1"/>
              <a:t>circuted</a:t>
            </a:r>
            <a:r>
              <a:rPr lang="en-US" sz="2000" dirty="0"/>
              <a:t> in control rack due to water leakage on top of E04!  This needs to be prevented in the </a:t>
            </a:r>
            <a:r>
              <a:rPr lang="en-US" sz="2000" dirty="0" smtClean="0"/>
              <a:t>future.</a:t>
            </a:r>
          </a:p>
          <a:p>
            <a:pPr lvl="1"/>
            <a:r>
              <a:rPr lang="en-US" sz="2000" dirty="0" smtClean="0"/>
              <a:t>phase </a:t>
            </a:r>
            <a:r>
              <a:rPr lang="en-US" sz="2000" dirty="0"/>
              <a:t>II installation otherwise </a:t>
            </a:r>
            <a:r>
              <a:rPr lang="en-US" sz="2000" dirty="0" smtClean="0"/>
              <a:t>complete.</a:t>
            </a:r>
          </a:p>
          <a:p>
            <a:pPr lvl="1"/>
            <a:r>
              <a:rPr lang="en-US" sz="2000" dirty="0" smtClean="0"/>
              <a:t>phase </a:t>
            </a:r>
            <a:r>
              <a:rPr lang="en-US" sz="2000" dirty="0"/>
              <a:t>III will start with </a:t>
            </a:r>
            <a:r>
              <a:rPr lang="en-US" sz="2000" dirty="0" err="1"/>
              <a:t>Amphos</a:t>
            </a:r>
            <a:r>
              <a:rPr lang="en-US" sz="2000" dirty="0"/>
              <a:t> installation in August.</a:t>
            </a:r>
          </a:p>
          <a:p>
            <a:endParaRPr lang="en-US" sz="2000" dirty="0"/>
          </a:p>
          <a:p>
            <a:endParaRPr lang="en-US" sz="2000" dirty="0"/>
          </a:p>
          <a:p>
            <a:pPr marL="0" indent="0">
              <a:buNone/>
            </a:pPr>
            <a:r>
              <a:rPr lang="en-US" sz="2000" dirty="0"/>
              <a:t>SASE </a:t>
            </a:r>
            <a:r>
              <a:rPr lang="en-US" sz="2000" dirty="0" smtClean="0"/>
              <a:t>2:</a:t>
            </a:r>
          </a:p>
          <a:p>
            <a:pPr lvl="1"/>
            <a:r>
              <a:rPr lang="en-US" sz="2000" dirty="0" smtClean="0"/>
              <a:t>phase </a:t>
            </a:r>
            <a:r>
              <a:rPr lang="en-US" sz="2000" dirty="0"/>
              <a:t>II finalization not clear yet (e. g. cooling water, under table installation, etc.). </a:t>
            </a:r>
          </a:p>
          <a:p>
            <a:pPr marL="0" indent="0">
              <a:buNone/>
            </a:pPr>
            <a:r>
              <a:rPr lang="en-US" sz="2000" dirty="0"/>
              <a:t/>
            </a:r>
            <a:br>
              <a:rPr lang="en-US" sz="2000" dirty="0"/>
            </a:br>
            <a:endParaRPr lang="en-US" sz="2000" dirty="0"/>
          </a:p>
          <a:p>
            <a:pPr marL="0" indent="0">
              <a:buNone/>
            </a:pPr>
            <a:r>
              <a:rPr lang="en-US" sz="2000" dirty="0"/>
              <a:t> </a:t>
            </a:r>
          </a:p>
          <a:p>
            <a:pPr marL="0" indent="0">
              <a:buNone/>
            </a:pPr>
            <a:r>
              <a:rPr lang="en-US" sz="2000" dirty="0"/>
              <a:t> </a:t>
            </a:r>
          </a:p>
        </p:txBody>
      </p:sp>
    </p:spTree>
    <p:extLst>
      <p:ext uri="{BB962C8B-B14F-4D97-AF65-F5344CB8AC3E}">
        <p14:creationId xmlns:p14="http://schemas.microsoft.com/office/powerpoint/2010/main" val="1688414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smtClean="0"/>
              <a:t>XTD6</a:t>
            </a:r>
            <a:r>
              <a:rPr lang="en-US" dirty="0"/>
              <a:t>: issue </a:t>
            </a:r>
            <a:r>
              <a:rPr lang="en-US" dirty="0" smtClean="0"/>
              <a:t>with </a:t>
            </a:r>
            <a:r>
              <a:rPr lang="en-US" dirty="0"/>
              <a:t>ion pump controller for M2 and MCP solved with VAC loop update yesterday</a:t>
            </a:r>
          </a:p>
          <a:p>
            <a:r>
              <a:rPr lang="en-US" dirty="0" smtClean="0"/>
              <a:t>MID </a:t>
            </a:r>
            <a:r>
              <a:rPr lang="en-US" dirty="0"/>
              <a:t>branch is under vacuum, gate valves are tested</a:t>
            </a:r>
          </a:p>
          <a:p>
            <a:r>
              <a:rPr lang="en-US" dirty="0" smtClean="0"/>
              <a:t>HED </a:t>
            </a:r>
            <a:r>
              <a:rPr lang="en-US" dirty="0"/>
              <a:t>installation is ongoing</a:t>
            </a:r>
          </a:p>
          <a:p>
            <a:r>
              <a:rPr lang="en-US" dirty="0" smtClean="0"/>
              <a:t>Instrument </a:t>
            </a:r>
            <a:r>
              <a:rPr lang="en-US" dirty="0"/>
              <a:t>support for MID, SQS, SPB...</a:t>
            </a:r>
          </a:p>
          <a:p>
            <a:endParaRPr lang="en-US" dirty="0"/>
          </a:p>
        </p:txBody>
      </p:sp>
    </p:spTree>
    <p:extLst>
      <p:ext uri="{BB962C8B-B14F-4D97-AF65-F5344CB8AC3E}">
        <p14:creationId xmlns:p14="http://schemas.microsoft.com/office/powerpoint/2010/main" val="4044342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Optics</a:t>
            </a:r>
            <a:r>
              <a:rPr lang="de-DE" dirty="0" smtClean="0"/>
              <a:t>  </a:t>
            </a:r>
            <a:endParaRPr lang="de-DE" dirty="0"/>
          </a:p>
        </p:txBody>
      </p:sp>
      <p:sp>
        <p:nvSpPr>
          <p:cNvPr id="3" name="Content Placeholder 2"/>
          <p:cNvSpPr>
            <a:spLocks noGrp="1"/>
          </p:cNvSpPr>
          <p:nvPr>
            <p:ph idx="1"/>
          </p:nvPr>
        </p:nvSpPr>
        <p:spPr>
          <a:xfrm>
            <a:off x="404813" y="1347788"/>
            <a:ext cx="8586787" cy="4932362"/>
          </a:xfrm>
        </p:spPr>
        <p:txBody>
          <a:bodyPr/>
          <a:lstStyle/>
          <a:p>
            <a:endParaRPr lang="en-US" dirty="0"/>
          </a:p>
        </p:txBody>
      </p:sp>
    </p:spTree>
    <p:extLst>
      <p:ext uri="{BB962C8B-B14F-4D97-AF65-F5344CB8AC3E}">
        <p14:creationId xmlns:p14="http://schemas.microsoft.com/office/powerpoint/2010/main" val="1342225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de-DE" dirty="0" smtClean="0"/>
              <a:t>Photon </a:t>
            </a:r>
            <a:r>
              <a:rPr lang="de-DE" dirty="0" err="1" smtClean="0"/>
              <a:t>Diagnostics</a:t>
            </a:r>
            <a:endParaRPr lang="de-DE" dirty="0"/>
          </a:p>
        </p:txBody>
      </p:sp>
      <p:sp>
        <p:nvSpPr>
          <p:cNvPr id="3" name="Inhaltsplatzhalter 2"/>
          <p:cNvSpPr>
            <a:spLocks noGrp="1"/>
          </p:cNvSpPr>
          <p:nvPr>
            <p:ph idx="1"/>
          </p:nvPr>
        </p:nvSpPr>
        <p:spPr>
          <a:xfrm>
            <a:off x="355600" y="1098550"/>
            <a:ext cx="8604249" cy="5384800"/>
          </a:xfrm>
        </p:spPr>
        <p:txBody>
          <a:bodyPr>
            <a:normAutofit/>
          </a:bodyPr>
          <a:lstStyle/>
          <a:p>
            <a:pPr marL="0" indent="0">
              <a:buNone/>
            </a:pPr>
            <a:endParaRPr lang="de-DE" sz="900" dirty="0"/>
          </a:p>
          <a:p>
            <a:pPr marL="0" indent="0">
              <a:buNone/>
            </a:pPr>
            <a:endParaRPr lang="de-DE" sz="1200" dirty="0"/>
          </a:p>
        </p:txBody>
      </p:sp>
      <p:sp>
        <p:nvSpPr>
          <p:cNvPr id="4" name="Content Placeholder 3"/>
          <p:cNvSpPr txBox="1">
            <a:spLocks/>
          </p:cNvSpPr>
          <p:nvPr/>
        </p:nvSpPr>
        <p:spPr bwMode="auto">
          <a:xfrm>
            <a:off x="404812" y="1338263"/>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2000" dirty="0" smtClean="0"/>
              <a:t>MCPs</a:t>
            </a:r>
            <a:endParaRPr lang="en-US" sz="2000" dirty="0"/>
          </a:p>
          <a:p>
            <a:pPr lvl="1"/>
            <a:r>
              <a:rPr lang="en-US" sz="2000" dirty="0" smtClean="0"/>
              <a:t>MCP </a:t>
            </a:r>
            <a:r>
              <a:rPr lang="en-US" sz="2000" dirty="0"/>
              <a:t>in XTD6: limit switches on all motors adjusted to allow for fail-safe operation at all now accessible motor positions in X and </a:t>
            </a:r>
            <a:r>
              <a:rPr lang="en-US" sz="2000" dirty="0" smtClean="0"/>
              <a:t>Y</a:t>
            </a:r>
            <a:endParaRPr lang="en-US" sz="2000" dirty="0"/>
          </a:p>
          <a:p>
            <a:pPr lvl="1"/>
            <a:r>
              <a:rPr lang="en-US" sz="2000" dirty="0" smtClean="0"/>
              <a:t>MCP </a:t>
            </a:r>
            <a:r>
              <a:rPr lang="en-US" sz="2000" dirty="0"/>
              <a:t>in XTD6: unfortunately the HV-/Signal-test of BOS-MCP revealed that it might have a small crack and thus might be </a:t>
            </a:r>
            <a:r>
              <a:rPr lang="en-US" sz="2000" dirty="0" err="1" smtClean="0"/>
              <a:t>inoperational</a:t>
            </a:r>
            <a:endParaRPr lang="en-US" sz="2000" dirty="0"/>
          </a:p>
          <a:p>
            <a:pPr lvl="1"/>
            <a:r>
              <a:rPr lang="en-US" sz="2000" dirty="0" smtClean="0"/>
              <a:t>MCP </a:t>
            </a:r>
            <a:r>
              <a:rPr lang="en-US" sz="2000" dirty="0"/>
              <a:t>in XTD6: MCP1 and MCP3 commissioned with </a:t>
            </a:r>
            <a:r>
              <a:rPr lang="en-US" sz="2000" dirty="0" err="1"/>
              <a:t>UVlamp</a:t>
            </a:r>
            <a:r>
              <a:rPr lang="en-US" sz="2000" dirty="0"/>
              <a:t> signal, ready for operation, MCP2 yet to be done </a:t>
            </a:r>
            <a:endParaRPr lang="en-US" sz="2000" dirty="0" smtClean="0"/>
          </a:p>
          <a:p>
            <a:pPr lvl="1"/>
            <a:endParaRPr lang="en-US" sz="2000" dirty="0"/>
          </a:p>
          <a:p>
            <a:r>
              <a:rPr lang="en-US" sz="2000" dirty="0"/>
              <a:t>  XGMs </a:t>
            </a:r>
          </a:p>
          <a:p>
            <a:pPr lvl="1"/>
            <a:r>
              <a:rPr lang="en-US" sz="2000" dirty="0" smtClean="0"/>
              <a:t>SCS </a:t>
            </a:r>
            <a:r>
              <a:rPr lang="en-US" sz="2000" dirty="0" err="1"/>
              <a:t>microTCA</a:t>
            </a:r>
            <a:r>
              <a:rPr lang="en-US" sz="2000" dirty="0"/>
              <a:t> inventoried (AE) and DOOCS server prepared (DESY)</a:t>
            </a:r>
          </a:p>
          <a:p>
            <a:pPr marL="0" indent="0">
              <a:buNone/>
            </a:pPr>
            <a:r>
              <a:rPr lang="en-US" sz="2000" dirty="0"/>
              <a:t/>
            </a:r>
            <a:br>
              <a:rPr lang="en-US" sz="2000" dirty="0"/>
            </a:br>
            <a:endParaRPr lang="en-US" sz="2000" dirty="0"/>
          </a:p>
          <a:p>
            <a:pPr marL="0" indent="0">
              <a:buNone/>
            </a:pPr>
            <a:r>
              <a:rPr lang="en-US" sz="2000" dirty="0"/>
              <a:t> </a:t>
            </a:r>
          </a:p>
          <a:p>
            <a:pPr marL="0" indent="0">
              <a:buNone/>
            </a:pPr>
            <a:r>
              <a:rPr lang="en-US" sz="2000" dirty="0"/>
              <a:t> </a:t>
            </a:r>
          </a:p>
        </p:txBody>
      </p:sp>
    </p:spTree>
    <p:extLst>
      <p:ext uri="{BB962C8B-B14F-4D97-AF65-F5344CB8AC3E}">
        <p14:creationId xmlns:p14="http://schemas.microsoft.com/office/powerpoint/2010/main" val="3953870429"/>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690</Words>
  <Application>Microsoft Office PowerPoint</Application>
  <PresentationFormat>On-screen Show (4:3)</PresentationFormat>
  <Paragraphs>117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template-european-xfel-gmbh_presentation</vt:lpstr>
      <vt:lpstr>SCS  </vt:lpstr>
      <vt:lpstr>SQS</vt:lpstr>
      <vt:lpstr>MID</vt:lpstr>
      <vt:lpstr>HED</vt:lpstr>
      <vt:lpstr>SASE2 XTD6 </vt:lpstr>
      <vt:lpstr>Laser</vt:lpstr>
      <vt:lpstr>Vacuum</vt:lpstr>
      <vt:lpstr>Optics  </vt:lpstr>
      <vt:lpstr>Photon Diagnostics</vt:lpstr>
      <vt:lpstr>Advanced Electronics</vt:lpstr>
      <vt:lpstr>ITDM</vt:lpstr>
      <vt:lpstr>Detectors </vt:lpstr>
      <vt:lpstr>CAS</vt:lpstr>
      <vt:lpstr>SRP</vt:lpstr>
      <vt:lpstr>SRP</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521</cp:revision>
  <cp:lastPrinted>2008-09-01T15:04:16Z</cp:lastPrinted>
  <dcterms:created xsi:type="dcterms:W3CDTF">2012-08-22T09:26:39Z</dcterms:created>
  <dcterms:modified xsi:type="dcterms:W3CDTF">2018-07-20T06:15:25Z</dcterms:modified>
</cp:coreProperties>
</file>