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59" autoAdjust="0"/>
    <p:restoredTop sz="83939" autoAdjust="0"/>
  </p:normalViewPr>
  <p:slideViewPr>
    <p:cSldViewPr snapToGrid="0" showGuides="1">
      <p:cViewPr>
        <p:scale>
          <a:sx n="100" d="100"/>
          <a:sy n="100" d="100"/>
        </p:scale>
        <p:origin x="-1944" y="-94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noProof="0" dirty="0" smtClean="0">
                <a:solidFill>
                  <a:schemeClr val="bg1"/>
                </a:solidFill>
              </a:rPr>
              <a:t>Operations meeting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Run </a:t>
            </a:r>
            <a:r>
              <a:rPr lang="de-DE" dirty="0" err="1" smtClean="0"/>
              <a:t>Coordinator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350" y="1119188"/>
            <a:ext cx="8886825" cy="4932362"/>
          </a:xfrm>
        </p:spPr>
        <p:txBody>
          <a:bodyPr/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128801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ITDM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" y="1071563"/>
            <a:ext cx="8810625" cy="493236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66675" y="1119188"/>
            <a:ext cx="88868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 smtClean="0"/>
              <a:t>Metadata </a:t>
            </a:r>
            <a:r>
              <a:rPr lang="en-US" sz="1800" dirty="0"/>
              <a:t>Catalogue upgraded (DOI, LDAP integration for support groups and instrument experts) 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 smtClean="0"/>
              <a:t>19 </a:t>
            </a:r>
            <a:r>
              <a:rPr lang="en-US" sz="1800" dirty="0"/>
              <a:t>out of 27 proposals are in "Finished" state (201701, 201830). No new data can be generated for them.</a:t>
            </a:r>
          </a:p>
          <a:p>
            <a:r>
              <a:rPr lang="en-US" sz="1800" dirty="0" smtClean="0"/>
              <a:t>8 </a:t>
            </a:r>
            <a:r>
              <a:rPr lang="en-US" sz="1800" dirty="0"/>
              <a:t>proposals will be "Finished" Saturday morning.</a:t>
            </a:r>
          </a:p>
          <a:p>
            <a:r>
              <a:rPr lang="en-US" sz="1800" dirty="0" smtClean="0"/>
              <a:t>New </a:t>
            </a:r>
            <a:r>
              <a:rPr lang="en-US" sz="1800" dirty="0"/>
              <a:t>set of commissioning proposals created in cycle 201831. New proposals should be used from Saturday.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 smtClean="0"/>
              <a:t>New </a:t>
            </a:r>
            <a:r>
              <a:rPr lang="en-US" sz="1800" dirty="0"/>
              <a:t>version of DAQ exists which provides remedy for large memory consumption due to pileup effect</a:t>
            </a:r>
          </a:p>
          <a:p>
            <a:r>
              <a:rPr lang="en-US" sz="1800" dirty="0" smtClean="0"/>
              <a:t>We </a:t>
            </a:r>
            <a:r>
              <a:rPr lang="en-US" sz="1800" dirty="0"/>
              <a:t>would like to deploy first in tunnels, then in instruments</a:t>
            </a:r>
          </a:p>
          <a:p>
            <a:r>
              <a:rPr lang="en-US" sz="1800" dirty="0" smtClean="0"/>
              <a:t>Review </a:t>
            </a:r>
            <a:r>
              <a:rPr lang="en-US" sz="1800" dirty="0"/>
              <a:t>of the Run Configuration Groups and assignment to the Data Aggregators is needed</a:t>
            </a:r>
          </a:p>
        </p:txBody>
      </p:sp>
    </p:spTree>
    <p:extLst>
      <p:ext uri="{BB962C8B-B14F-4D97-AF65-F5344CB8AC3E}">
        <p14:creationId xmlns:p14="http://schemas.microsoft.com/office/powerpoint/2010/main" val="397621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SPB/SFX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4813" y="1244600"/>
            <a:ext cx="8586787" cy="5035550"/>
          </a:xfrm>
        </p:spPr>
        <p:txBody>
          <a:bodyPr/>
          <a:lstStyle/>
          <a:p>
            <a:r>
              <a:rPr lang="en-US" sz="2000" dirty="0" smtClean="0"/>
              <a:t>SPB </a:t>
            </a:r>
            <a:r>
              <a:rPr lang="en-US" sz="2000" dirty="0"/>
              <a:t>vacuum system </a:t>
            </a:r>
            <a:r>
              <a:rPr lang="en-US" sz="2000" dirty="0" err="1"/>
              <a:t>walkthough</a:t>
            </a:r>
            <a:r>
              <a:rPr lang="en-US" sz="2000" dirty="0"/>
              <a:t> mid next week, all welcome, date/time to follow</a:t>
            </a:r>
          </a:p>
          <a:p>
            <a:r>
              <a:rPr lang="en-US" sz="2000" dirty="0" smtClean="0"/>
              <a:t>Nanometer </a:t>
            </a:r>
            <a:r>
              <a:rPr lang="en-US" sz="2000" dirty="0"/>
              <a:t>mirror tank now closed, fully connected and under vacuum. Some leak checking left to do before all the ion pumps etc. are turned on</a:t>
            </a:r>
          </a:p>
          <a:p>
            <a:r>
              <a:rPr lang="en-US" sz="2000" dirty="0" smtClean="0"/>
              <a:t>Deployment </a:t>
            </a:r>
            <a:r>
              <a:rPr lang="en-US" sz="2000" dirty="0"/>
              <a:t>of coordinated motion etc. requested on loop 1 as early as possible next week to allow pre-beam positioning of micron mirrors and trials with alignment laser before beam the week after (Aug 2nd)</a:t>
            </a:r>
          </a:p>
          <a:p>
            <a:r>
              <a:rPr lang="en-US" sz="2000" dirty="0" smtClean="0"/>
              <a:t>Update </a:t>
            </a:r>
            <a:r>
              <a:rPr lang="en-US" sz="2000" dirty="0"/>
              <a:t>of loop 5 needed for Ebara pumps (sensitive so will coordinate with AE, </a:t>
            </a:r>
            <a:r>
              <a:rPr lang="en-US" sz="2000" dirty="0" err="1"/>
              <a:t>prob</a:t>
            </a:r>
            <a:r>
              <a:rPr lang="en-US" sz="2000" dirty="0"/>
              <a:t> Monday morning as detector will be warm)</a:t>
            </a:r>
          </a:p>
          <a:p>
            <a:r>
              <a:rPr lang="en-US" sz="2000" dirty="0" smtClean="0"/>
              <a:t>communication </a:t>
            </a:r>
            <a:r>
              <a:rPr lang="en-US" sz="2000" dirty="0"/>
              <a:t>testing possible for </a:t>
            </a:r>
            <a:r>
              <a:rPr lang="en-US" sz="2000" dirty="0" err="1"/>
              <a:t>adixen</a:t>
            </a:r>
            <a:r>
              <a:rPr lang="en-US" sz="2000" dirty="0"/>
              <a:t> maglev turbos</a:t>
            </a:r>
          </a:p>
          <a:p>
            <a:r>
              <a:rPr lang="en-US" sz="2000" dirty="0" smtClean="0"/>
              <a:t>work </a:t>
            </a:r>
            <a:r>
              <a:rPr lang="en-US" sz="2000" dirty="0"/>
              <a:t>on AGIPD firmware for more patterns ongoing, more tests required</a:t>
            </a:r>
          </a:p>
          <a:p>
            <a:r>
              <a:rPr lang="en-US" sz="2000" smtClean="0"/>
              <a:t>CRL </a:t>
            </a:r>
            <a:r>
              <a:rPr lang="en-US" sz="2000" dirty="0"/>
              <a:t>and ATT motors checked to be out-of-beam. Interlock signals have been corrected and should be respected. Please do not </a:t>
            </a:r>
            <a:r>
              <a:rPr lang="en-US" sz="2000" dirty="0" smtClean="0"/>
              <a:t>override</a:t>
            </a:r>
          </a:p>
          <a:p>
            <a:r>
              <a:rPr lang="en-US" sz="2000" dirty="0" smtClean="0"/>
              <a:t>still a lot of reconstruction required in the sample environment area and cabling etc. before beam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490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PC Layer for LPD DAQ successfully tested by ITDM at FXE</a:t>
            </a:r>
          </a:p>
          <a:p>
            <a:r>
              <a:rPr lang="en-US" dirty="0" smtClean="0"/>
              <a:t>new </a:t>
            </a:r>
            <a:r>
              <a:rPr lang="en-US" dirty="0" err="1"/>
              <a:t>GreatEyes</a:t>
            </a:r>
            <a:r>
              <a:rPr lang="en-US" dirty="0"/>
              <a:t> background </a:t>
            </a:r>
            <a:r>
              <a:rPr lang="en-US" dirty="0" err="1"/>
              <a:t>substraction</a:t>
            </a:r>
            <a:r>
              <a:rPr lang="en-US" dirty="0"/>
              <a:t> </a:t>
            </a:r>
            <a:r>
              <a:rPr lang="en-US" dirty="0" err="1"/>
              <a:t>implentation</a:t>
            </a:r>
            <a:r>
              <a:rPr lang="en-US" dirty="0"/>
              <a:t> with CAS</a:t>
            </a:r>
          </a:p>
          <a:p>
            <a:r>
              <a:rPr lang="en-US" dirty="0" smtClean="0"/>
              <a:t>IPM </a:t>
            </a:r>
            <a:r>
              <a:rPr lang="en-US" dirty="0"/>
              <a:t>diode cabling fixed and diodes now biased on negative potential, </a:t>
            </a:r>
          </a:p>
          <a:p>
            <a:r>
              <a:rPr lang="en-US" dirty="0"/>
              <a:t>removing thus the need for a bias tee -&gt; improved signal </a:t>
            </a:r>
            <a:r>
              <a:rPr lang="en-US"/>
              <a:t>quality </a:t>
            </a:r>
            <a:r>
              <a:rPr lang="en-US" smtClean="0"/>
              <a:t>significantly</a:t>
            </a:r>
            <a:endParaRPr lang="en-US" dirty="0"/>
          </a:p>
          <a:p>
            <a:r>
              <a:rPr lang="en-US" dirty="0" smtClean="0"/>
              <a:t>VHS </a:t>
            </a:r>
            <a:r>
              <a:rPr lang="en-US" dirty="0"/>
              <a:t>motor pre check done for upcoming run.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21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Laser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47663" y="1062038"/>
            <a:ext cx="8482012" cy="4932362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Rectangle 2"/>
          <p:cNvSpPr/>
          <p:nvPr/>
        </p:nvSpPr>
        <p:spPr>
          <a:xfrm>
            <a:off x="171449" y="1219201"/>
            <a:ext cx="879157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sz="1800" dirty="0"/>
          </a:p>
          <a:p>
            <a:r>
              <a:rPr lang="en-US" sz="1800" dirty="0" smtClean="0"/>
              <a:t> </a:t>
            </a:r>
            <a:r>
              <a:rPr lang="en-US" sz="1800" dirty="0"/>
              <a:t>in preparation for commissioning / operation weeks in August</a:t>
            </a:r>
          </a:p>
        </p:txBody>
      </p:sp>
    </p:spTree>
    <p:extLst>
      <p:ext uri="{BB962C8B-B14F-4D97-AF65-F5344CB8AC3E}">
        <p14:creationId xmlns:p14="http://schemas.microsoft.com/office/powerpoint/2010/main" val="416043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Vacuum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SASE1 </a:t>
            </a:r>
            <a:r>
              <a:rPr lang="en-US" dirty="0"/>
              <a:t>and SASE3 vacuum systems are ready to take beam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Photon </a:t>
            </a:r>
            <a:r>
              <a:rPr lang="de-DE" dirty="0" err="1" smtClean="0"/>
              <a:t>Diagnostics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/>
            </a:r>
            <a:br>
              <a:rPr lang="de-DE" sz="1800" dirty="0"/>
            </a:br>
            <a:endParaRPr lang="en-US" sz="12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404813" y="1231900"/>
            <a:ext cx="8478837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sz="1800" b="1" dirty="0" smtClean="0"/>
              <a:t>General</a:t>
            </a:r>
            <a:endParaRPr lang="en-US" sz="1800" dirty="0"/>
          </a:p>
          <a:p>
            <a:pPr lvl="1"/>
            <a:r>
              <a:rPr lang="en-US" sz="1800" dirty="0" smtClean="0"/>
              <a:t>Coming </a:t>
            </a:r>
            <a:r>
              <a:rPr lang="en-US" sz="1800" dirty="0"/>
              <a:t>weekend 20.-22.7.2018 which is without PRCs: </a:t>
            </a:r>
            <a:br>
              <a:rPr lang="en-US" sz="1800" dirty="0"/>
            </a:br>
            <a:r>
              <a:rPr lang="en-US" sz="1800" dirty="0"/>
              <a:t>   diagnostics support for machine operation is secured thanks to </a:t>
            </a:r>
            <a:r>
              <a:rPr lang="en-US" sz="1800" dirty="0" err="1"/>
              <a:t>J.Laksman</a:t>
            </a:r>
            <a:r>
              <a:rPr lang="en-US" sz="1800" dirty="0"/>
              <a:t> (XFEL run coordinators are </a:t>
            </a:r>
            <a:r>
              <a:rPr lang="en-US" sz="1800" dirty="0" smtClean="0"/>
              <a:t>informed)</a:t>
            </a:r>
          </a:p>
          <a:p>
            <a:pPr lvl="1"/>
            <a:r>
              <a:rPr lang="en-US" sz="1800" dirty="0" smtClean="0"/>
              <a:t>first </a:t>
            </a:r>
            <a:r>
              <a:rPr lang="en-US" sz="1800" dirty="0"/>
              <a:t>photon people commissioning shifts (including XPD) will start week 30</a:t>
            </a:r>
          </a:p>
          <a:p>
            <a:endParaRPr lang="en-US" sz="1800" dirty="0"/>
          </a:p>
          <a:p>
            <a:r>
              <a:rPr lang="en-US" sz="1800" b="1" dirty="0" smtClean="0"/>
              <a:t>XGMs</a:t>
            </a:r>
            <a:endParaRPr lang="en-US" sz="1800" dirty="0"/>
          </a:p>
          <a:p>
            <a:pPr lvl="1"/>
            <a:r>
              <a:rPr lang="en-US" sz="1800" dirty="0" smtClean="0"/>
              <a:t>SASE1 </a:t>
            </a:r>
            <a:r>
              <a:rPr lang="en-US" sz="1800" dirty="0"/>
              <a:t>XTD2 and SASE3 XTD10 XGMs are </a:t>
            </a:r>
            <a:r>
              <a:rPr lang="en-US" sz="1800" dirty="0" smtClean="0"/>
              <a:t>online</a:t>
            </a:r>
            <a:endParaRPr lang="en-US" sz="1800" dirty="0"/>
          </a:p>
          <a:p>
            <a:pPr lvl="1"/>
            <a:r>
              <a:rPr lang="en-US" sz="1800" dirty="0" smtClean="0"/>
              <a:t>Several </a:t>
            </a:r>
            <a:r>
              <a:rPr lang="en-US" sz="1800" dirty="0"/>
              <a:t>DOOCS server updates (</a:t>
            </a:r>
            <a:r>
              <a:rPr lang="en-US" sz="1800" dirty="0" smtClean="0"/>
              <a:t>DESY)</a:t>
            </a:r>
          </a:p>
          <a:p>
            <a:pPr lvl="1"/>
            <a:r>
              <a:rPr lang="en-US" sz="1800" dirty="0" smtClean="0"/>
              <a:t>Vacuum </a:t>
            </a:r>
            <a:r>
              <a:rPr lang="en-US" sz="1800" dirty="0"/>
              <a:t>alert system installed on all XGM </a:t>
            </a:r>
            <a:r>
              <a:rPr lang="en-US" sz="1800" dirty="0" err="1"/>
              <a:t>microTCAs</a:t>
            </a:r>
            <a:r>
              <a:rPr lang="en-US" sz="1800" dirty="0"/>
              <a:t> in the tunnel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313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392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Detectors</a:t>
            </a:r>
            <a:endParaRPr lang="de-D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81088"/>
            <a:ext cx="9144000" cy="4932362"/>
          </a:xfrm>
        </p:spPr>
        <p:txBody>
          <a:bodyPr/>
          <a:lstStyle/>
          <a:p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12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1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AGIPD 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SPB</a:t>
            </a:r>
            <a:endParaRPr lang="en-GB" sz="1200" dirty="0" smtClean="0"/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Firmware upgrade to 176 images per train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Pixel reordering after firmware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update successfully checked, final </a:t>
            </a: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confirmation with X-rays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needed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O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peration </a:t>
            </a: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scenarios for dark, X-ray, pulse capacitor data have to be updated and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tested</a:t>
            </a:r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Karabo upgraded to 2.2.4.1</a:t>
            </a:r>
          </a:p>
          <a:p>
            <a:pPr lvl="2"/>
            <a:r>
              <a:rPr lang="en-US" sz="1200" dirty="0"/>
              <a:t>Automatic power and cooling procedure work as before, an issue with setting the number of trains appeared but was </a:t>
            </a:r>
            <a:r>
              <a:rPr lang="en-US" sz="1200" dirty="0" smtClean="0"/>
              <a:t>solved</a:t>
            </a:r>
            <a:endParaRPr lang="en-US" sz="1200" dirty="0"/>
          </a:p>
          <a:p>
            <a:pPr lvl="2"/>
            <a:r>
              <a:rPr lang="en-US" sz="1200" dirty="0" smtClean="0"/>
              <a:t>DAQ </a:t>
            </a:r>
            <a:r>
              <a:rPr lang="en-US" sz="1200" dirty="0"/>
              <a:t>is working (still in K2.2.3</a:t>
            </a:r>
            <a:r>
              <a:rPr lang="en-US" sz="1200" dirty="0" smtClean="0"/>
              <a:t>)</a:t>
            </a:r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Follow-Up of issue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 to dripping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of MCLIVE signal with support from DESY</a:t>
            </a:r>
          </a:p>
          <a:p>
            <a:pPr lvl="2"/>
            <a:r>
              <a:rPr lang="en-US" sz="1200" dirty="0" smtClean="0"/>
              <a:t>Micro </a:t>
            </a:r>
            <a:r>
              <a:rPr lang="en-US" sz="1200" dirty="0"/>
              <a:t>controller software for updated on Wing1 to shorten turnaround time of the MC1Live signal (humidity sensors were not working and were masked from being monitored) </a:t>
            </a:r>
            <a:endParaRPr lang="en-US" sz="1200" dirty="0" smtClean="0"/>
          </a:p>
          <a:p>
            <a:pPr lvl="2"/>
            <a:r>
              <a:rPr lang="en-US" sz="1200" dirty="0" smtClean="0"/>
              <a:t>Module </a:t>
            </a:r>
            <a:r>
              <a:rPr lang="en-US" sz="1200" dirty="0"/>
              <a:t>Q1M4 masked from the </a:t>
            </a:r>
            <a:r>
              <a:rPr lang="en-US" sz="1200" dirty="0" smtClean="0"/>
              <a:t>monitoring</a:t>
            </a:r>
          </a:p>
          <a:p>
            <a:pPr lvl="2"/>
            <a:r>
              <a:rPr lang="en-US" sz="1200" dirty="0" smtClean="0">
                <a:sym typeface="Wingdings" panose="05000000000000000000" pitchFamily="2" charset="2"/>
              </a:rPr>
              <a:t>Signal </a:t>
            </a:r>
            <a:r>
              <a:rPr lang="en-US" sz="1200" dirty="0">
                <a:sym typeface="Wingdings" panose="05000000000000000000" pitchFamily="2" charset="2"/>
              </a:rPr>
              <a:t>seems stable for now, exchange of the module board can be </a:t>
            </a:r>
            <a:r>
              <a:rPr lang="en-US" sz="1200" dirty="0" smtClean="0">
                <a:sym typeface="Wingdings" panose="05000000000000000000" pitchFamily="2" charset="2"/>
              </a:rPr>
              <a:t>postponed</a:t>
            </a:r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Plans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for the next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week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check detector performance w/o X-rays after the firmware upgrade, optimize configuration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test detector with the new C&amp;C </a:t>
            </a:r>
            <a:r>
              <a:rPr lang="en-US" sz="1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uTCA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crate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t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est external veto</a:t>
            </a:r>
          </a:p>
          <a:p>
            <a:pPr lvl="1"/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Open issues: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charset="0"/>
              </a:rPr>
              <a:t>Temperature increase of  the housing of H1still to be investigated</a:t>
            </a:r>
          </a:p>
          <a:p>
            <a:pPr lvl="2"/>
            <a:r>
              <a:rPr lang="en-US" sz="1200" dirty="0"/>
              <a:t>Power procedure: bug fix for “Stop LV ON”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Bug in GUI from K2.2.4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 problem with image display in Online preview  CAS works on it</a:t>
            </a:r>
            <a:endParaRPr lang="en-US" sz="12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r>
              <a:rPr lang="en-US" sz="1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LPD FXE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Prepared for forthcoming beam time</a:t>
            </a:r>
          </a:p>
          <a:p>
            <a:pPr lvl="2"/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  <a:sym typeface="Wingdings" charset="0"/>
            </a:endParaRPr>
          </a:p>
          <a:p>
            <a:pPr lvl="2"/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74500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r>
              <a:rPr lang="de-DE" dirty="0" smtClean="0"/>
              <a:t> Electronics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4813" y="1104900"/>
            <a:ext cx="8482012" cy="5175250"/>
          </a:xfrm>
        </p:spPr>
        <p:txBody>
          <a:bodyPr/>
          <a:lstStyle/>
          <a:p>
            <a:r>
              <a:rPr lang="en-US" dirty="0" smtClean="0"/>
              <a:t>Intensive </a:t>
            </a:r>
            <a:r>
              <a:rPr lang="en-US" dirty="0"/>
              <a:t>investigations of FXE Mono</a:t>
            </a:r>
          </a:p>
          <a:p>
            <a:r>
              <a:rPr lang="en-US" smtClean="0"/>
              <a:t>Support </a:t>
            </a:r>
            <a:r>
              <a:rPr lang="en-US" dirty="0"/>
              <a:t>activities on SPB/FXE</a:t>
            </a:r>
          </a:p>
          <a:p>
            <a:r>
              <a:rPr lang="en-US" smtClean="0"/>
              <a:t>Discussions </a:t>
            </a:r>
            <a:r>
              <a:rPr lang="en-US" dirty="0"/>
              <a:t>on SPB pulse picker and the related lab test system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2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506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template-european-xfel-gmbh_presentation</vt:lpstr>
      <vt:lpstr>Photon Run Coordinator</vt:lpstr>
      <vt:lpstr>SPB/SFX</vt:lpstr>
      <vt:lpstr>FXE</vt:lpstr>
      <vt:lpstr>Laser</vt:lpstr>
      <vt:lpstr>Vacuum</vt:lpstr>
      <vt:lpstr>Photon Diagnostics</vt:lpstr>
      <vt:lpstr>CAS</vt:lpstr>
      <vt:lpstr>Detectors</vt:lpstr>
      <vt:lpstr>Advanced Electronics</vt:lpstr>
      <vt:lpstr>ITDM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Adriano Violante</cp:lastModifiedBy>
  <cp:revision>501</cp:revision>
  <cp:lastPrinted>2008-09-01T15:04:16Z</cp:lastPrinted>
  <dcterms:created xsi:type="dcterms:W3CDTF">2012-08-22T09:26:39Z</dcterms:created>
  <dcterms:modified xsi:type="dcterms:W3CDTF">2018-07-20T06:15:28Z</dcterms:modified>
</cp:coreProperties>
</file>