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5" r:id="rId2"/>
    <p:sldId id="257" r:id="rId3"/>
    <p:sldId id="258" r:id="rId4"/>
    <p:sldId id="259" r:id="rId5"/>
    <p:sldId id="266" r:id="rId6"/>
    <p:sldId id="267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0E0E0"/>
    <a:srgbClr val="FD930A"/>
    <a:srgbClr val="261748"/>
    <a:srgbClr val="251555"/>
    <a:srgbClr val="626262"/>
    <a:srgbClr val="100F2E"/>
    <a:srgbClr val="23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59" autoAdjust="0"/>
    <p:restoredTop sz="83939" autoAdjust="0"/>
  </p:normalViewPr>
  <p:slideViewPr>
    <p:cSldViewPr snapToGrid="0" showGuides="1">
      <p:cViewPr>
        <p:scale>
          <a:sx n="100" d="100"/>
          <a:sy n="100" d="100"/>
        </p:scale>
        <p:origin x="-1944" y="-942"/>
      </p:cViewPr>
      <p:guideLst>
        <p:guide orient="horz" pos="3956"/>
        <p:guide orient="horz" pos="900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-3468" y="-72"/>
      </p:cViewPr>
      <p:guideLst>
        <p:guide orient="horz" pos="2880"/>
        <p:guide pos="215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8203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70F96095-A911-4B8A-9974-6A40BAAD5501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1931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2" name="Rectangle 82"/>
          <p:cNvSpPr>
            <a:spLocks noChangeArrowheads="1"/>
          </p:cNvSpPr>
          <p:nvPr userDrawn="1"/>
        </p:nvSpPr>
        <p:spPr bwMode="auto">
          <a:xfrm>
            <a:off x="8442325" y="114300"/>
            <a:ext cx="576264" cy="907200"/>
          </a:xfrm>
          <a:prstGeom prst="rect">
            <a:avLst/>
          </a:prstGeom>
          <a:solidFill>
            <a:schemeClr val="tx1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noProof="0"/>
          </a:p>
        </p:txBody>
      </p:sp>
      <p:sp>
        <p:nvSpPr>
          <p:cNvPr id="10313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noProof="0"/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4607" y="3411538"/>
            <a:ext cx="8325262" cy="2868612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endParaRPr lang="en-GB" noProof="0" dirty="0" smtClean="0"/>
          </a:p>
        </p:txBody>
      </p:sp>
      <p:sp>
        <p:nvSpPr>
          <p:cNvPr id="10325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noProof="0"/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404813" y="1314450"/>
            <a:ext cx="83312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ctr">
              <a:defRPr sz="5500" b="0">
                <a:solidFill>
                  <a:schemeClr val="tx1"/>
                </a:solidFill>
              </a:defRPr>
            </a:lvl1pPr>
          </a:lstStyle>
          <a:p>
            <a:pPr lvl="0"/>
            <a:endParaRPr lang="en-GB" noProof="0" dirty="0" smtClean="0"/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903253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12391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o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7326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34" descr="Undulator_final_nurh#50DE97_recht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325" y="114300"/>
            <a:ext cx="582613" cy="91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endParaRPr lang="en-GB" sz="2400" noProof="0"/>
          </a:p>
        </p:txBody>
      </p:sp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307975"/>
            <a:ext cx="72834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Slide title: Don’t edit here!</a:t>
            </a:r>
          </a:p>
        </p:txBody>
      </p:sp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noProof="0"/>
          </a:p>
        </p:txBody>
      </p:sp>
      <p:sp>
        <p:nvSpPr>
          <p:cNvPr id="1147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1000" noProof="0" dirty="0" smtClean="0">
                <a:solidFill>
                  <a:schemeClr val="bg1"/>
                </a:solidFill>
              </a:rPr>
              <a:t>Operations meeting</a:t>
            </a:r>
            <a:endParaRPr lang="en-GB" sz="1000" noProof="0" dirty="0">
              <a:solidFill>
                <a:schemeClr val="bg1"/>
              </a:solidFill>
            </a:endParaRPr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404813" y="1347788"/>
            <a:ext cx="7972425" cy="493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text format – don’t edit!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7" name="Rechteck 16"/>
          <p:cNvSpPr/>
          <p:nvPr/>
        </p:nvSpPr>
        <p:spPr bwMode="auto">
          <a:xfrm>
            <a:off x="8448938" y="784800"/>
            <a:ext cx="576000" cy="247075"/>
          </a:xfrm>
          <a:prstGeom prst="rect">
            <a:avLst/>
          </a:prstGeom>
          <a:noFill/>
          <a:ln>
            <a:noFill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/>
          <a:p>
            <a:pPr lvl="0" algn="ctr" eaLnBrk="0" hangingPunct="0">
              <a:spcBef>
                <a:spcPct val="0"/>
              </a:spcBef>
              <a:buClrTx/>
              <a:buFontTx/>
              <a:buNone/>
            </a:pPr>
            <a:fld id="{7BD41925-BADA-44CD-9D29-92AC82CF061D}" type="slidenum">
              <a:rPr lang="en-GB" sz="1000" b="1" noProof="0" smtClean="0">
                <a:solidFill>
                  <a:schemeClr val="bg1"/>
                </a:solidFill>
                <a:ea typeface="Geneva" pitchFamily="1" charset="-128"/>
              </a:rPr>
              <a:t>‹#›</a:t>
            </a:fld>
            <a:endParaRPr lang="en-GB" sz="1000" b="1" noProof="0" smtClean="0">
              <a:solidFill>
                <a:schemeClr val="bg1"/>
              </a:solidFill>
              <a:ea typeface="Geneva" pitchFamily="1" charset="-128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17475" y="6477000"/>
            <a:ext cx="89027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>
                <a:solidFill>
                  <a:srgbClr val="000000"/>
                </a:solidFill>
              </a:defRPr>
            </a:lvl1pPr>
          </a:lstStyle>
          <a:p>
            <a:pPr lvl="0"/>
            <a:endParaRPr lang="en-GB" noProof="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Photon Run </a:t>
            </a:r>
            <a:r>
              <a:rPr lang="de-DE" dirty="0" err="1" smtClean="0"/>
              <a:t>Coordinator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3350" y="1119188"/>
            <a:ext cx="8886825" cy="4932362"/>
          </a:xfrm>
        </p:spPr>
        <p:txBody>
          <a:bodyPr/>
          <a:lstStyle/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4128801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ITDM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4300" y="1071563"/>
            <a:ext cx="8810625" cy="493236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66675" y="1119188"/>
            <a:ext cx="8886825" cy="493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98450" indent="-298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58800" indent="-258763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817563" indent="-25717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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077913" indent="-258763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100F2E"/>
                </a:solidFill>
                <a:latin typeface="+mn-lt"/>
                <a:ea typeface="+mn-ea"/>
              </a:defRPr>
            </a:lvl4pPr>
            <a:lvl5pPr marL="1312863" indent="-22383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5pPr>
            <a:lvl6pPr marL="1770063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6pPr>
            <a:lvl7pPr marL="2227263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7pPr>
            <a:lvl8pPr marL="2684463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8pPr>
            <a:lvl9pPr marL="3141663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9pPr>
          </a:lstStyle>
          <a:p>
            <a:r>
              <a:rPr lang="en-US" sz="1800" dirty="0" smtClean="0"/>
              <a:t>Metadata </a:t>
            </a:r>
            <a:r>
              <a:rPr lang="en-US" sz="1800" dirty="0"/>
              <a:t>Catalogue upgraded (DOI, LDAP integration for support groups and instrument experts) 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 smtClean="0"/>
              <a:t>19 </a:t>
            </a:r>
            <a:r>
              <a:rPr lang="en-US" sz="1800" dirty="0"/>
              <a:t>out of 27 proposals are in "Finished" state (201701, 201830). No new data can be generated for them.</a:t>
            </a:r>
          </a:p>
          <a:p>
            <a:r>
              <a:rPr lang="en-US" sz="1800" dirty="0" smtClean="0"/>
              <a:t>8 </a:t>
            </a:r>
            <a:r>
              <a:rPr lang="en-US" sz="1800" dirty="0"/>
              <a:t>proposals will be "Finished" Saturday morning.</a:t>
            </a:r>
          </a:p>
          <a:p>
            <a:r>
              <a:rPr lang="en-US" sz="1800" dirty="0" smtClean="0"/>
              <a:t>New </a:t>
            </a:r>
            <a:r>
              <a:rPr lang="en-US" sz="1800" dirty="0"/>
              <a:t>set of commissioning proposals created in cycle 201831. New proposals should be used from Saturday.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 smtClean="0"/>
              <a:t>New </a:t>
            </a:r>
            <a:r>
              <a:rPr lang="en-US" sz="1800" dirty="0"/>
              <a:t>version of DAQ exists which provides remedy for large memory consumption due to pileup effect</a:t>
            </a:r>
          </a:p>
          <a:p>
            <a:r>
              <a:rPr lang="en-US" sz="1800" dirty="0" smtClean="0"/>
              <a:t>We </a:t>
            </a:r>
            <a:r>
              <a:rPr lang="en-US" sz="1800" dirty="0"/>
              <a:t>would like to deploy first in tunnels, then in instruments</a:t>
            </a:r>
          </a:p>
          <a:p>
            <a:r>
              <a:rPr lang="en-US" sz="1800" dirty="0" smtClean="0"/>
              <a:t>Review </a:t>
            </a:r>
            <a:r>
              <a:rPr lang="en-US" sz="1800" dirty="0"/>
              <a:t>of the Run Configuration Groups and assignment to the Data Aggregators is needed</a:t>
            </a:r>
          </a:p>
        </p:txBody>
      </p:sp>
    </p:spTree>
    <p:extLst>
      <p:ext uri="{BB962C8B-B14F-4D97-AF65-F5344CB8AC3E}">
        <p14:creationId xmlns:p14="http://schemas.microsoft.com/office/powerpoint/2010/main" val="3976215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SPB/SFX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4813" y="1244600"/>
            <a:ext cx="8586787" cy="5035550"/>
          </a:xfrm>
        </p:spPr>
        <p:txBody>
          <a:bodyPr/>
          <a:lstStyle/>
          <a:p>
            <a:r>
              <a:rPr lang="en-US" sz="2000" dirty="0" smtClean="0"/>
              <a:t>SPB </a:t>
            </a:r>
            <a:r>
              <a:rPr lang="en-US" sz="2000" dirty="0"/>
              <a:t>vacuum system </a:t>
            </a:r>
            <a:r>
              <a:rPr lang="en-US" sz="2000" dirty="0" err="1"/>
              <a:t>walkthough</a:t>
            </a:r>
            <a:r>
              <a:rPr lang="en-US" sz="2000" dirty="0"/>
              <a:t> mid next week, all welcome, date/time to follow</a:t>
            </a:r>
          </a:p>
          <a:p>
            <a:r>
              <a:rPr lang="en-US" sz="2000" dirty="0" smtClean="0"/>
              <a:t>Nanometer </a:t>
            </a:r>
            <a:r>
              <a:rPr lang="en-US" sz="2000" dirty="0"/>
              <a:t>mirror tank now closed, fully connected and under vacuum. Some leak checking left to do before all the ion pumps etc. are turned on</a:t>
            </a:r>
          </a:p>
          <a:p>
            <a:r>
              <a:rPr lang="en-US" sz="2000" dirty="0" smtClean="0"/>
              <a:t>Deployment </a:t>
            </a:r>
            <a:r>
              <a:rPr lang="en-US" sz="2000" dirty="0"/>
              <a:t>of coordinated motion etc. requested on loop 1 as early as possible next week to allow pre-beam positioning of micron mirrors and trials with alignment laser before beam the week after (Aug 2nd)</a:t>
            </a:r>
          </a:p>
          <a:p>
            <a:r>
              <a:rPr lang="en-US" sz="2000" dirty="0" smtClean="0"/>
              <a:t>Update </a:t>
            </a:r>
            <a:r>
              <a:rPr lang="en-US" sz="2000" dirty="0"/>
              <a:t>of loop 5 needed for Ebara pumps (sensitive so will coordinate with AE, </a:t>
            </a:r>
            <a:r>
              <a:rPr lang="en-US" sz="2000" dirty="0" err="1"/>
              <a:t>prob</a:t>
            </a:r>
            <a:r>
              <a:rPr lang="en-US" sz="2000" dirty="0"/>
              <a:t> Monday morning as detector will be warm)</a:t>
            </a:r>
          </a:p>
          <a:p>
            <a:r>
              <a:rPr lang="en-US" sz="2000" dirty="0" smtClean="0"/>
              <a:t>communication </a:t>
            </a:r>
            <a:r>
              <a:rPr lang="en-US" sz="2000" dirty="0"/>
              <a:t>testing possible for </a:t>
            </a:r>
            <a:r>
              <a:rPr lang="en-US" sz="2000" dirty="0" err="1"/>
              <a:t>adixen</a:t>
            </a:r>
            <a:r>
              <a:rPr lang="en-US" sz="2000" dirty="0"/>
              <a:t> maglev turbos</a:t>
            </a:r>
          </a:p>
          <a:p>
            <a:r>
              <a:rPr lang="en-US" sz="2000" dirty="0" smtClean="0"/>
              <a:t>work </a:t>
            </a:r>
            <a:r>
              <a:rPr lang="en-US" sz="2000" dirty="0"/>
              <a:t>on AGIPD firmware for more patterns ongoing, more tests required</a:t>
            </a:r>
          </a:p>
          <a:p>
            <a:r>
              <a:rPr lang="en-US" sz="2000" smtClean="0"/>
              <a:t>CRL </a:t>
            </a:r>
            <a:r>
              <a:rPr lang="en-US" sz="2000" dirty="0"/>
              <a:t>and ATT motors checked to be out-of-beam. Interlock signals have been corrected and should be respected. Please do not </a:t>
            </a:r>
            <a:r>
              <a:rPr lang="en-US" sz="2000" dirty="0" smtClean="0"/>
              <a:t>override</a:t>
            </a:r>
          </a:p>
          <a:p>
            <a:r>
              <a:rPr lang="en-US" sz="2000" dirty="0" smtClean="0"/>
              <a:t>still a lot of reconstruction required in the sample environment area and cabling etc. before beam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14907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FXE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/>
              <a:t>PC Layer for LPD DAQ successfully tested by ITDM at FXE</a:t>
            </a:r>
          </a:p>
          <a:p>
            <a:r>
              <a:rPr lang="en-US" dirty="0" smtClean="0"/>
              <a:t>new </a:t>
            </a:r>
            <a:r>
              <a:rPr lang="en-US" dirty="0" err="1"/>
              <a:t>GreatEyes</a:t>
            </a:r>
            <a:r>
              <a:rPr lang="en-US" dirty="0"/>
              <a:t> background </a:t>
            </a:r>
            <a:r>
              <a:rPr lang="en-US" dirty="0" err="1"/>
              <a:t>substraction</a:t>
            </a:r>
            <a:r>
              <a:rPr lang="en-US" dirty="0"/>
              <a:t> </a:t>
            </a:r>
            <a:r>
              <a:rPr lang="en-US" dirty="0" err="1"/>
              <a:t>implentation</a:t>
            </a:r>
            <a:r>
              <a:rPr lang="en-US" dirty="0"/>
              <a:t> with CAS</a:t>
            </a:r>
          </a:p>
          <a:p>
            <a:r>
              <a:rPr lang="en-US" dirty="0" smtClean="0"/>
              <a:t>IPM </a:t>
            </a:r>
            <a:r>
              <a:rPr lang="en-US" dirty="0"/>
              <a:t>diode cabling fixed and diodes now biased on negative potential, </a:t>
            </a:r>
          </a:p>
          <a:p>
            <a:r>
              <a:rPr lang="en-US" dirty="0"/>
              <a:t>removing thus the need for a bias tee -&gt; improved signal </a:t>
            </a:r>
            <a:r>
              <a:rPr lang="en-US"/>
              <a:t>quality </a:t>
            </a:r>
            <a:r>
              <a:rPr lang="en-US" smtClean="0"/>
              <a:t>significantly</a:t>
            </a:r>
            <a:endParaRPr lang="en-US" dirty="0"/>
          </a:p>
          <a:p>
            <a:r>
              <a:rPr lang="en-US" dirty="0" smtClean="0"/>
              <a:t>VHS </a:t>
            </a:r>
            <a:r>
              <a:rPr lang="en-US" dirty="0"/>
              <a:t>motor pre check done for upcoming run.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7214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Laser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47663" y="1062038"/>
            <a:ext cx="8482012" cy="4932362"/>
          </a:xfrm>
        </p:spPr>
        <p:txBody>
          <a:bodyPr/>
          <a:lstStyle/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" name="Rectangle 2"/>
          <p:cNvSpPr/>
          <p:nvPr/>
        </p:nvSpPr>
        <p:spPr>
          <a:xfrm>
            <a:off x="171449" y="1219201"/>
            <a:ext cx="8791575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1800" dirty="0"/>
          </a:p>
          <a:p>
            <a:r>
              <a:rPr lang="en-US" sz="1800" dirty="0" smtClean="0"/>
              <a:t> </a:t>
            </a:r>
            <a:r>
              <a:rPr lang="en-US" sz="1800" dirty="0"/>
              <a:t>in preparation for commissioning / operation weeks in August</a:t>
            </a:r>
          </a:p>
        </p:txBody>
      </p:sp>
    </p:spTree>
    <p:extLst>
      <p:ext uri="{BB962C8B-B14F-4D97-AF65-F5344CB8AC3E}">
        <p14:creationId xmlns:p14="http://schemas.microsoft.com/office/powerpoint/2010/main" val="4160433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Vacuum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SASE1 </a:t>
            </a:r>
            <a:r>
              <a:rPr lang="en-US" dirty="0"/>
              <a:t>and SASE3 vacuum systems are ready to take beam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671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Photon </a:t>
            </a:r>
            <a:r>
              <a:rPr lang="de-DE" dirty="0" err="1" smtClean="0"/>
              <a:t>Diagnostics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dirty="0"/>
              <a:t/>
            </a:r>
            <a:br>
              <a:rPr lang="de-DE" sz="1800" dirty="0"/>
            </a:br>
            <a:endParaRPr lang="en-US" sz="1200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404813" y="1231900"/>
            <a:ext cx="8478837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98450" indent="-298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58800" indent="-258763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817563" indent="-25717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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077913" indent="-258763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100F2E"/>
                </a:solidFill>
                <a:latin typeface="+mn-lt"/>
                <a:ea typeface="+mn-ea"/>
              </a:defRPr>
            </a:lvl4pPr>
            <a:lvl5pPr marL="1312863" indent="-22383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5pPr>
            <a:lvl6pPr marL="1770063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6pPr>
            <a:lvl7pPr marL="2227263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7pPr>
            <a:lvl8pPr marL="2684463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8pPr>
            <a:lvl9pPr marL="3141663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9pPr>
          </a:lstStyle>
          <a:p>
            <a:r>
              <a:rPr lang="en-US" sz="1800" b="1" dirty="0" smtClean="0"/>
              <a:t>General</a:t>
            </a:r>
            <a:endParaRPr lang="en-US" sz="1800" dirty="0"/>
          </a:p>
          <a:p>
            <a:pPr lvl="1"/>
            <a:r>
              <a:rPr lang="en-US" sz="1800" dirty="0" smtClean="0"/>
              <a:t>Coming </a:t>
            </a:r>
            <a:r>
              <a:rPr lang="en-US" sz="1800" dirty="0"/>
              <a:t>weekend 20.-22.7.2018 which is without PRCs: </a:t>
            </a:r>
            <a:br>
              <a:rPr lang="en-US" sz="1800" dirty="0"/>
            </a:br>
            <a:r>
              <a:rPr lang="en-US" sz="1800" dirty="0"/>
              <a:t>   diagnostics support for machine operation is secured thanks to </a:t>
            </a:r>
            <a:r>
              <a:rPr lang="en-US" sz="1800" dirty="0" err="1"/>
              <a:t>J.Laksman</a:t>
            </a:r>
            <a:r>
              <a:rPr lang="en-US" sz="1800" dirty="0"/>
              <a:t> (XFEL run coordinators are </a:t>
            </a:r>
            <a:r>
              <a:rPr lang="en-US" sz="1800" dirty="0" smtClean="0"/>
              <a:t>informed)</a:t>
            </a:r>
          </a:p>
          <a:p>
            <a:pPr lvl="1"/>
            <a:r>
              <a:rPr lang="en-US" sz="1800" dirty="0" smtClean="0"/>
              <a:t>first </a:t>
            </a:r>
            <a:r>
              <a:rPr lang="en-US" sz="1800" dirty="0"/>
              <a:t>photon people commissioning shifts (including XPD) will start week 30</a:t>
            </a:r>
          </a:p>
          <a:p>
            <a:endParaRPr lang="en-US" sz="1800" dirty="0"/>
          </a:p>
          <a:p>
            <a:r>
              <a:rPr lang="en-US" sz="1800" b="1" dirty="0" smtClean="0"/>
              <a:t>XGMs</a:t>
            </a:r>
            <a:endParaRPr lang="en-US" sz="1800" dirty="0"/>
          </a:p>
          <a:p>
            <a:pPr lvl="1"/>
            <a:r>
              <a:rPr lang="en-US" sz="1800" dirty="0" smtClean="0"/>
              <a:t>SASE1 </a:t>
            </a:r>
            <a:r>
              <a:rPr lang="en-US" sz="1800" dirty="0"/>
              <a:t>XTD2 and SASE3 XTD10 XGMs are </a:t>
            </a:r>
            <a:r>
              <a:rPr lang="en-US" sz="1800" dirty="0" smtClean="0"/>
              <a:t>online</a:t>
            </a:r>
            <a:endParaRPr lang="en-US" sz="1800" dirty="0"/>
          </a:p>
          <a:p>
            <a:pPr lvl="1"/>
            <a:r>
              <a:rPr lang="en-US" sz="1800" dirty="0" smtClean="0"/>
              <a:t>Several </a:t>
            </a:r>
            <a:r>
              <a:rPr lang="en-US" sz="1800" dirty="0"/>
              <a:t>DOOCS server updates (</a:t>
            </a:r>
            <a:r>
              <a:rPr lang="en-US" sz="1800" dirty="0" smtClean="0"/>
              <a:t>DESY)</a:t>
            </a:r>
          </a:p>
          <a:p>
            <a:pPr lvl="1"/>
            <a:r>
              <a:rPr lang="en-US" sz="1800" dirty="0" smtClean="0"/>
              <a:t>Vacuum </a:t>
            </a:r>
            <a:r>
              <a:rPr lang="en-US" sz="1800" dirty="0"/>
              <a:t>alert system installed on all XGM </a:t>
            </a:r>
            <a:r>
              <a:rPr lang="en-US" sz="1800" dirty="0" err="1"/>
              <a:t>microTCAs</a:t>
            </a:r>
            <a:r>
              <a:rPr lang="en-US" sz="1800" dirty="0"/>
              <a:t> in the tunnel 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83130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CAS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3928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Detectors</a:t>
            </a:r>
            <a:endParaRPr lang="de-DE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081088"/>
            <a:ext cx="9144000" cy="4932362"/>
          </a:xfrm>
        </p:spPr>
        <p:txBody>
          <a:bodyPr/>
          <a:lstStyle/>
          <a:p>
            <a:r>
              <a:rPr lang="en-US" sz="1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</a:t>
            </a:r>
            <a:r>
              <a:rPr lang="en-US" sz="1200" b="1" spc="-1" baseline="30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</a:t>
            </a:r>
            <a:r>
              <a:rPr lang="en-US" sz="1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12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AGIPD </a:t>
            </a:r>
            <a:r>
              <a:rPr lang="en-US" sz="1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SPB</a:t>
            </a:r>
            <a:endParaRPr lang="en-GB" sz="1200" dirty="0" smtClean="0"/>
          </a:p>
          <a:p>
            <a:pPr lvl="1"/>
            <a:r>
              <a:rPr lang="en-US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Firmware upgrade to 176 images per train</a:t>
            </a:r>
          </a:p>
          <a:p>
            <a:pPr lvl="2"/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sym typeface="Wingdings" charset="0"/>
              </a:rPr>
              <a:t>Pixel reordering after firmware 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  <a:ea typeface="ＭＳ Ｐゴシック" charset="0"/>
                <a:sym typeface="Wingdings" charset="0"/>
              </a:rPr>
              <a:t>update successfully checked, final </a:t>
            </a: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sym typeface="Wingdings" charset="0"/>
              </a:rPr>
              <a:t>confirmation with X-rays 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  <a:ea typeface="ＭＳ Ｐゴシック" charset="0"/>
                <a:sym typeface="Wingdings" charset="0"/>
              </a:rPr>
              <a:t>needed</a:t>
            </a:r>
          </a:p>
          <a:p>
            <a:pPr lvl="2"/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sym typeface="Wingdings" panose="05000000000000000000" pitchFamily="2" charset="2"/>
              </a:rPr>
              <a:t>O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  <a:ea typeface="ＭＳ Ｐゴシック" charset="0"/>
                <a:sym typeface="Wingdings" panose="05000000000000000000" pitchFamily="2" charset="2"/>
              </a:rPr>
              <a:t>peration </a:t>
            </a: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sym typeface="Wingdings" panose="05000000000000000000" pitchFamily="2" charset="2"/>
              </a:rPr>
              <a:t>scenarios for dark, X-ray, pulse capacitor data have to be updated and 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  <a:ea typeface="ＭＳ Ｐゴシック" charset="0"/>
                <a:sym typeface="Wingdings" panose="05000000000000000000" pitchFamily="2" charset="2"/>
              </a:rPr>
              <a:t>tested</a:t>
            </a:r>
            <a:endParaRPr lang="en-US" sz="1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lvl="1"/>
            <a:r>
              <a:rPr lang="en-US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Karabo upgraded to 2.2.4.1</a:t>
            </a:r>
          </a:p>
          <a:p>
            <a:pPr lvl="2"/>
            <a:r>
              <a:rPr lang="en-US" sz="1200" dirty="0"/>
              <a:t>Automatic power and cooling procedure work as before, an issue with setting the number of trains appeared but was </a:t>
            </a:r>
            <a:r>
              <a:rPr lang="en-US" sz="1200" dirty="0" smtClean="0"/>
              <a:t>solved</a:t>
            </a:r>
            <a:endParaRPr lang="en-US" sz="1200" dirty="0"/>
          </a:p>
          <a:p>
            <a:pPr lvl="2"/>
            <a:r>
              <a:rPr lang="en-US" sz="1200" dirty="0" smtClean="0"/>
              <a:t>DAQ </a:t>
            </a:r>
            <a:r>
              <a:rPr lang="en-US" sz="1200" dirty="0"/>
              <a:t>is working (still in K2.2.3</a:t>
            </a:r>
            <a:r>
              <a:rPr lang="en-US" sz="1200" dirty="0" smtClean="0"/>
              <a:t>)</a:t>
            </a:r>
            <a:endParaRPr lang="en-US" sz="1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lvl="1"/>
            <a:r>
              <a:rPr lang="en-US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Follow-Up of issue </a:t>
            </a:r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related to dripping </a:t>
            </a:r>
            <a:r>
              <a:rPr lang="en-US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of MCLIVE signal with support from DESY</a:t>
            </a:r>
          </a:p>
          <a:p>
            <a:pPr lvl="2"/>
            <a:r>
              <a:rPr lang="en-US" sz="1200" dirty="0" smtClean="0"/>
              <a:t>Micro </a:t>
            </a:r>
            <a:r>
              <a:rPr lang="en-US" sz="1200" dirty="0"/>
              <a:t>controller software for updated on Wing1 to shorten turnaround time of the MC1Live signal (humidity sensors were not working and were masked from being monitored) </a:t>
            </a:r>
            <a:endParaRPr lang="en-US" sz="1200" dirty="0" smtClean="0"/>
          </a:p>
          <a:p>
            <a:pPr lvl="2"/>
            <a:r>
              <a:rPr lang="en-US" sz="1200" dirty="0" smtClean="0"/>
              <a:t>Module </a:t>
            </a:r>
            <a:r>
              <a:rPr lang="en-US" sz="1200" dirty="0"/>
              <a:t>Q1M4 masked from the </a:t>
            </a:r>
            <a:r>
              <a:rPr lang="en-US" sz="1200" dirty="0" smtClean="0"/>
              <a:t>monitoring</a:t>
            </a:r>
          </a:p>
          <a:p>
            <a:pPr lvl="2"/>
            <a:r>
              <a:rPr lang="en-US" sz="1200" dirty="0" smtClean="0">
                <a:sym typeface="Wingdings" panose="05000000000000000000" pitchFamily="2" charset="2"/>
              </a:rPr>
              <a:t>Signal </a:t>
            </a:r>
            <a:r>
              <a:rPr lang="en-US" sz="1200" dirty="0">
                <a:sym typeface="Wingdings" panose="05000000000000000000" pitchFamily="2" charset="2"/>
              </a:rPr>
              <a:t>seems stable for now, exchange of the module board can be </a:t>
            </a:r>
            <a:r>
              <a:rPr lang="en-US" sz="1200" dirty="0" smtClean="0">
                <a:sym typeface="Wingdings" panose="05000000000000000000" pitchFamily="2" charset="2"/>
              </a:rPr>
              <a:t>postponed</a:t>
            </a:r>
          </a:p>
          <a:p>
            <a:pPr lvl="1"/>
            <a:r>
              <a:rPr lang="en-US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Plans </a:t>
            </a:r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for the next </a:t>
            </a:r>
            <a:r>
              <a:rPr lang="en-US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week</a:t>
            </a:r>
          </a:p>
          <a:p>
            <a:pPr lvl="2"/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check detector performance w/o X-rays after the firmware upgrade, optimize configuration</a:t>
            </a:r>
          </a:p>
          <a:p>
            <a:pPr lvl="2"/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test detector with the new C&amp;C </a:t>
            </a:r>
            <a:r>
              <a:rPr lang="en-US" sz="12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uTCA</a:t>
            </a:r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crate</a:t>
            </a:r>
          </a:p>
          <a:p>
            <a:pPr lvl="2"/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sym typeface="Wingdings" charset="0"/>
              </a:rPr>
              <a:t>t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  <a:ea typeface="ＭＳ Ｐゴシック" charset="0"/>
                <a:sym typeface="Wingdings" charset="0"/>
              </a:rPr>
              <a:t>est external veto</a:t>
            </a:r>
          </a:p>
          <a:p>
            <a:pPr lvl="1"/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sym typeface="Wingdings" charset="0"/>
              </a:rPr>
              <a:t>Open issues:</a:t>
            </a:r>
          </a:p>
          <a:p>
            <a:pPr lvl="2"/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sym typeface="Wingdings" charset="0"/>
              </a:rPr>
              <a:t>Temperature increase of  the housing of H1still to be investigated</a:t>
            </a:r>
          </a:p>
          <a:p>
            <a:pPr lvl="2"/>
            <a:r>
              <a:rPr lang="en-US" sz="1200" dirty="0"/>
              <a:t>Power procedure: bug fix for “Stop LV ON”</a:t>
            </a:r>
          </a:p>
          <a:p>
            <a:pPr lvl="2"/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Bug in GUI from K2.2.4 </a:t>
            </a:r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 problem with image display in Online preview  CAS works on it</a:t>
            </a:r>
            <a:endParaRPr lang="en-US" sz="12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r>
              <a:rPr lang="en-US" sz="12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LPD FXE</a:t>
            </a:r>
          </a:p>
          <a:p>
            <a:pPr lvl="1"/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Prepared for forthcoming beam time</a:t>
            </a:r>
          </a:p>
          <a:p>
            <a:pPr lvl="2"/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  <a:sym typeface="Wingdings" charset="0"/>
            </a:endParaRPr>
          </a:p>
          <a:p>
            <a:pPr lvl="2"/>
            <a:endParaRPr lang="en-US" sz="1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endParaRPr lang="en-US" sz="1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745008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Advanced</a:t>
            </a:r>
            <a:r>
              <a:rPr lang="de-DE" dirty="0" smtClean="0"/>
              <a:t> Electronics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13" y="1104900"/>
            <a:ext cx="8482012" cy="5175250"/>
          </a:xfrm>
        </p:spPr>
        <p:txBody>
          <a:bodyPr/>
          <a:lstStyle/>
          <a:p>
            <a:r>
              <a:rPr lang="en-US" dirty="0" smtClean="0"/>
              <a:t>Intensive </a:t>
            </a:r>
            <a:r>
              <a:rPr lang="en-US" dirty="0"/>
              <a:t>investigations of FXE Mono</a:t>
            </a:r>
          </a:p>
          <a:p>
            <a:r>
              <a:rPr lang="en-US" smtClean="0"/>
              <a:t>Support </a:t>
            </a:r>
            <a:r>
              <a:rPr lang="en-US" dirty="0"/>
              <a:t>activities on SPB/FXE</a:t>
            </a:r>
          </a:p>
          <a:p>
            <a:r>
              <a:rPr lang="en-US" smtClean="0"/>
              <a:t>Discussions </a:t>
            </a:r>
            <a:r>
              <a:rPr lang="en-US" dirty="0"/>
              <a:t>on SPB pulse picker and the related lab test system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782231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-european-xfel-gmbh_presentation">
  <a:themeElements>
    <a:clrScheme name="XFEL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000000"/>
      </a:accent3>
      <a:accent4>
        <a:srgbClr val="626262"/>
      </a:accent4>
      <a:accent5>
        <a:srgbClr val="ACABB1"/>
      </a:accent5>
      <a:accent6>
        <a:srgbClr val="E0E0E0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268288" marR="0" indent="-268288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0000"/>
          <a:buFont typeface="Wingdings" pitchFamily="2" charset="2"/>
          <a:buChar char="n"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accent3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noFill/>
        <a:ln w="1270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none" rtlCol="0">
        <a:spAutoFit/>
      </a:bodyPr>
      <a:lstStyle>
        <a:defPPr marL="268288" indent="-268288">
          <a:spcBef>
            <a:spcPts val="600"/>
          </a:spcBef>
          <a:buClr>
            <a:schemeClr val="accent2"/>
          </a:buClr>
          <a:buSzPct val="80000"/>
          <a:defRPr sz="2000" smtClean="0">
            <a:solidFill>
              <a:schemeClr val="accent3"/>
            </a:solidFill>
          </a:defRPr>
        </a:defPPr>
      </a:lstStyle>
    </a:tx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template-european-xfel-gmbh_presentation_test03</Template>
  <TotalTime>0</TotalTime>
  <Words>506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template-european-xfel-gmbh_presentation</vt:lpstr>
      <vt:lpstr>Photon Run Coordinator</vt:lpstr>
      <vt:lpstr>SPB/SFX</vt:lpstr>
      <vt:lpstr>FXE</vt:lpstr>
      <vt:lpstr>Laser</vt:lpstr>
      <vt:lpstr>Vacuum</vt:lpstr>
      <vt:lpstr>Photon Diagnostics</vt:lpstr>
      <vt:lpstr>CAS</vt:lpstr>
      <vt:lpstr>Detectors</vt:lpstr>
      <vt:lpstr>Advanced Electronics</vt:lpstr>
      <vt:lpstr>ITDM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Poppe, Frank</dc:creator>
  <cp:lastModifiedBy>Adriano Violante</cp:lastModifiedBy>
  <cp:revision>501</cp:revision>
  <cp:lastPrinted>2008-09-01T15:04:16Z</cp:lastPrinted>
  <dcterms:created xsi:type="dcterms:W3CDTF">2012-08-22T09:26:39Z</dcterms:created>
  <dcterms:modified xsi:type="dcterms:W3CDTF">2018-07-20T06:15:28Z</dcterms:modified>
</cp:coreProperties>
</file>