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8"/>
  </p:notesMasterIdLst>
  <p:handoutMasterIdLst>
    <p:handoutMasterId r:id="rId19"/>
  </p:handoutMasterIdLst>
  <p:sldIdLst>
    <p:sldId id="258" r:id="rId2"/>
    <p:sldId id="303" r:id="rId3"/>
    <p:sldId id="300" r:id="rId4"/>
    <p:sldId id="301" r:id="rId5"/>
    <p:sldId id="267" r:id="rId6"/>
    <p:sldId id="312" r:id="rId7"/>
    <p:sldId id="302" r:id="rId8"/>
    <p:sldId id="305" r:id="rId9"/>
    <p:sldId id="297" r:id="rId10"/>
    <p:sldId id="304" r:id="rId11"/>
    <p:sldId id="306" r:id="rId12"/>
    <p:sldId id="307" r:id="rId13"/>
    <p:sldId id="308" r:id="rId14"/>
    <p:sldId id="309" r:id="rId15"/>
    <p:sldId id="310" r:id="rId16"/>
    <p:sldId id="31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0445C-2524-4ACB-B0EE-106C872FD37F}" type="datetimeFigureOut">
              <a:rPr lang="it-IT" smtClean="0"/>
              <a:t>08/09/2018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DA58B-F715-4524-9452-ACF6AD901F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688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D0ED5-C5B9-46EF-B910-26CDD39BDD0F}" type="datetimeFigureOut">
              <a:rPr lang="it-IT" smtClean="0"/>
              <a:t>08/09/2018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32172-764E-4919-A1B7-66DDCEEB4D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423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32172-764E-4919-A1B7-66DDCEEB4D7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52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Risultati immagini per horizon 2020 flag european community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485" y="5957986"/>
            <a:ext cx="1568448" cy="78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magin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23" y="2037575"/>
            <a:ext cx="3828253" cy="2382025"/>
          </a:xfrm>
          <a:prstGeom prst="rect">
            <a:avLst/>
          </a:prstGeom>
        </p:spPr>
      </p:pic>
      <p:sp>
        <p:nvSpPr>
          <p:cNvPr id="2" name="Rettangolo 1"/>
          <p:cNvSpPr/>
          <p:nvPr userDrawn="1"/>
        </p:nvSpPr>
        <p:spPr>
          <a:xfrm>
            <a:off x="4706040" y="6073099"/>
            <a:ext cx="3778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err="1" smtClean="0">
                <a:solidFill>
                  <a:schemeClr val="accent5"/>
                </a:solidFill>
                <a:effectLst/>
              </a:rPr>
              <a:t>eXtreme</a:t>
            </a:r>
            <a:r>
              <a:rPr lang="en-US" sz="11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n-US" sz="1100" b="1" dirty="0" err="1" smtClean="0">
                <a:solidFill>
                  <a:schemeClr val="accent5"/>
                </a:solidFill>
                <a:effectLst/>
              </a:rPr>
              <a:t>DataCloud</a:t>
            </a:r>
            <a:r>
              <a:rPr lang="en-US" sz="1100" b="1" dirty="0" smtClean="0">
                <a:solidFill>
                  <a:schemeClr val="accent5"/>
                </a:solidFill>
                <a:effectLst/>
              </a:rPr>
              <a:t> is co-funded by the Horizon2020 Framework Program – Grant Agreement 777367</a:t>
            </a:r>
          </a:p>
          <a:p>
            <a:r>
              <a:rPr lang="en-US" sz="1000" dirty="0" smtClean="0">
                <a:solidFill>
                  <a:schemeClr val="accent5"/>
                </a:solidFill>
              </a:rPr>
              <a:t>Copyright © Members of the XDC Collaboration, 2017-2020</a:t>
            </a:r>
            <a:endParaRPr lang="it-IT" sz="1000" dirty="0">
              <a:solidFill>
                <a:schemeClr val="accent5"/>
              </a:solidFill>
            </a:endParaRPr>
          </a:p>
        </p:txBody>
      </p:sp>
      <p:sp>
        <p:nvSpPr>
          <p:cNvPr id="5" name="Titolo 4"/>
          <p:cNvSpPr>
            <a:spLocks noGrp="1"/>
          </p:cNvSpPr>
          <p:nvPr userDrawn="1">
            <p:ph type="title" hasCustomPrompt="1"/>
          </p:nvPr>
        </p:nvSpPr>
        <p:spPr>
          <a:xfrm>
            <a:off x="4486840" y="944739"/>
            <a:ext cx="7487204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7082621" y="4196209"/>
            <a:ext cx="4891423" cy="989012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2800" dirty="0" smtClean="0">
                <a:solidFill>
                  <a:schemeClr val="tx2"/>
                </a:solidFill>
              </a:rPr>
              <a:t>Click </a:t>
            </a:r>
            <a:r>
              <a:rPr lang="it-IT" sz="2800" dirty="0" err="1" smtClean="0">
                <a:solidFill>
                  <a:schemeClr val="tx2"/>
                </a:solidFill>
              </a:rPr>
              <a:t>here</a:t>
            </a:r>
            <a:r>
              <a:rPr lang="it-IT" sz="2800" dirty="0" smtClean="0">
                <a:solidFill>
                  <a:schemeClr val="tx2"/>
                </a:solidFill>
              </a:rPr>
              <a:t> to </a:t>
            </a:r>
            <a:r>
              <a:rPr lang="it-IT" sz="2800" dirty="0" err="1" smtClean="0">
                <a:solidFill>
                  <a:schemeClr val="tx2"/>
                </a:solidFill>
              </a:rPr>
              <a:t>add</a:t>
            </a:r>
            <a:r>
              <a:rPr lang="it-IT" sz="2800" dirty="0" smtClean="0">
                <a:solidFill>
                  <a:schemeClr val="tx2"/>
                </a:solidFill>
              </a:rPr>
              <a:t> </a:t>
            </a:r>
            <a:r>
              <a:rPr lang="it-IT" sz="2800" dirty="0" err="1" smtClean="0">
                <a:solidFill>
                  <a:schemeClr val="tx2"/>
                </a:solidFill>
              </a:rPr>
              <a:t>subtitle</a:t>
            </a:r>
            <a:endParaRPr lang="it-IT" sz="2800" dirty="0" smtClean="0">
              <a:solidFill>
                <a:schemeClr val="tx2"/>
              </a:solidFill>
            </a:endParaRPr>
          </a:p>
          <a:p>
            <a:pPr lvl="0"/>
            <a:endParaRPr lang="it-IT" dirty="0"/>
          </a:p>
        </p:txBody>
      </p:sp>
      <p:grpSp>
        <p:nvGrpSpPr>
          <p:cNvPr id="26" name="Gruppo 25"/>
          <p:cNvGrpSpPr/>
          <p:nvPr userDrawn="1"/>
        </p:nvGrpSpPr>
        <p:grpSpPr>
          <a:xfrm>
            <a:off x="5408083" y="3294530"/>
            <a:ext cx="6565961" cy="504258"/>
            <a:chOff x="5484283" y="3326910"/>
            <a:chExt cx="6565961" cy="504258"/>
          </a:xfrm>
        </p:grpSpPr>
        <p:pic>
          <p:nvPicPr>
            <p:cNvPr id="9" name="Immagine 8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5484283" y="3404640"/>
              <a:ext cx="6565961" cy="348798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1285136" y="3326910"/>
              <a:ext cx="765108" cy="504258"/>
            </a:xfrm>
            <a:prstGeom prst="rect">
              <a:avLst/>
            </a:prstGeom>
          </p:spPr>
        </p:pic>
      </p:grpSp>
      <p:sp>
        <p:nvSpPr>
          <p:cNvPr id="22" name="Rettangolo 21"/>
          <p:cNvSpPr/>
          <p:nvPr userDrawn="1"/>
        </p:nvSpPr>
        <p:spPr>
          <a:xfrm>
            <a:off x="311683" y="4312711"/>
            <a:ext cx="3635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baseline="0" dirty="0" smtClean="0">
                <a:solidFill>
                  <a:schemeClr val="accent5"/>
                </a:solidFill>
                <a:effectLst/>
              </a:rPr>
              <a:t>Data Management for extreme scale computing</a:t>
            </a:r>
            <a:endParaRPr lang="it-IT" sz="1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8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888" y="110209"/>
            <a:ext cx="1487824" cy="92575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8200" y="110209"/>
            <a:ext cx="9994557" cy="81597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38200" y="1152525"/>
            <a:ext cx="10515600" cy="5024438"/>
          </a:xfrm>
        </p:spPr>
        <p:txBody>
          <a:bodyPr/>
          <a:lstStyle>
            <a:lvl1pPr marL="357188" indent="-357188">
              <a:buFontTx/>
              <a:buBlip>
                <a:blip r:embed="rId3"/>
              </a:buBlip>
              <a:defRPr baseline="0"/>
            </a:lvl1pPr>
            <a:lvl2pPr marL="984250" indent="-527050">
              <a:buFontTx/>
              <a:buBlip>
                <a:blip r:embed="rId4"/>
              </a:buBlip>
              <a:defRPr/>
            </a:lvl2pPr>
            <a:lvl3pPr marL="1343025" indent="-428625">
              <a:buFontTx/>
              <a:buBlip>
                <a:blip r:embed="rId5"/>
              </a:buBlip>
              <a:defRPr/>
            </a:lvl3pPr>
            <a:lvl4pPr marL="1790700" indent="-419100">
              <a:buFontTx/>
              <a:buBlip>
                <a:blip r:embed="rId6"/>
              </a:buBlip>
              <a:defRPr/>
            </a:lvl4pPr>
            <a:lvl5pPr marL="2238375" indent="-409575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32" name="Segnaposto data 31"/>
          <p:cNvSpPr>
            <a:spLocks noGrp="1"/>
          </p:cNvSpPr>
          <p:nvPr>
            <p:ph type="dt" sz="half" idx="10"/>
          </p:nvPr>
        </p:nvSpPr>
        <p:spPr>
          <a:xfrm>
            <a:off x="838200" y="6421665"/>
            <a:ext cx="121266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33" name="Segnaposto piè di pagina 32"/>
          <p:cNvSpPr>
            <a:spLocks noGrp="1"/>
          </p:cNvSpPr>
          <p:nvPr>
            <p:ph type="ftr" sz="quarter" idx="11"/>
          </p:nvPr>
        </p:nvSpPr>
        <p:spPr>
          <a:xfrm>
            <a:off x="2455817" y="6434728"/>
            <a:ext cx="7746274" cy="365125"/>
          </a:xfrm>
        </p:spPr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34" name="Segnaposto numero diapositiva 33"/>
          <p:cNvSpPr>
            <a:spLocks noGrp="1"/>
          </p:cNvSpPr>
          <p:nvPr>
            <p:ph type="sldNum" sz="quarter" idx="12"/>
          </p:nvPr>
        </p:nvSpPr>
        <p:spPr>
          <a:xfrm>
            <a:off x="10609888" y="6434728"/>
            <a:ext cx="743912" cy="365125"/>
          </a:xfrm>
        </p:spPr>
        <p:txBody>
          <a:bodyPr/>
          <a:lstStyle/>
          <a:p>
            <a:fld id="{9723A89C-D035-4CCD-8775-47FA95F2F2E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442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888" y="110209"/>
            <a:ext cx="1487824" cy="925758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9788" y="1257300"/>
            <a:ext cx="5157787" cy="657225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257300"/>
            <a:ext cx="5183188" cy="65722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838200" y="1914525"/>
            <a:ext cx="5159375" cy="4262437"/>
          </a:xfrm>
        </p:spPr>
        <p:txBody>
          <a:bodyPr/>
          <a:lstStyle>
            <a:lvl1pPr marL="265113" indent="-265113">
              <a:buFontTx/>
              <a:buBlip>
                <a:blip r:embed="rId3"/>
              </a:buBlip>
              <a:defRPr/>
            </a:lvl1pPr>
            <a:lvl2pPr marL="685800" indent="-228600">
              <a:buFontTx/>
              <a:buBlip>
                <a:blip r:embed="rId4"/>
              </a:buBlip>
              <a:defRPr/>
            </a:lvl2pPr>
            <a:lvl3pPr marL="1143000" indent="-228600">
              <a:buFontTx/>
              <a:buBlip>
                <a:blip r:embed="rId5"/>
              </a:buBlip>
              <a:defRPr/>
            </a:lvl3pPr>
            <a:lvl4pPr marL="1600200" indent="-228600">
              <a:buFontTx/>
              <a:buBlip>
                <a:blip r:embed="rId6"/>
              </a:buBlip>
              <a:defRPr/>
            </a:lvl4pPr>
            <a:lvl5pPr marL="2057400" indent="-228600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12" name="Segnaposto contenuto 2"/>
          <p:cNvSpPr>
            <a:spLocks noGrp="1"/>
          </p:cNvSpPr>
          <p:nvPr>
            <p:ph idx="14" hasCustomPrompt="1"/>
          </p:nvPr>
        </p:nvSpPr>
        <p:spPr>
          <a:xfrm>
            <a:off x="6172200" y="1914525"/>
            <a:ext cx="5159375" cy="4262437"/>
          </a:xfrm>
        </p:spPr>
        <p:txBody>
          <a:bodyPr/>
          <a:lstStyle>
            <a:lvl1pPr marL="265113" indent="-265113">
              <a:buFontTx/>
              <a:buBlip>
                <a:blip r:embed="rId3"/>
              </a:buBlip>
              <a:defRPr/>
            </a:lvl1pPr>
            <a:lvl2pPr marL="685800" indent="-228600">
              <a:buFontTx/>
              <a:buBlip>
                <a:blip r:embed="rId4"/>
              </a:buBlip>
              <a:defRPr/>
            </a:lvl2pPr>
            <a:lvl3pPr marL="1143000" indent="-228600">
              <a:buFontTx/>
              <a:buBlip>
                <a:blip r:embed="rId5"/>
              </a:buBlip>
              <a:defRPr/>
            </a:lvl3pPr>
            <a:lvl4pPr marL="1600200" indent="-228600">
              <a:buFontTx/>
              <a:buBlip>
                <a:blip r:embed="rId6"/>
              </a:buBlip>
              <a:defRPr/>
            </a:lvl4pPr>
            <a:lvl5pPr marL="2057400" indent="-228600">
              <a:buFontTx/>
              <a:buBlip>
                <a:blip r:embed="rId7"/>
              </a:buBlip>
              <a:defRPr/>
            </a:lvl5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title" hasCustomPrompt="1"/>
          </p:nvPr>
        </p:nvSpPr>
        <p:spPr>
          <a:xfrm>
            <a:off x="838200" y="110209"/>
            <a:ext cx="9994557" cy="81597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551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Click </a:t>
            </a:r>
            <a:r>
              <a:rPr lang="it-IT" dirty="0" err="1" smtClean="0"/>
              <a:t>here</a:t>
            </a:r>
            <a:r>
              <a:rPr lang="it-IT" dirty="0" smtClean="0"/>
              <a:t> to </a:t>
            </a:r>
            <a:r>
              <a:rPr lang="it-IT" dirty="0" err="1" smtClean="0"/>
              <a:t>add</a:t>
            </a:r>
            <a:r>
              <a:rPr lang="it-IT" dirty="0" smtClean="0"/>
              <a:t> text</a:t>
            </a:r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23A89C-D035-4CCD-8775-47FA95F2F2E6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764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2" r:id="rId2"/>
    <p:sldLayoutId id="214748368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xtreme-datacloud.eu/display/XDCPROJ/EMT+-+Engineering+Management+Team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roject status and </a:t>
            </a:r>
            <a:br>
              <a:rPr lang="en-US" dirty="0" smtClean="0"/>
            </a:br>
            <a:r>
              <a:rPr lang="en-US" dirty="0" smtClean="0"/>
              <a:t>All Hands objectives</a:t>
            </a:r>
            <a:endParaRPr lang="en-US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Daniele Cesini</a:t>
            </a:r>
          </a:p>
          <a:p>
            <a:r>
              <a:rPr lang="en-US" sz="1800" dirty="0" err="1" smtClean="0"/>
              <a:t>daniele.cesini</a:t>
            </a:r>
            <a:r>
              <a:rPr lang="en-US" sz="1800" dirty="0" smtClean="0"/>
              <a:t>&lt;at&gt;extreme-datacloud.eu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2569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8191" y="70170"/>
            <a:ext cx="9994557" cy="815975"/>
          </a:xfrm>
        </p:spPr>
        <p:txBody>
          <a:bodyPr>
            <a:normAutofit/>
          </a:bodyPr>
          <a:lstStyle/>
          <a:p>
            <a:r>
              <a:rPr lang="en-US" dirty="0" smtClean="0"/>
              <a:t>WP4 </a:t>
            </a:r>
            <a:r>
              <a:rPr lang="en-US" dirty="0"/>
              <a:t>– Topics for the All Hands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38191" y="3736480"/>
            <a:ext cx="5149425" cy="2465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/>
              <a:t>WP4</a:t>
            </a:r>
            <a:r>
              <a:rPr lang="en-US" sz="2200" b="1" dirty="0"/>
              <a:t>: Orchestration and policy driven data </a:t>
            </a:r>
            <a:r>
              <a:rPr lang="en-US" sz="2200" b="1" dirty="0" smtClean="0"/>
              <a:t>management (JRA1)</a:t>
            </a:r>
          </a:p>
          <a:p>
            <a:pPr lvl="1"/>
            <a:r>
              <a:rPr lang="en-US" sz="1900" dirty="0"/>
              <a:t>T4.1 Intelligent data management and data lifecycle </a:t>
            </a:r>
            <a:r>
              <a:rPr lang="en-US" sz="1900" dirty="0" smtClean="0"/>
              <a:t>management</a:t>
            </a:r>
          </a:p>
          <a:p>
            <a:pPr lvl="1"/>
            <a:r>
              <a:rPr lang="en-US" sz="1900" dirty="0"/>
              <a:t>T4.2 Smart </a:t>
            </a:r>
            <a:r>
              <a:rPr lang="en-US" sz="1900" dirty="0" smtClean="0"/>
              <a:t>Caching</a:t>
            </a:r>
          </a:p>
          <a:p>
            <a:pPr lvl="1"/>
            <a:r>
              <a:rPr lang="en-US" sz="1900" dirty="0"/>
              <a:t>T4.3 Data pre-processing at ingestion/Orchestrating workflows based on </a:t>
            </a:r>
            <a:r>
              <a:rPr lang="en-US" sz="1900" dirty="0" smtClean="0"/>
              <a:t>data</a:t>
            </a:r>
            <a:endParaRPr lang="en-US" sz="1900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6142382" y="1040478"/>
            <a:ext cx="5537928" cy="5498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Architecture finalization</a:t>
            </a:r>
          </a:p>
          <a:p>
            <a:pPr lvl="1"/>
            <a:r>
              <a:rPr lang="en-US" sz="1600" b="1" dirty="0" err="1" smtClean="0"/>
              <a:t>Auth</a:t>
            </a:r>
            <a:r>
              <a:rPr lang="en-US" sz="1600" b="1" dirty="0" smtClean="0"/>
              <a:t>, Message Bus/Notification, etc..</a:t>
            </a:r>
            <a:endParaRPr lang="en-US" sz="2000" b="1" dirty="0" smtClean="0"/>
          </a:p>
          <a:p>
            <a:r>
              <a:rPr lang="en-US" sz="2000" b="1" dirty="0" smtClean="0"/>
              <a:t>Multi-system distributed storage</a:t>
            </a:r>
          </a:p>
          <a:p>
            <a:pPr lvl="1"/>
            <a:r>
              <a:rPr lang="en-US" sz="1600" b="1" dirty="0" smtClean="0"/>
              <a:t>Was the final architecture agreed?</a:t>
            </a:r>
          </a:p>
          <a:p>
            <a:pPr lvl="2"/>
            <a:r>
              <a:rPr lang="en-US" sz="1200" b="1" dirty="0" smtClean="0"/>
              <a:t>The “Sync protocol”</a:t>
            </a:r>
          </a:p>
          <a:p>
            <a:pPr lvl="1"/>
            <a:r>
              <a:rPr lang="en-US" sz="1600" b="1" dirty="0" smtClean="0"/>
              <a:t>Which is the status of the developments?</a:t>
            </a:r>
          </a:p>
          <a:p>
            <a:pPr lvl="1"/>
            <a:r>
              <a:rPr lang="en-US" sz="1600" b="1" dirty="0" smtClean="0"/>
              <a:t>What is achievable for the first release?</a:t>
            </a:r>
            <a:endParaRPr lang="en-US" sz="1600" b="1" dirty="0" smtClean="0"/>
          </a:p>
          <a:p>
            <a:r>
              <a:rPr lang="en-US" sz="2000" b="1" dirty="0" smtClean="0"/>
              <a:t>DEMOs preparation</a:t>
            </a:r>
          </a:p>
          <a:p>
            <a:pPr lvl="1"/>
            <a:r>
              <a:rPr lang="en-US" sz="1600" b="1" dirty="0" err="1" smtClean="0"/>
              <a:t>QoS</a:t>
            </a:r>
            <a:r>
              <a:rPr lang="en-US" sz="1600" b="1" dirty="0" smtClean="0"/>
              <a:t> + Orchestrator</a:t>
            </a:r>
          </a:p>
          <a:p>
            <a:pPr lvl="1"/>
            <a:r>
              <a:rPr lang="en-US" sz="1600" b="1" dirty="0" smtClean="0"/>
              <a:t>Caching with </a:t>
            </a:r>
            <a:r>
              <a:rPr lang="en-US" sz="1600" b="1" dirty="0" err="1" smtClean="0"/>
              <a:t>xrootd</a:t>
            </a:r>
            <a:endParaRPr lang="en-US" sz="1600" b="1" dirty="0" smtClean="0"/>
          </a:p>
          <a:p>
            <a:pPr lvl="1"/>
            <a:r>
              <a:rPr lang="en-US" sz="1600" b="1" dirty="0" smtClean="0"/>
              <a:t>EOS-dCache integration?</a:t>
            </a:r>
          </a:p>
          <a:p>
            <a:r>
              <a:rPr lang="en-US" sz="2000" b="1" dirty="0" smtClean="0"/>
              <a:t>XDC Participation </a:t>
            </a:r>
            <a:r>
              <a:rPr lang="en-US" sz="2000" b="1" dirty="0" smtClean="0"/>
              <a:t>in the WLCG-DOMA activities</a:t>
            </a:r>
          </a:p>
          <a:p>
            <a:pPr lvl="1"/>
            <a:r>
              <a:rPr lang="en-US" sz="1600" b="1" dirty="0" err="1" smtClean="0"/>
              <a:t>QoS</a:t>
            </a:r>
            <a:r>
              <a:rPr lang="en-US" sz="1600" b="1" dirty="0" smtClean="0"/>
              <a:t> sub-group leadership</a:t>
            </a:r>
            <a:endParaRPr lang="en-US" sz="1600" b="1" dirty="0" smtClean="0"/>
          </a:p>
          <a:p>
            <a:endParaRPr lang="fr-FR" sz="2000" b="1" dirty="0" smtClean="0"/>
          </a:p>
        </p:txBody>
      </p:sp>
      <p:pic>
        <p:nvPicPr>
          <p:cNvPr id="12" name="Immagine 1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1" y="852178"/>
            <a:ext cx="5546991" cy="2693723"/>
          </a:xfrm>
          <a:prstGeom prst="rect">
            <a:avLst/>
          </a:prstGeom>
        </p:spPr>
      </p:pic>
      <p:sp>
        <p:nvSpPr>
          <p:cNvPr id="10" name="Ovale 9"/>
          <p:cNvSpPr/>
          <p:nvPr/>
        </p:nvSpPr>
        <p:spPr>
          <a:xfrm>
            <a:off x="384313" y="2033314"/>
            <a:ext cx="1285461" cy="7535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WP5 </a:t>
            </a:r>
            <a:r>
              <a:rPr lang="en-US" dirty="0"/>
              <a:t>– Topics for the All Hands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6096000" y="1160305"/>
            <a:ext cx="5671930" cy="4233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Architecture finalization</a:t>
            </a:r>
          </a:p>
          <a:p>
            <a:pPr lvl="1"/>
            <a:r>
              <a:rPr lang="en-US" sz="1800" b="1" dirty="0" smtClean="0"/>
              <a:t>And integration with the WP4 architecture</a:t>
            </a:r>
            <a:endParaRPr lang="en-US" b="1" dirty="0"/>
          </a:p>
          <a:p>
            <a:r>
              <a:rPr lang="en-US" sz="2400" b="1" dirty="0" smtClean="0"/>
              <a:t>DEMOs preparation</a:t>
            </a:r>
          </a:p>
          <a:p>
            <a:pPr lvl="1"/>
            <a:r>
              <a:rPr lang="en-US" sz="1800" b="1" dirty="0" smtClean="0"/>
              <a:t>Can we identify a use case that is almost ready for a DEMO with ONEDATA?</a:t>
            </a:r>
          </a:p>
          <a:p>
            <a:pPr lvl="2"/>
            <a:r>
              <a:rPr lang="en-US" sz="1400" b="1" dirty="0" smtClean="0"/>
              <a:t>CTA?</a:t>
            </a:r>
          </a:p>
          <a:p>
            <a:pPr lvl="2"/>
            <a:r>
              <a:rPr lang="en-US" sz="1400" b="1" dirty="0" smtClean="0"/>
              <a:t>LIFEWATCH?</a:t>
            </a:r>
          </a:p>
          <a:p>
            <a:pPr lvl="1"/>
            <a:r>
              <a:rPr lang="en-US" sz="1800" b="1" dirty="0"/>
              <a:t>One-to-one meetings with the User </a:t>
            </a:r>
            <a:r>
              <a:rPr lang="en-US" sz="1800" b="1" dirty="0" smtClean="0"/>
              <a:t>communities</a:t>
            </a:r>
          </a:p>
          <a:p>
            <a:r>
              <a:rPr lang="en-US" sz="2400" b="1" dirty="0" smtClean="0"/>
              <a:t>Need to track the work done and results in one of XDC document repo</a:t>
            </a:r>
          </a:p>
          <a:p>
            <a:pPr lvl="1"/>
            <a:r>
              <a:rPr lang="en-US" sz="1800" b="1" dirty="0" smtClean="0"/>
              <a:t>Confluence?</a:t>
            </a:r>
          </a:p>
        </p:txBody>
      </p:sp>
      <p:pic>
        <p:nvPicPr>
          <p:cNvPr id="12" name="Immagine 1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2" y="884364"/>
            <a:ext cx="5573495" cy="2926275"/>
          </a:xfrm>
          <a:prstGeom prst="rect">
            <a:avLst/>
          </a:prstGeom>
        </p:spPr>
      </p:pic>
      <p:sp>
        <p:nvSpPr>
          <p:cNvPr id="10" name="Ovale 9"/>
          <p:cNvSpPr/>
          <p:nvPr/>
        </p:nvSpPr>
        <p:spPr>
          <a:xfrm>
            <a:off x="1639478" y="1991626"/>
            <a:ext cx="1285461" cy="7535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138192" y="3784301"/>
            <a:ext cx="4869824" cy="2576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WP5</a:t>
            </a:r>
            <a:r>
              <a:rPr lang="en-US" sz="1800" b="1" dirty="0"/>
              <a:t>: Unified cross federations data </a:t>
            </a:r>
            <a:r>
              <a:rPr lang="en-US" sz="1800" b="1" dirty="0" smtClean="0"/>
              <a:t>management (JRA2)</a:t>
            </a:r>
            <a:endParaRPr lang="fr-FR" sz="1800" b="1" dirty="0" smtClean="0"/>
          </a:p>
          <a:p>
            <a:pPr lvl="1"/>
            <a:r>
              <a:rPr lang="en-US" sz="1600" dirty="0"/>
              <a:t>T5.1 Cross-cloud Exascale data access and </a:t>
            </a:r>
            <a:r>
              <a:rPr lang="en-US" sz="1600" dirty="0" smtClean="0"/>
              <a:t>processing</a:t>
            </a:r>
          </a:p>
          <a:p>
            <a:pPr lvl="1"/>
            <a:r>
              <a:rPr lang="en-US" sz="1600" dirty="0" smtClean="0"/>
              <a:t>T5.2 </a:t>
            </a:r>
            <a:r>
              <a:rPr lang="en-US" sz="1600" dirty="0"/>
              <a:t>Metadata management and open data support for extreme </a:t>
            </a:r>
            <a:r>
              <a:rPr lang="en-US" sz="1600" dirty="0" smtClean="0"/>
              <a:t>collections</a:t>
            </a:r>
          </a:p>
          <a:p>
            <a:pPr lvl="1"/>
            <a:r>
              <a:rPr lang="en-US" sz="1600" dirty="0" smtClean="0"/>
              <a:t>T5.3 </a:t>
            </a:r>
            <a:r>
              <a:rPr lang="en-US" sz="1600" dirty="0"/>
              <a:t>Structural metadata database </a:t>
            </a:r>
            <a:r>
              <a:rPr lang="en-US" sz="1600" dirty="0" smtClean="0"/>
              <a:t>support</a:t>
            </a:r>
          </a:p>
          <a:p>
            <a:pPr lvl="1"/>
            <a:r>
              <a:rPr lang="en-US" sz="1600" dirty="0" smtClean="0"/>
              <a:t>T5.4 </a:t>
            </a:r>
            <a:r>
              <a:rPr lang="en-US" sz="1600" dirty="0"/>
              <a:t>Distributed encrypted storage for large scale sensitive data</a:t>
            </a:r>
          </a:p>
        </p:txBody>
      </p:sp>
    </p:spTree>
    <p:extLst>
      <p:ext uri="{BB962C8B-B14F-4D97-AF65-F5344CB8AC3E}">
        <p14:creationId xmlns:p14="http://schemas.microsoft.com/office/powerpoint/2010/main" val="114779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– so far…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12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4998"/>
            <a:ext cx="12065716" cy="362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01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 - future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13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76" y="1389776"/>
            <a:ext cx="11828856" cy="315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6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– up to now 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14</a:t>
            </a:fld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1" y="1161918"/>
            <a:ext cx="12192000" cy="3633016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21" y="4335258"/>
            <a:ext cx="12000743" cy="30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- Future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15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8867"/>
            <a:ext cx="12192000" cy="298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79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All-Hands…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start from the users needs</a:t>
            </a:r>
          </a:p>
          <a:p>
            <a:pPr lvl="1"/>
            <a:r>
              <a:rPr lang="en-US" dirty="0" smtClean="0"/>
              <a:t>We organized many “Users meet WP*” sessions</a:t>
            </a:r>
          </a:p>
          <a:p>
            <a:pPr lvl="1"/>
            <a:r>
              <a:rPr lang="en-US" dirty="0" smtClean="0"/>
              <a:t>address remaining issues</a:t>
            </a:r>
          </a:p>
          <a:p>
            <a:pPr lvl="1"/>
            <a:r>
              <a:rPr lang="en-US" dirty="0" smtClean="0"/>
              <a:t>clarify doubts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Let’s discuss in particular cross-WPs and cross-products issues</a:t>
            </a:r>
          </a:p>
          <a:p>
            <a:pPr lvl="1"/>
            <a:r>
              <a:rPr lang="en-US" dirty="0" smtClean="0"/>
              <a:t>Less pre-defined agenda, more discussion to converge</a:t>
            </a:r>
          </a:p>
          <a:p>
            <a:pPr lvl="1"/>
            <a:r>
              <a:rPr lang="en-US" dirty="0" smtClean="0"/>
              <a:t>We are few months away from the release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12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Hamburg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to DESY for hosting the meeting, in particular to </a:t>
            </a:r>
            <a:r>
              <a:rPr lang="en-US" dirty="0" smtClean="0"/>
              <a:t>Patrick and </a:t>
            </a:r>
            <a:r>
              <a:rPr lang="en-US" dirty="0" smtClean="0"/>
              <a:t>his collaborators for </a:t>
            </a:r>
            <a:r>
              <a:rPr lang="en-US" dirty="0" smtClean="0"/>
              <a:t>the organization</a:t>
            </a:r>
          </a:p>
          <a:p>
            <a:endParaRPr lang="en-US" dirty="0"/>
          </a:p>
          <a:p>
            <a:r>
              <a:rPr lang="en-US" dirty="0" smtClean="0"/>
              <a:t>Agenda:</a:t>
            </a:r>
          </a:p>
          <a:p>
            <a:pPr lvl="1"/>
            <a:r>
              <a:rPr lang="en-US" dirty="0"/>
              <a:t>https://</a:t>
            </a:r>
            <a:r>
              <a:rPr lang="en-US" dirty="0" smtClean="0"/>
              <a:t>indico.desy.de/indico/event/21131/timetable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38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olo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 for the Next Months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38200" y="6435862"/>
            <a:ext cx="2743200" cy="365125"/>
          </a:xfrm>
        </p:spPr>
        <p:txBody>
          <a:bodyPr/>
          <a:lstStyle/>
          <a:p>
            <a:r>
              <a:rPr lang="en-US" dirty="0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Freccia a destra con strisce 8"/>
          <p:cNvSpPr/>
          <p:nvPr/>
        </p:nvSpPr>
        <p:spPr>
          <a:xfrm>
            <a:off x="79585" y="2895243"/>
            <a:ext cx="1005840" cy="64008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-88148" y="350430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Nov ‘17</a:t>
            </a:r>
            <a:endParaRPr lang="en-US" sz="2400" dirty="0"/>
          </a:p>
        </p:txBody>
      </p:sp>
      <p:sp>
        <p:nvSpPr>
          <p:cNvPr id="11" name="Freccia a destra rientrata 10"/>
          <p:cNvSpPr/>
          <p:nvPr/>
        </p:nvSpPr>
        <p:spPr>
          <a:xfrm>
            <a:off x="1003591" y="2841903"/>
            <a:ext cx="1694390" cy="74676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85740" y="2511028"/>
            <a:ext cx="15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XDC started</a:t>
            </a:r>
            <a:endParaRPr lang="en-US" sz="2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75273" y="2077001"/>
            <a:ext cx="1645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Kickoff@INFN</a:t>
            </a:r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52935" y="3877577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Jan ‘18</a:t>
            </a:r>
          </a:p>
        </p:txBody>
      </p:sp>
      <p:sp>
        <p:nvSpPr>
          <p:cNvPr id="15" name="Freccia a destra rientrata 14"/>
          <p:cNvSpPr/>
          <p:nvPr/>
        </p:nvSpPr>
        <p:spPr>
          <a:xfrm>
            <a:off x="2691826" y="2813794"/>
            <a:ext cx="1745993" cy="74676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4000672" y="3634023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Jul ‘18</a:t>
            </a:r>
            <a:endParaRPr lang="en-US" sz="24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697981" y="2271651"/>
            <a:ext cx="1756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Dissemination </a:t>
            </a:r>
            <a:r>
              <a:rPr lang="en-US" dirty="0" err="1" smtClean="0"/>
              <a:t>event@IFCA</a:t>
            </a:r>
            <a:endParaRPr lang="en-US" dirty="0"/>
          </a:p>
        </p:txBody>
      </p:sp>
      <p:sp>
        <p:nvSpPr>
          <p:cNvPr id="18" name="Freccia a destra rientrata 17"/>
          <p:cNvSpPr/>
          <p:nvPr/>
        </p:nvSpPr>
        <p:spPr>
          <a:xfrm>
            <a:off x="4533169" y="2827019"/>
            <a:ext cx="1528277" cy="74676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asellaDiTesto 18"/>
          <p:cNvSpPr txBox="1"/>
          <p:nvPr/>
        </p:nvSpPr>
        <p:spPr>
          <a:xfrm>
            <a:off x="3657599" y="1588806"/>
            <a:ext cx="1756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Architecture finalized</a:t>
            </a:r>
            <a:endParaRPr lang="en-US" sz="2000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950272" y="4006684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Jun ‘18</a:t>
            </a:r>
            <a:endParaRPr lang="en-US" sz="24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728507" y="2471367"/>
            <a:ext cx="24498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All-Hands@DESY</a:t>
            </a:r>
            <a:endParaRPr lang="en-US" sz="2000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5358870" y="4038172"/>
            <a:ext cx="114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Sep’18</a:t>
            </a:r>
          </a:p>
        </p:txBody>
      </p:sp>
      <p:sp>
        <p:nvSpPr>
          <p:cNvPr id="23" name="Freccia a destra rientrata 22"/>
          <p:cNvSpPr/>
          <p:nvPr/>
        </p:nvSpPr>
        <p:spPr>
          <a:xfrm>
            <a:off x="5990572" y="2827020"/>
            <a:ext cx="1534645" cy="74676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/>
          <p:nvPr/>
        </p:nvSpPr>
        <p:spPr>
          <a:xfrm>
            <a:off x="5876415" y="2011501"/>
            <a:ext cx="286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Reference Release -1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830905" y="3810061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Nov ‘18</a:t>
            </a:r>
            <a:endParaRPr lang="en-US" sz="2400" dirty="0"/>
          </a:p>
        </p:txBody>
      </p:sp>
      <p:sp>
        <p:nvSpPr>
          <p:cNvPr id="26" name="Freccia a destra rientrata 25"/>
          <p:cNvSpPr/>
          <p:nvPr/>
        </p:nvSpPr>
        <p:spPr>
          <a:xfrm>
            <a:off x="7576149" y="2841903"/>
            <a:ext cx="2656061" cy="74676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/>
          <p:nvPr/>
        </p:nvSpPr>
        <p:spPr>
          <a:xfrm>
            <a:off x="7789221" y="2441793"/>
            <a:ext cx="2843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Reference Release - 2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9566271" y="3718560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Nov ‘19</a:t>
            </a:r>
            <a:endParaRPr lang="en-US" sz="2400" dirty="0"/>
          </a:p>
        </p:txBody>
      </p:sp>
      <p:sp>
        <p:nvSpPr>
          <p:cNvPr id="29" name="Freccia a destra rientrata 28"/>
          <p:cNvSpPr/>
          <p:nvPr/>
        </p:nvSpPr>
        <p:spPr>
          <a:xfrm>
            <a:off x="10295198" y="2841903"/>
            <a:ext cx="1625899" cy="74676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asellaDiTesto 29"/>
          <p:cNvSpPr txBox="1"/>
          <p:nvPr/>
        </p:nvSpPr>
        <p:spPr>
          <a:xfrm>
            <a:off x="10965382" y="4034227"/>
            <a:ext cx="1178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Jan ‘20</a:t>
            </a:r>
            <a:endParaRPr lang="en-US" sz="24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10941337" y="4495892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XDC end</a:t>
            </a:r>
            <a:endParaRPr lang="en-US" sz="20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9982200" y="1426130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Functionalities and Scalability demonstrated</a:t>
            </a:r>
            <a:endParaRPr lang="en-US" sz="2000" b="1" dirty="0"/>
          </a:p>
        </p:txBody>
      </p:sp>
      <p:cxnSp>
        <p:nvCxnSpPr>
          <p:cNvPr id="36" name="Connettore 1 35"/>
          <p:cNvCxnSpPr/>
          <p:nvPr/>
        </p:nvCxnSpPr>
        <p:spPr>
          <a:xfrm>
            <a:off x="4490742" y="2345979"/>
            <a:ext cx="16487" cy="1372581"/>
          </a:xfrm>
          <a:prstGeom prst="line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7576302" y="2430096"/>
            <a:ext cx="8933" cy="1359248"/>
          </a:xfrm>
          <a:prstGeom prst="line">
            <a:avLst/>
          </a:prstGeom>
          <a:ln w="317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flipH="1">
            <a:off x="10206212" y="2752196"/>
            <a:ext cx="21834" cy="1057865"/>
          </a:xfrm>
          <a:prstGeom prst="line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3089558" y="4970156"/>
            <a:ext cx="1769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Pilot </a:t>
            </a:r>
            <a:r>
              <a:rPr lang="en-US" b="1" dirty="0" err="1" smtClean="0"/>
              <a:t>tb</a:t>
            </a:r>
            <a:r>
              <a:rPr lang="en-US" b="1" dirty="0" smtClean="0"/>
              <a:t> in </a:t>
            </a:r>
            <a:r>
              <a:rPr lang="en-US" b="1" dirty="0" smtClean="0"/>
              <a:t>place</a:t>
            </a:r>
          </a:p>
          <a:p>
            <a:r>
              <a:rPr lang="en-US" b="1" dirty="0" smtClean="0"/>
              <a:t>Release procedures</a:t>
            </a:r>
          </a:p>
        </p:txBody>
      </p:sp>
      <p:sp>
        <p:nvSpPr>
          <p:cNvPr id="47" name="CasellaDiTesto 46"/>
          <p:cNvSpPr txBox="1"/>
          <p:nvPr/>
        </p:nvSpPr>
        <p:spPr>
          <a:xfrm>
            <a:off x="1911030" y="3535323"/>
            <a:ext cx="1178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May‘18</a:t>
            </a:r>
            <a:endParaRPr lang="en-US" sz="2400" dirty="0"/>
          </a:p>
        </p:txBody>
      </p:sp>
      <p:cxnSp>
        <p:nvCxnSpPr>
          <p:cNvPr id="48" name="Connettore 1 47"/>
          <p:cNvCxnSpPr/>
          <p:nvPr/>
        </p:nvCxnSpPr>
        <p:spPr>
          <a:xfrm>
            <a:off x="6007746" y="2827019"/>
            <a:ext cx="24810" cy="1162170"/>
          </a:xfrm>
          <a:prstGeom prst="line">
            <a:avLst/>
          </a:prstGeom>
          <a:ln w="317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arentesi graffa chiusa 1"/>
          <p:cNvSpPr/>
          <p:nvPr/>
        </p:nvSpPr>
        <p:spPr>
          <a:xfrm rot="5400000">
            <a:off x="1597223" y="2783408"/>
            <a:ext cx="627612" cy="3574773"/>
          </a:xfrm>
          <a:prstGeom prst="rightBrace">
            <a:avLst>
              <a:gd name="adj1" fmla="val 8333"/>
              <a:gd name="adj2" fmla="val 485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/>
          <p:cNvSpPr txBox="1"/>
          <p:nvPr/>
        </p:nvSpPr>
        <p:spPr>
          <a:xfrm>
            <a:off x="-4785" y="4796805"/>
            <a:ext cx="35914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Project Setup</a:t>
            </a:r>
          </a:p>
          <a:p>
            <a:r>
              <a:rPr lang="en-US" b="1" dirty="0" smtClean="0"/>
              <a:t>Use </a:t>
            </a:r>
            <a:r>
              <a:rPr lang="en-US" b="1" dirty="0" smtClean="0"/>
              <a:t>case definition</a:t>
            </a:r>
          </a:p>
          <a:p>
            <a:r>
              <a:rPr lang="en-US" b="1" dirty="0" smtClean="0"/>
              <a:t>Architecture </a:t>
            </a:r>
            <a:r>
              <a:rPr lang="en-US" b="1" dirty="0" smtClean="0"/>
              <a:t>definition</a:t>
            </a:r>
          </a:p>
          <a:p>
            <a:r>
              <a:rPr lang="en-US" b="1" dirty="0" smtClean="0"/>
              <a:t>Dissemination</a:t>
            </a:r>
          </a:p>
          <a:p>
            <a:r>
              <a:rPr lang="en-US" b="1" dirty="0" smtClean="0"/>
              <a:t>Development started</a:t>
            </a:r>
          </a:p>
          <a:p>
            <a:r>
              <a:rPr lang="en-US" b="1" dirty="0" smtClean="0"/>
              <a:t>Interaction with RDA and SNIA </a:t>
            </a:r>
            <a:endParaRPr lang="en-US" b="1" dirty="0"/>
          </a:p>
        </p:txBody>
      </p:sp>
      <p:sp>
        <p:nvSpPr>
          <p:cNvPr id="8" name="Freccia a destra 7"/>
          <p:cNvSpPr/>
          <p:nvPr/>
        </p:nvSpPr>
        <p:spPr>
          <a:xfrm rot="16200000">
            <a:off x="3649427" y="4791440"/>
            <a:ext cx="1779354" cy="30664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ccia a destra 39"/>
          <p:cNvSpPr/>
          <p:nvPr/>
        </p:nvSpPr>
        <p:spPr>
          <a:xfrm rot="16200000">
            <a:off x="7335373" y="4382189"/>
            <a:ext cx="1963000" cy="31973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2"/>
          <p:cNvSpPr txBox="1"/>
          <p:nvPr/>
        </p:nvSpPr>
        <p:spPr>
          <a:xfrm>
            <a:off x="6728325" y="5487286"/>
            <a:ext cx="423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End of Feb or beginning of Mar </a:t>
            </a:r>
            <a:r>
              <a:rPr lang="en-US" b="1" dirty="0" smtClean="0"/>
              <a:t>2019 </a:t>
            </a:r>
            <a:endParaRPr lang="en-US" b="1" dirty="0" smtClean="0"/>
          </a:p>
          <a:p>
            <a:pPr algn="ctr"/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EC </a:t>
            </a:r>
            <a:r>
              <a:rPr lang="en-US" b="1" dirty="0" smtClean="0"/>
              <a:t>review</a:t>
            </a:r>
            <a:endParaRPr lang="en-US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03" y="4911110"/>
            <a:ext cx="466034" cy="466034"/>
          </a:xfrm>
          <a:prstGeom prst="rect">
            <a:avLst/>
          </a:prstGeom>
        </p:spPr>
      </p:pic>
      <p:pic>
        <p:nvPicPr>
          <p:cNvPr id="43" name="Immagin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132" y="4135954"/>
            <a:ext cx="466034" cy="466034"/>
          </a:xfrm>
          <a:prstGeom prst="rect">
            <a:avLst/>
          </a:prstGeom>
        </p:spPr>
      </p:pic>
      <p:pic>
        <p:nvPicPr>
          <p:cNvPr id="44" name="Immagin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638" y="6065026"/>
            <a:ext cx="466034" cy="466034"/>
          </a:xfrm>
          <a:prstGeom prst="rect">
            <a:avLst/>
          </a:prstGeom>
        </p:spPr>
      </p:pic>
      <p:cxnSp>
        <p:nvCxnSpPr>
          <p:cNvPr id="45" name="Connettore 1 44"/>
          <p:cNvCxnSpPr/>
          <p:nvPr/>
        </p:nvCxnSpPr>
        <p:spPr>
          <a:xfrm>
            <a:off x="4059844" y="3600827"/>
            <a:ext cx="16487" cy="1503445"/>
          </a:xfrm>
          <a:prstGeom prst="line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sellaDiTesto 49"/>
          <p:cNvSpPr txBox="1"/>
          <p:nvPr/>
        </p:nvSpPr>
        <p:spPr>
          <a:xfrm>
            <a:off x="6165324" y="4613593"/>
            <a:ext cx="1082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DI4R</a:t>
            </a:r>
          </a:p>
          <a:p>
            <a:pPr algn="ctr"/>
            <a:r>
              <a:rPr lang="en-US" b="1" dirty="0" smtClean="0"/>
              <a:t>8-11 Oct</a:t>
            </a:r>
            <a:endParaRPr lang="en-US" b="1" dirty="0"/>
          </a:p>
        </p:txBody>
      </p:sp>
      <p:cxnSp>
        <p:nvCxnSpPr>
          <p:cNvPr id="51" name="Connettore 1 50"/>
          <p:cNvCxnSpPr/>
          <p:nvPr/>
        </p:nvCxnSpPr>
        <p:spPr>
          <a:xfrm>
            <a:off x="6650750" y="3482764"/>
            <a:ext cx="24810" cy="1162170"/>
          </a:xfrm>
          <a:prstGeom prst="line">
            <a:avLst/>
          </a:prstGeom>
          <a:ln w="3175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90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</a:t>
            </a:r>
            <a:r>
              <a:rPr lang="en-US" dirty="0"/>
              <a:t>bodies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8" name="Freccia a destra 7"/>
          <p:cNvSpPr/>
          <p:nvPr/>
        </p:nvSpPr>
        <p:spPr>
          <a:xfrm rot="10800000">
            <a:off x="3122819" y="3754580"/>
            <a:ext cx="583097" cy="22963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63434" y="2846639"/>
            <a:ext cx="3059388" cy="18158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ELG is responsible for maintaining active relationships with the infrastructure and technology providers, discussing synergies, strategies, roadmaps and requirements workflow for the software released by the project.</a:t>
            </a:r>
            <a:endParaRPr lang="en-US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8436746" y="1013656"/>
            <a:ext cx="364434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CB the </a:t>
            </a:r>
            <a:r>
              <a:rPr lang="en-US" sz="1600" dirty="0"/>
              <a:t>ultimate decision-making body of the consortium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8436745" y="1891474"/>
            <a:ext cx="364434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 </a:t>
            </a:r>
            <a:r>
              <a:rPr lang="en-US" sz="1600" dirty="0" smtClean="0"/>
              <a:t>TCB in </a:t>
            </a:r>
            <a:r>
              <a:rPr lang="en-US" sz="1600" dirty="0"/>
              <a:t>charge of steering the technical developments of the project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436745" y="2846639"/>
            <a:ext cx="364434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PEB is </a:t>
            </a:r>
            <a:r>
              <a:rPr lang="en-GB" sz="1600" dirty="0"/>
              <a:t>responsible for the decisions affecting the project strategy, plans, delivery schedule, conflicts within the partners and risk management</a:t>
            </a:r>
            <a:endParaRPr lang="en-US" sz="1600" dirty="0" smtClean="0"/>
          </a:p>
          <a:p>
            <a:r>
              <a:rPr lang="en-US" sz="1600" dirty="0" smtClean="0"/>
              <a:t>It </a:t>
            </a:r>
            <a:r>
              <a:rPr lang="en-US" sz="1600" dirty="0"/>
              <a:t>is also responsible for the quality of the project </a:t>
            </a:r>
            <a:r>
              <a:rPr lang="en-US" sz="1600" dirty="0" smtClean="0"/>
              <a:t>outcome.</a:t>
            </a:r>
            <a:endParaRPr lang="en-US" sz="1600" dirty="0"/>
          </a:p>
        </p:txBody>
      </p:sp>
      <p:sp>
        <p:nvSpPr>
          <p:cNvPr id="13" name="Freccia a destra 12"/>
          <p:cNvSpPr/>
          <p:nvPr/>
        </p:nvSpPr>
        <p:spPr>
          <a:xfrm>
            <a:off x="7631875" y="1162515"/>
            <a:ext cx="804870" cy="2031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ccia a destra 13"/>
          <p:cNvSpPr/>
          <p:nvPr/>
        </p:nvSpPr>
        <p:spPr>
          <a:xfrm>
            <a:off x="7631875" y="2044668"/>
            <a:ext cx="804870" cy="2031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ccia a destra 14"/>
          <p:cNvSpPr/>
          <p:nvPr/>
        </p:nvSpPr>
        <p:spPr>
          <a:xfrm>
            <a:off x="7631875" y="2985886"/>
            <a:ext cx="804870" cy="2031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586" y="877934"/>
            <a:ext cx="4831795" cy="4701207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80093" y="5818307"/>
            <a:ext cx="7298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TCB, ELG </a:t>
            </a:r>
            <a:r>
              <a:rPr lang="en-US" sz="2000" b="1" dirty="0" smtClean="0">
                <a:solidFill>
                  <a:srgbClr val="FF0000"/>
                </a:solidFill>
              </a:rPr>
              <a:t>– we need </a:t>
            </a:r>
            <a:r>
              <a:rPr lang="en-US" sz="2000" b="1" dirty="0" smtClean="0">
                <a:solidFill>
                  <a:srgbClr val="FF0000"/>
                </a:solidFill>
              </a:rPr>
              <a:t>to track </a:t>
            </a:r>
            <a:r>
              <a:rPr lang="en-US" sz="2000" b="1" dirty="0" smtClean="0">
                <a:solidFill>
                  <a:srgbClr val="FF0000"/>
                </a:solidFill>
              </a:rPr>
              <a:t>and/or </a:t>
            </a:r>
            <a:r>
              <a:rPr lang="en-US" sz="2000" b="1" dirty="0" smtClean="0">
                <a:solidFill>
                  <a:srgbClr val="FF0000"/>
                </a:solidFill>
              </a:rPr>
              <a:t>formalize their activity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Ovale 17"/>
          <p:cNvSpPr/>
          <p:nvPr/>
        </p:nvSpPr>
        <p:spPr>
          <a:xfrm>
            <a:off x="13252" y="2846639"/>
            <a:ext cx="726808" cy="3287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e 18"/>
          <p:cNvSpPr/>
          <p:nvPr/>
        </p:nvSpPr>
        <p:spPr>
          <a:xfrm>
            <a:off x="8345816" y="1883414"/>
            <a:ext cx="890949" cy="3287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ttangolo 19"/>
          <p:cNvSpPr/>
          <p:nvPr/>
        </p:nvSpPr>
        <p:spPr>
          <a:xfrm>
            <a:off x="5102087" y="4654289"/>
            <a:ext cx="1987826" cy="34455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EMT</a:t>
            </a:r>
            <a:endParaRPr lang="en-US" b="1" dirty="0"/>
          </a:p>
        </p:txBody>
      </p:sp>
      <p:sp>
        <p:nvSpPr>
          <p:cNvPr id="21" name="Rettangolo 20"/>
          <p:cNvSpPr/>
          <p:nvPr/>
        </p:nvSpPr>
        <p:spPr>
          <a:xfrm>
            <a:off x="5102087" y="5093223"/>
            <a:ext cx="1987826" cy="34455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SPB</a:t>
            </a:r>
            <a:endParaRPr lang="en-US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7498416" y="4592416"/>
            <a:ext cx="44811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/>
              </a:rPr>
              <a:t>https://confluence.extreme-datacloud.eu/display/XDCPROJ/EMT+-+</a:t>
            </a:r>
            <a:r>
              <a:rPr lang="en-US" sz="1400" dirty="0" smtClean="0">
                <a:hlinkClick r:id="rId3"/>
              </a:rPr>
              <a:t>Engineering+Management+Team</a:t>
            </a:r>
            <a:endParaRPr lang="en-US" sz="1400" dirty="0" smtClean="0"/>
          </a:p>
          <a:p>
            <a:r>
              <a:rPr lang="en-US" sz="1400" dirty="0"/>
              <a:t>https://confluence.extreme-datacloud.eu/display/XDCPROJ/SPB+-+Service+Providers+Board</a:t>
            </a:r>
          </a:p>
        </p:txBody>
      </p:sp>
    </p:spTree>
    <p:extLst>
      <p:ext uri="{BB962C8B-B14F-4D97-AF65-F5344CB8AC3E}">
        <p14:creationId xmlns:p14="http://schemas.microsoft.com/office/powerpoint/2010/main" val="25083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WP1 – Topics for the All Hands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5304" y="4179424"/>
            <a:ext cx="4869824" cy="199183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WP1 - </a:t>
            </a:r>
            <a:r>
              <a:rPr lang="en-US" b="1" dirty="0"/>
              <a:t>Project Management (NA1)</a:t>
            </a:r>
            <a:endParaRPr lang="en-US" dirty="0" smtClean="0"/>
          </a:p>
          <a:p>
            <a:pPr lvl="1"/>
            <a:r>
              <a:rPr lang="en-US" sz="2600" dirty="0" smtClean="0"/>
              <a:t>T1.1</a:t>
            </a:r>
            <a:r>
              <a:rPr lang="en-US" sz="2600" dirty="0"/>
              <a:t>: Consortium coordination and Project </a:t>
            </a:r>
            <a:r>
              <a:rPr lang="en-US" sz="2600" dirty="0" smtClean="0"/>
              <a:t>Management</a:t>
            </a:r>
          </a:p>
          <a:p>
            <a:pPr lvl="1"/>
            <a:r>
              <a:rPr lang="en-US" sz="2600" dirty="0" smtClean="0"/>
              <a:t>T1.2</a:t>
            </a:r>
            <a:r>
              <a:rPr lang="en-US" sz="2600" dirty="0"/>
              <a:t>: Financial </a:t>
            </a:r>
            <a:r>
              <a:rPr lang="en-US" sz="2600" dirty="0" smtClean="0"/>
              <a:t>Management</a:t>
            </a:r>
          </a:p>
          <a:p>
            <a:pPr lvl="1"/>
            <a:r>
              <a:rPr lang="en-US" sz="2600" dirty="0" smtClean="0"/>
              <a:t>T1.3</a:t>
            </a:r>
            <a:r>
              <a:rPr lang="en-US" sz="2600" dirty="0"/>
              <a:t>: Project Quality Assurance and Activities </a:t>
            </a:r>
            <a:r>
              <a:rPr lang="en-US" sz="2600" dirty="0" smtClean="0"/>
              <a:t>Oversight</a:t>
            </a:r>
          </a:p>
          <a:p>
            <a:pPr lvl="1"/>
            <a:r>
              <a:rPr lang="en-US" sz="2600" dirty="0" smtClean="0"/>
              <a:t>TT1.4</a:t>
            </a:r>
            <a:r>
              <a:rPr lang="en-US" sz="2600" dirty="0"/>
              <a:t>: Communication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11" name="Immagin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2" y="884364"/>
            <a:ext cx="5574711" cy="3115029"/>
          </a:xfrm>
          <a:prstGeom prst="rect">
            <a:avLst/>
          </a:prstGeom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5950226" y="979191"/>
            <a:ext cx="5976731" cy="5381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3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7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00" dirty="0" smtClean="0"/>
              <a:t>Review QA metrics and KPIs</a:t>
            </a:r>
          </a:p>
          <a:p>
            <a:pPr lvl="1"/>
            <a:r>
              <a:rPr lang="en-US" sz="1700" dirty="0" smtClean="0"/>
              <a:t>How are we behaving?</a:t>
            </a:r>
          </a:p>
          <a:p>
            <a:r>
              <a:rPr lang="en-US" sz="2100" dirty="0" smtClean="0"/>
              <a:t>Consortium Agreement Signature</a:t>
            </a:r>
          </a:p>
          <a:p>
            <a:pPr lvl="1"/>
            <a:r>
              <a:rPr lang="en-US" sz="1700" dirty="0" smtClean="0"/>
              <a:t>during the Collaboration </a:t>
            </a:r>
            <a:r>
              <a:rPr lang="en-US" sz="1700" dirty="0" smtClean="0"/>
              <a:t>Board</a:t>
            </a:r>
          </a:p>
          <a:p>
            <a:r>
              <a:rPr lang="en-US" sz="2100" dirty="0"/>
              <a:t>Liaisons with EOSC-Hub (in collaboration with WP3/WP2)</a:t>
            </a:r>
          </a:p>
          <a:p>
            <a:pPr lvl="1"/>
            <a:r>
              <a:rPr lang="en-US" sz="1700" dirty="0"/>
              <a:t>We should be ready for exploitation</a:t>
            </a:r>
          </a:p>
          <a:p>
            <a:pPr lvl="2"/>
            <a:r>
              <a:rPr lang="en-US" sz="1300" dirty="0"/>
              <a:t>What is missing? A service catalogue? A White paper</a:t>
            </a:r>
            <a:r>
              <a:rPr lang="en-US" sz="1300" dirty="0" smtClean="0"/>
              <a:t>?</a:t>
            </a:r>
            <a:endParaRPr lang="en-US" sz="2100" dirty="0" smtClean="0"/>
          </a:p>
          <a:p>
            <a:r>
              <a:rPr lang="en-US" sz="2100" dirty="0" smtClean="0"/>
              <a:t>Review expenses reporting</a:t>
            </a:r>
          </a:p>
          <a:p>
            <a:r>
              <a:rPr lang="en-US" sz="2100" dirty="0" smtClean="0"/>
              <a:t>Start discussing the preparation of the First EC review </a:t>
            </a:r>
            <a:r>
              <a:rPr lang="en-US" sz="2100" smtClean="0"/>
              <a:t>(</a:t>
            </a:r>
            <a:r>
              <a:rPr lang="en-US" sz="2100" smtClean="0"/>
              <a:t>PM16/17)</a:t>
            </a:r>
            <a:endParaRPr lang="en-US" sz="2100" dirty="0" smtClean="0"/>
          </a:p>
          <a:p>
            <a:r>
              <a:rPr lang="en-US" sz="2100" dirty="0" smtClean="0"/>
              <a:t>Communication</a:t>
            </a:r>
          </a:p>
          <a:p>
            <a:pPr lvl="1"/>
            <a:r>
              <a:rPr lang="en-US" sz="1700" dirty="0" smtClean="0"/>
              <a:t>How to improve website updates</a:t>
            </a:r>
          </a:p>
          <a:p>
            <a:pPr lvl="1"/>
            <a:r>
              <a:rPr lang="en-US" sz="1700" dirty="0" smtClean="0"/>
              <a:t>Gadgets, Twitter etc</a:t>
            </a:r>
            <a:r>
              <a:rPr lang="en-US" sz="1700" dirty="0" smtClean="0"/>
              <a:t>..</a:t>
            </a:r>
          </a:p>
          <a:p>
            <a:r>
              <a:rPr lang="en-US" sz="2100" dirty="0" smtClean="0"/>
              <a:t>Track WP1 activity in confluence?</a:t>
            </a:r>
          </a:p>
          <a:p>
            <a:pPr lvl="1"/>
            <a:r>
              <a:rPr lang="en-US" sz="1700" dirty="0" smtClean="0"/>
              <a:t>Also WP4 and WP5</a:t>
            </a:r>
            <a:endParaRPr lang="en-US" sz="1700" dirty="0" smtClean="0"/>
          </a:p>
          <a:p>
            <a:r>
              <a:rPr lang="en-US" sz="2100" dirty="0"/>
              <a:t>Collect publications </a:t>
            </a:r>
            <a:r>
              <a:rPr lang="en-US" sz="2100" dirty="0" smtClean="0"/>
              <a:t>list</a:t>
            </a:r>
          </a:p>
          <a:p>
            <a:r>
              <a:rPr lang="en-US" sz="2100" dirty="0" smtClean="0"/>
              <a:t>INDIGO review outcome analysis</a:t>
            </a:r>
          </a:p>
          <a:p>
            <a:endParaRPr lang="en-US" sz="2100" dirty="0" smtClean="0"/>
          </a:p>
        </p:txBody>
      </p:sp>
      <p:sp>
        <p:nvSpPr>
          <p:cNvPr id="7" name="Ovale 6"/>
          <p:cNvSpPr/>
          <p:nvPr/>
        </p:nvSpPr>
        <p:spPr>
          <a:xfrm>
            <a:off x="1826589" y="3222810"/>
            <a:ext cx="2197916" cy="5872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8296" y="110209"/>
            <a:ext cx="10554461" cy="815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Recommendation to indigo follow-up projects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295" y="1155174"/>
            <a:ext cx="11251095" cy="5024438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Major effort has been put into adequate metrics and thresholds to measure the success of use </a:t>
            </a:r>
            <a:r>
              <a:rPr lang="en-US" sz="2000" dirty="0" smtClean="0"/>
              <a:t>[….]. </a:t>
            </a:r>
            <a:r>
              <a:rPr lang="en-US" sz="2000" dirty="0"/>
              <a:t>Based on this exercise the metrics itself as well as </a:t>
            </a:r>
            <a:r>
              <a:rPr lang="en-US" sz="2000" dirty="0" smtClean="0"/>
              <a:t>the procedure </a:t>
            </a:r>
            <a:r>
              <a:rPr lang="en-US" sz="2000" dirty="0"/>
              <a:t>to assess the metrics should be </a:t>
            </a:r>
            <a:r>
              <a:rPr lang="en-US" sz="2000" dirty="0" err="1"/>
              <a:t>optimised</a:t>
            </a:r>
            <a:r>
              <a:rPr lang="en-US" sz="2000" dirty="0"/>
              <a:t> in future projects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What is missing so far is a clear plan for uptake of the results and spread of tools and services to </a:t>
            </a:r>
            <a:r>
              <a:rPr lang="en-US" sz="2000" dirty="0" smtClean="0"/>
              <a:t>other research </a:t>
            </a:r>
            <a:r>
              <a:rPr lang="en-US" sz="2000" dirty="0"/>
              <a:t>communities not involved in INDIGO or one of the upcoming </a:t>
            </a:r>
            <a:r>
              <a:rPr lang="en-US" sz="2000" dirty="0" smtClean="0"/>
              <a:t>projects</a:t>
            </a:r>
          </a:p>
          <a:p>
            <a:r>
              <a:rPr lang="en-US" sz="2000" dirty="0"/>
              <a:t>Work in this </a:t>
            </a:r>
            <a:r>
              <a:rPr lang="en-US" sz="2000" dirty="0" smtClean="0"/>
              <a:t>area (collaboration with e-</a:t>
            </a:r>
            <a:r>
              <a:rPr lang="en-US" sz="2000" dirty="0" err="1" smtClean="0"/>
              <a:t>infras</a:t>
            </a:r>
            <a:r>
              <a:rPr lang="en-US" sz="2000" dirty="0" smtClean="0"/>
              <a:t>)  </a:t>
            </a:r>
            <a:r>
              <a:rPr lang="en-US" sz="2000" dirty="0"/>
              <a:t>must </a:t>
            </a:r>
            <a:r>
              <a:rPr lang="en-US" sz="2000" dirty="0" smtClean="0"/>
              <a:t>be expanded </a:t>
            </a:r>
            <a:r>
              <a:rPr lang="en-US" sz="2000" dirty="0"/>
              <a:t>to gain wider acceptance, and the EOSC-Hub is a good platform to address </a:t>
            </a:r>
            <a:r>
              <a:rPr lang="en-US" sz="2000" dirty="0" smtClean="0"/>
              <a:t>this</a:t>
            </a:r>
          </a:p>
          <a:p>
            <a:r>
              <a:rPr lang="en-US" sz="2000" dirty="0" smtClean="0"/>
              <a:t>The project should </a:t>
            </a:r>
            <a:r>
              <a:rPr lang="en-US" sz="2000" dirty="0" err="1" smtClean="0"/>
              <a:t>pu</a:t>
            </a:r>
            <a:r>
              <a:rPr lang="en-US" sz="2000" dirty="0" err="1"/>
              <a:t>lish</a:t>
            </a:r>
            <a:r>
              <a:rPr lang="en-US" sz="2000" dirty="0"/>
              <a:t>  in gold open access journals and conferences</a:t>
            </a:r>
            <a:endParaRPr lang="en-US" sz="2000" dirty="0" smtClean="0"/>
          </a:p>
          <a:p>
            <a:r>
              <a:rPr lang="en-US" sz="2000" dirty="0" smtClean="0"/>
              <a:t>A comprehensive networking solution should be considered for future projects leveraging </a:t>
            </a:r>
            <a:r>
              <a:rPr lang="en-US" sz="2000" dirty="0"/>
              <a:t>INDIGO </a:t>
            </a:r>
            <a:r>
              <a:rPr lang="en-US" sz="2000" dirty="0" smtClean="0"/>
              <a:t>deliverables</a:t>
            </a:r>
          </a:p>
          <a:p>
            <a:r>
              <a:rPr lang="en-US" sz="2000" dirty="0"/>
              <a:t>More extensive scalability testing should be performed to have a convincing case when </a:t>
            </a:r>
            <a:r>
              <a:rPr lang="en-US" sz="2000" dirty="0" smtClean="0"/>
              <a:t>interacting with </a:t>
            </a:r>
            <a:r>
              <a:rPr lang="en-US" sz="2000" dirty="0"/>
              <a:t>other EINFRA. INDIGO will need to demonstrate that platform and framework can </a:t>
            </a:r>
            <a:r>
              <a:rPr lang="en-US" sz="2000" dirty="0" smtClean="0"/>
              <a:t>scale</a:t>
            </a:r>
          </a:p>
          <a:p>
            <a:r>
              <a:rPr lang="en-US" sz="2000" dirty="0"/>
              <a:t>Continue and expand on training events to promote user and community </a:t>
            </a:r>
            <a:r>
              <a:rPr lang="en-US" sz="2000" dirty="0" smtClean="0"/>
              <a:t>adoption</a:t>
            </a:r>
          </a:p>
          <a:p>
            <a:r>
              <a:rPr lang="en-US" sz="2000" dirty="0" err="1" smtClean="0"/>
              <a:t>QoS</a:t>
            </a:r>
            <a:r>
              <a:rPr lang="en-US" sz="2000" dirty="0" smtClean="0"/>
              <a:t> standard implemented in </a:t>
            </a:r>
            <a:r>
              <a:rPr lang="en-US" sz="2000" dirty="0" err="1" smtClean="0"/>
              <a:t>OneData</a:t>
            </a:r>
            <a:endParaRPr lang="en-US" sz="20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450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WP2 </a:t>
            </a:r>
            <a:r>
              <a:rPr lang="en-US" dirty="0" smtClean="0"/>
              <a:t>– Topics for the All Hands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5304" y="4179424"/>
            <a:ext cx="4869824" cy="1991832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/>
              <a:t>WP2: New functionalities definition and Research Communities support (NA2)</a:t>
            </a:r>
          </a:p>
          <a:p>
            <a:pPr lvl="1"/>
            <a:r>
              <a:rPr lang="en-US" sz="2100" dirty="0"/>
              <a:t>T2.1 Use Case Analysis</a:t>
            </a:r>
          </a:p>
          <a:p>
            <a:pPr lvl="1"/>
            <a:r>
              <a:rPr lang="en-US" sz="2100" dirty="0"/>
              <a:t>T2.2 Solutions for the EOSC Data Management</a:t>
            </a:r>
          </a:p>
          <a:p>
            <a:pPr lvl="1"/>
            <a:r>
              <a:rPr lang="en-US" sz="2100" dirty="0"/>
              <a:t>T2.3 Integration and Testing</a:t>
            </a:r>
          </a:p>
          <a:p>
            <a:pPr lvl="1"/>
            <a:r>
              <a:rPr lang="en-US" sz="2100" dirty="0"/>
              <a:t>T2.4 Dissemination and Training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11" name="Immagine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2" y="884364"/>
            <a:ext cx="5574711" cy="3115029"/>
          </a:xfrm>
          <a:prstGeom prst="rect">
            <a:avLst/>
          </a:prstGeom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6494089" y="1185740"/>
            <a:ext cx="5474457" cy="49110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3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7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Review use case status</a:t>
            </a:r>
          </a:p>
          <a:p>
            <a:pPr lvl="1"/>
            <a:r>
              <a:rPr lang="en-US" sz="1800" dirty="0" smtClean="0"/>
              <a:t>Is there something important missing in their definition?</a:t>
            </a:r>
          </a:p>
          <a:p>
            <a:r>
              <a:rPr lang="en-US" dirty="0" smtClean="0"/>
              <a:t>Issues </a:t>
            </a:r>
            <a:r>
              <a:rPr lang="en-US" dirty="0" smtClean="0"/>
              <a:t>in the interaction with the </a:t>
            </a:r>
            <a:r>
              <a:rPr lang="en-US" dirty="0" smtClean="0"/>
              <a:t>developers?</a:t>
            </a:r>
            <a:endParaRPr lang="en-US" dirty="0" smtClean="0"/>
          </a:p>
          <a:p>
            <a:pPr lvl="1"/>
            <a:r>
              <a:rPr lang="en-US" sz="1800" dirty="0"/>
              <a:t>Requirements passing process</a:t>
            </a:r>
          </a:p>
          <a:p>
            <a:r>
              <a:rPr lang="en-US" dirty="0" smtClean="0"/>
              <a:t>Dissemination</a:t>
            </a:r>
          </a:p>
          <a:p>
            <a:pPr lvl="1"/>
            <a:r>
              <a:rPr lang="en-US" dirty="0" smtClean="0"/>
              <a:t>DEMOs</a:t>
            </a:r>
          </a:p>
          <a:p>
            <a:pPr lvl="2"/>
            <a:r>
              <a:rPr lang="en-US" dirty="0" smtClean="0"/>
              <a:t>We need one or more DEMO</a:t>
            </a:r>
          </a:p>
          <a:p>
            <a:pPr lvl="3"/>
            <a:r>
              <a:rPr lang="en-US" dirty="0" smtClean="0"/>
              <a:t>DI4R?</a:t>
            </a:r>
          </a:p>
          <a:p>
            <a:pPr lvl="2"/>
            <a:r>
              <a:rPr lang="en-US" dirty="0" smtClean="0"/>
              <a:t>Preparation of a joint use case with DEEP</a:t>
            </a:r>
          </a:p>
          <a:p>
            <a:pPr lvl="1"/>
            <a:r>
              <a:rPr lang="en-US" dirty="0" smtClean="0"/>
              <a:t>CDB</a:t>
            </a:r>
          </a:p>
          <a:p>
            <a:pPr lvl="2"/>
            <a:r>
              <a:rPr lang="en-US" dirty="0" smtClean="0"/>
              <a:t>Status review and next step, should we withdraw?</a:t>
            </a:r>
          </a:p>
          <a:p>
            <a:pPr lvl="1"/>
            <a:r>
              <a:rPr lang="en-US" dirty="0" smtClean="0"/>
              <a:t>Identify next dissemination events</a:t>
            </a:r>
            <a:endParaRPr lang="en-US" dirty="0"/>
          </a:p>
          <a:p>
            <a:endParaRPr lang="en-US" sz="2100" dirty="0" smtClean="0"/>
          </a:p>
        </p:txBody>
      </p:sp>
      <p:sp>
        <p:nvSpPr>
          <p:cNvPr id="9" name="Ovale 8"/>
          <p:cNvSpPr/>
          <p:nvPr/>
        </p:nvSpPr>
        <p:spPr>
          <a:xfrm>
            <a:off x="442299" y="1033283"/>
            <a:ext cx="2326067" cy="7535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5287" y="110209"/>
            <a:ext cx="9994557" cy="815975"/>
          </a:xfrm>
        </p:spPr>
        <p:txBody>
          <a:bodyPr/>
          <a:lstStyle/>
          <a:p>
            <a:r>
              <a:rPr lang="en-US" dirty="0" smtClean="0"/>
              <a:t>Dissemination events….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12489" y="1539865"/>
            <a:ext cx="3286746" cy="42115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attended/organized several dissemination events and technical groups…</a:t>
            </a:r>
          </a:p>
          <a:p>
            <a:r>
              <a:rPr lang="en-US" sz="2400" dirty="0" smtClean="0"/>
              <a:t>…created a lot of expectations</a:t>
            </a:r>
          </a:p>
          <a:p>
            <a:r>
              <a:rPr lang="en-US" sz="2400" dirty="0" smtClean="0"/>
              <a:t>We should show demos/results in the forthcoming events</a:t>
            </a:r>
            <a:endParaRPr lang="en-US" sz="24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8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6184"/>
            <a:ext cx="8812488" cy="504362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477617" y="692154"/>
            <a:ext cx="95042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https://confluence.extreme-datacloud.eu/display/XDCPROJ/Dissemination+Events</a:t>
            </a:r>
          </a:p>
        </p:txBody>
      </p:sp>
    </p:spTree>
    <p:extLst>
      <p:ext uri="{BB962C8B-B14F-4D97-AF65-F5344CB8AC3E}">
        <p14:creationId xmlns:p14="http://schemas.microsoft.com/office/powerpoint/2010/main" val="32070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WP3 </a:t>
            </a:r>
            <a:r>
              <a:rPr lang="en-US" dirty="0"/>
              <a:t>– Topics for the All Hands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11/09/2018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D.Cesini - The eXtreme DataCloud Project – All Hands Meeting - Hamburg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A89C-D035-4CCD-8775-47FA95F2F2E6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414052" y="926184"/>
            <a:ext cx="5368962" cy="50017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Release structure definition</a:t>
            </a:r>
          </a:p>
          <a:p>
            <a:pPr lvl="1"/>
            <a:r>
              <a:rPr lang="en-US" sz="2000" b="1" dirty="0" smtClean="0"/>
              <a:t>What will be in the release?</a:t>
            </a:r>
          </a:p>
          <a:p>
            <a:pPr lvl="1"/>
            <a:r>
              <a:rPr lang="en-US" sz="2000" b="1" dirty="0" smtClean="0"/>
              <a:t>Review, update and refine the list of XDC Products</a:t>
            </a:r>
          </a:p>
          <a:p>
            <a:r>
              <a:rPr lang="en-US" sz="2400" b="1" dirty="0" smtClean="0"/>
              <a:t>Identify the final release date</a:t>
            </a:r>
          </a:p>
          <a:p>
            <a:pPr lvl="1"/>
            <a:r>
              <a:rPr lang="en-US" sz="1800" b="1" dirty="0"/>
              <a:t>a</a:t>
            </a:r>
            <a:r>
              <a:rPr lang="en-US" sz="1800" b="1" dirty="0" smtClean="0"/>
              <a:t>nd name</a:t>
            </a:r>
          </a:p>
          <a:p>
            <a:r>
              <a:rPr lang="en-US" sz="2000" b="1" dirty="0" smtClean="0"/>
              <a:t>Service catalogue definition for exploitation (WP1/WP2)</a:t>
            </a:r>
          </a:p>
          <a:p>
            <a:r>
              <a:rPr lang="en-US" sz="2000" b="1" dirty="0" smtClean="0"/>
              <a:t>Software license(s) collection (with all other WPs)</a:t>
            </a:r>
          </a:p>
          <a:p>
            <a:r>
              <a:rPr lang="en-US" sz="2000" b="1" dirty="0" smtClean="0"/>
              <a:t>Release testing plan</a:t>
            </a:r>
          </a:p>
          <a:p>
            <a:pPr lvl="1"/>
            <a:r>
              <a:rPr lang="en-US" sz="1600" b="1" dirty="0" smtClean="0"/>
              <a:t>Including scalability tests</a:t>
            </a:r>
          </a:p>
          <a:p>
            <a:r>
              <a:rPr lang="en-US" sz="2000" b="1" dirty="0" smtClean="0"/>
              <a:t>Documentation</a:t>
            </a:r>
          </a:p>
          <a:p>
            <a:pPr lvl="1"/>
            <a:r>
              <a:rPr lang="en-US" sz="1800" b="1" dirty="0" smtClean="0"/>
              <a:t>Which is the status for all the products?</a:t>
            </a:r>
            <a:endParaRPr lang="en-US" sz="1800" dirty="0"/>
          </a:p>
        </p:txBody>
      </p:sp>
      <p:pic>
        <p:nvPicPr>
          <p:cNvPr id="12" name="Immagine 1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5" y="772662"/>
            <a:ext cx="5838538" cy="3091288"/>
          </a:xfrm>
          <a:prstGeom prst="rect">
            <a:avLst/>
          </a:prstGeom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151445" y="3972914"/>
            <a:ext cx="4869824" cy="22744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4250" indent="-527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3025" indent="-428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90700" indent="-4191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38375" indent="-4095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6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WP3: </a:t>
            </a:r>
            <a:r>
              <a:rPr lang="fr-FR" sz="2000" b="1" dirty="0"/>
              <a:t>Software </a:t>
            </a:r>
            <a:r>
              <a:rPr lang="fr-FR" sz="2000" b="1" dirty="0" err="1"/>
              <a:t>Lifecycle</a:t>
            </a:r>
            <a:r>
              <a:rPr lang="fr-FR" sz="2000" b="1" dirty="0"/>
              <a:t> Management, Pilot Infrastructures &amp; </a:t>
            </a:r>
            <a:r>
              <a:rPr lang="fr-FR" sz="2000" b="1" dirty="0" smtClean="0"/>
              <a:t>Exploitation (SA1)</a:t>
            </a:r>
          </a:p>
          <a:p>
            <a:pPr lvl="1"/>
            <a:r>
              <a:rPr lang="en-US" sz="1800" dirty="0"/>
              <a:t>T3.1: Software Lifecycle </a:t>
            </a:r>
            <a:r>
              <a:rPr lang="en-US" sz="1800" dirty="0" smtClean="0"/>
              <a:t>Management</a:t>
            </a:r>
          </a:p>
          <a:p>
            <a:pPr lvl="1"/>
            <a:r>
              <a:rPr lang="en-US" sz="1800" dirty="0"/>
              <a:t>T3.2: Pilot e-Infrastructures and support </a:t>
            </a:r>
            <a:r>
              <a:rPr lang="en-US" sz="1800" dirty="0" smtClean="0"/>
              <a:t>services</a:t>
            </a:r>
          </a:p>
          <a:p>
            <a:pPr lvl="1"/>
            <a:r>
              <a:rPr lang="en-US" sz="1800" dirty="0"/>
              <a:t>T3.3: Exploitation</a:t>
            </a:r>
          </a:p>
        </p:txBody>
      </p:sp>
      <p:sp>
        <p:nvSpPr>
          <p:cNvPr id="11" name="Ovale 10"/>
          <p:cNvSpPr/>
          <p:nvPr/>
        </p:nvSpPr>
        <p:spPr>
          <a:xfrm>
            <a:off x="4678018" y="1204223"/>
            <a:ext cx="1020418" cy="16980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4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XDC">
      <a:dk1>
        <a:srgbClr val="4472C4"/>
      </a:dk1>
      <a:lt1>
        <a:srgbClr val="FFFFFF"/>
      </a:lt1>
      <a:dk2>
        <a:srgbClr val="ED7D31"/>
      </a:dk2>
      <a:lt2>
        <a:srgbClr val="FFFFFF"/>
      </a:lt2>
      <a:accent1>
        <a:srgbClr val="4472C4"/>
      </a:accent1>
      <a:accent2>
        <a:srgbClr val="ED7D31"/>
      </a:accent2>
      <a:accent3>
        <a:srgbClr val="757070"/>
      </a:accent3>
      <a:accent4>
        <a:srgbClr val="FFC000"/>
      </a:accent4>
      <a:accent5>
        <a:srgbClr val="002060"/>
      </a:accent5>
      <a:accent6>
        <a:srgbClr val="5F32C2"/>
      </a:accent6>
      <a:hlink>
        <a:srgbClr val="002060"/>
      </a:hlink>
      <a:folHlink>
        <a:srgbClr val="757070"/>
      </a:folHlink>
    </a:clrScheme>
    <a:fontScheme name="Personalizzato 1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xdc_slide_template" id="{88DE0E21-2D1C-4B1E-A829-38C67D5F2308}" vid="{C7771002-1357-4CBE-A892-D7D86C2D322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xdc_ppt_template</Template>
  <TotalTime>8892</TotalTime>
  <Words>1220</Words>
  <Application>Microsoft Office PowerPoint</Application>
  <PresentationFormat>Widescreen</PresentationFormat>
  <Paragraphs>212</Paragraphs>
  <Slides>16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Arial Rounded MT Bold</vt:lpstr>
      <vt:lpstr>Calibri</vt:lpstr>
      <vt:lpstr>Times New Roman</vt:lpstr>
      <vt:lpstr>Personalizza struttura</vt:lpstr>
      <vt:lpstr>Project status and  All Hands objectives</vt:lpstr>
      <vt:lpstr>Welcome to Hamburg</vt:lpstr>
      <vt:lpstr>The Plan for the Next Months</vt:lpstr>
      <vt:lpstr>Management bodies</vt:lpstr>
      <vt:lpstr>WP1 – Topics for the All Hands</vt:lpstr>
      <vt:lpstr>Recommendation to indigo follow-up projects</vt:lpstr>
      <vt:lpstr>WP2 – Topics for the All Hands</vt:lpstr>
      <vt:lpstr>Dissemination events….</vt:lpstr>
      <vt:lpstr>WP3 – Topics for the All Hands</vt:lpstr>
      <vt:lpstr>WP4 – Topics for the All Hands</vt:lpstr>
      <vt:lpstr>WP5 – Topics for the All Hands</vt:lpstr>
      <vt:lpstr>Deliverables – so far…</vt:lpstr>
      <vt:lpstr>Deliverables - future</vt:lpstr>
      <vt:lpstr>Milestone – up to now </vt:lpstr>
      <vt:lpstr>Milestone - Future</vt:lpstr>
      <vt:lpstr>This All-Hands…</vt:lpstr>
    </vt:vector>
  </TitlesOfParts>
  <Company>INFN-CNAF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Costantini</dc:creator>
  <cp:lastModifiedBy>daniele cesini</cp:lastModifiedBy>
  <cp:revision>130</cp:revision>
  <cp:lastPrinted>2018-01-22T12:44:06Z</cp:lastPrinted>
  <dcterms:created xsi:type="dcterms:W3CDTF">2018-01-11T08:53:37Z</dcterms:created>
  <dcterms:modified xsi:type="dcterms:W3CDTF">2018-09-10T20:38:51Z</dcterms:modified>
</cp:coreProperties>
</file>