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6" r:id="rId15"/>
    <p:sldId id="267" r:id="rId16"/>
  </p:sldIdLst>
  <p:sldSz cx="9144000" cy="5143500" type="screen16x9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Picture 112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Picture 151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53" name="Picture 152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/>
          <p:nvPr/>
        </p:nvPicPr>
        <p:blipFill>
          <a:blip r:embed="rId14"/>
          <a:stretch/>
        </p:blipFill>
        <p:spPr>
          <a:xfrm>
            <a:off x="0" y="4442760"/>
            <a:ext cx="9143280" cy="706320"/>
          </a:xfrm>
          <a:prstGeom prst="rect">
            <a:avLst/>
          </a:prstGeom>
          <a:ln>
            <a:noFill/>
          </a:ln>
        </p:spPr>
      </p:pic>
      <p:pic>
        <p:nvPicPr>
          <p:cNvPr id="6" name="Image 7"/>
          <p:cNvPicPr/>
          <p:nvPr/>
        </p:nvPicPr>
        <p:blipFill>
          <a:blip r:embed="rId14"/>
          <a:stretch/>
        </p:blipFill>
        <p:spPr>
          <a:xfrm>
            <a:off x="0" y="6157800"/>
            <a:ext cx="9143280" cy="706320"/>
          </a:xfrm>
          <a:prstGeom prst="rect">
            <a:avLst/>
          </a:prstGeom>
          <a:ln>
            <a:noFill/>
          </a:ln>
        </p:spPr>
      </p:pic>
      <p:pic>
        <p:nvPicPr>
          <p:cNvPr id="2" name="Image 2"/>
          <p:cNvPicPr/>
          <p:nvPr/>
        </p:nvPicPr>
        <p:blipFill>
          <a:blip r:embed="rId15"/>
          <a:stretch/>
        </p:blipFill>
        <p:spPr>
          <a:xfrm>
            <a:off x="3309480" y="1327680"/>
            <a:ext cx="2519280" cy="249408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9"/>
          <p:cNvPicPr/>
          <p:nvPr/>
        </p:nvPicPr>
        <p:blipFill>
          <a:blip r:embed="rId14"/>
          <a:stretch/>
        </p:blipFill>
        <p:spPr>
          <a:xfrm>
            <a:off x="0" y="4442760"/>
            <a:ext cx="9143280" cy="706320"/>
          </a:xfrm>
          <a:prstGeom prst="rect">
            <a:avLst/>
          </a:prstGeom>
          <a:ln>
            <a:noFill/>
          </a:ln>
        </p:spPr>
      </p:pic>
      <p:pic>
        <p:nvPicPr>
          <p:cNvPr id="40" name="Image 7"/>
          <p:cNvPicPr/>
          <p:nvPr/>
        </p:nvPicPr>
        <p:blipFill>
          <a:blip r:embed="rId14"/>
          <a:stretch/>
        </p:blipFill>
        <p:spPr>
          <a:xfrm>
            <a:off x="0" y="6157800"/>
            <a:ext cx="9143280" cy="70632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 9"/>
          <p:cNvPicPr/>
          <p:nvPr/>
        </p:nvPicPr>
        <p:blipFill>
          <a:blip r:embed="rId14"/>
          <a:stretch/>
        </p:blipFill>
        <p:spPr>
          <a:xfrm>
            <a:off x="0" y="4442760"/>
            <a:ext cx="9143280" cy="706320"/>
          </a:xfrm>
          <a:prstGeom prst="rect">
            <a:avLst/>
          </a:prstGeom>
          <a:ln>
            <a:noFill/>
          </a:ln>
        </p:spPr>
      </p:pic>
      <p:pic>
        <p:nvPicPr>
          <p:cNvPr id="78" name="Image 7"/>
          <p:cNvPicPr/>
          <p:nvPr/>
        </p:nvPicPr>
        <p:blipFill>
          <a:blip r:embed="rId14"/>
          <a:stretch/>
        </p:blipFill>
        <p:spPr>
          <a:xfrm>
            <a:off x="0" y="6157800"/>
            <a:ext cx="9143280" cy="70632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 9"/>
          <p:cNvPicPr/>
          <p:nvPr/>
        </p:nvPicPr>
        <p:blipFill>
          <a:blip r:embed="rId14"/>
          <a:stretch/>
        </p:blipFill>
        <p:spPr>
          <a:xfrm>
            <a:off x="0" y="4442760"/>
            <a:ext cx="9143280" cy="706320"/>
          </a:xfrm>
          <a:prstGeom prst="rect">
            <a:avLst/>
          </a:prstGeom>
          <a:ln>
            <a:noFill/>
          </a:ln>
        </p:spPr>
      </p:pic>
      <p:pic>
        <p:nvPicPr>
          <p:cNvPr id="116" name="Image 7"/>
          <p:cNvPicPr/>
          <p:nvPr/>
        </p:nvPicPr>
        <p:blipFill>
          <a:blip r:embed="rId14"/>
          <a:stretch/>
        </p:blipFill>
        <p:spPr>
          <a:xfrm>
            <a:off x="0" y="6157800"/>
            <a:ext cx="9143280" cy="706320"/>
          </a:xfrm>
          <a:prstGeom prst="rect">
            <a:avLst/>
          </a:prstGeom>
          <a:ln>
            <a:noFill/>
          </a:ln>
        </p:spPr>
      </p:pic>
      <p:pic>
        <p:nvPicPr>
          <p:cNvPr id="117" name="Picture 1"/>
          <p:cNvPicPr/>
          <p:nvPr/>
        </p:nvPicPr>
        <p:blipFill>
          <a:blip r:embed="rId15"/>
          <a:stretch/>
        </p:blipFill>
        <p:spPr>
          <a:xfrm>
            <a:off x="3312000" y="1315440"/>
            <a:ext cx="2519280" cy="2519280"/>
          </a:xfrm>
          <a:prstGeom prst="rect">
            <a:avLst/>
          </a:prstGeom>
          <a:ln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atts.data.kit.edu/" TargetMode="Externa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ebfts.data.kit.edu/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fts/openIdConnectPOC" TargetMode="External"/><Relationship Id="rId2" Type="http://schemas.openxmlformats.org/officeDocument/2006/relationships/hyperlink" Target="http://iam-access-token.cern.ch:5000/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7200" y="174960"/>
            <a:ext cx="82260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1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Next steps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57200" y="994320"/>
            <a:ext cx="8228880" cy="320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3190" indent="-285750">
              <a:lnSpc>
                <a:spcPct val="100000"/>
              </a:lnSpc>
              <a:buClr>
                <a:srgbClr val="0055A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Integration of Token Translation Services</a:t>
            </a:r>
          </a:p>
          <a:p>
            <a:pPr marL="780390" lvl="1" indent="-285750">
              <a:buClr>
                <a:srgbClr val="0055A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Present a token – get an X509 certificate</a:t>
            </a:r>
          </a:p>
          <a:p>
            <a:pPr marL="780390" lvl="1" indent="-285750">
              <a:buClr>
                <a:srgbClr val="0055A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Usage of Watts (</a:t>
            </a:r>
            <a:r>
              <a:rPr lang="en-US" sz="1400" dirty="0">
                <a:hlinkClick r:id="rId2"/>
              </a:rPr>
              <a:t>https://watts.data.kit.edu/</a:t>
            </a: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). An XDC IAM endpoint already configured</a:t>
            </a:r>
          </a:p>
          <a:p>
            <a:pPr marL="780390" lvl="1" indent="-285750">
              <a:buClr>
                <a:srgbClr val="0055A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What is the priority? Do we need this?</a:t>
            </a:r>
          </a:p>
          <a:p>
            <a:pPr marL="323190" indent="-285750">
              <a:lnSpc>
                <a:spcPct val="100000"/>
              </a:lnSpc>
              <a:buClr>
                <a:srgbClr val="0055A0"/>
              </a:buClr>
              <a:buSzPct val="80000"/>
              <a:buFont typeface="Arial" panose="020B0604020202020204" pitchFamily="34" charset="0"/>
              <a:buChar char="•"/>
            </a:pPr>
            <a:endParaRPr lang="en-US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</a:endParaRPr>
          </a:p>
          <a:p>
            <a:pPr marL="323190" indent="-285750">
              <a:lnSpc>
                <a:spcPct val="100000"/>
              </a:lnSpc>
              <a:buClr>
                <a:srgbClr val="0055A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Refresh tokens</a:t>
            </a:r>
          </a:p>
          <a:p>
            <a:pPr marL="951120" lvl="1" indent="-45648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These have to be acquired in case of the access token expiring</a:t>
            </a:r>
          </a:p>
          <a:p>
            <a:pPr marL="951120" lvl="1" indent="-45648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Does IAM offer all relevant endpoints?</a:t>
            </a:r>
          </a:p>
          <a:p>
            <a:pPr marL="951120" lvl="1" indent="-45648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How/What do we need to get the refresh token from IAM? Is only an access token enough?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2969280" y="477180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12/9/2018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8185320" y="4767120"/>
            <a:ext cx="5007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4DC95C6-C165-4614-BADA-FFC3FADF7A9D}" type="slidenum"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7765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174960"/>
            <a:ext cx="82260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6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2969280" y="477180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12/9/2018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8185320" y="4767120"/>
            <a:ext cx="5007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E51A674-D4D0-4CEA-9E02-489DBCA3F071}" type="slidenum"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2103120" y="4754880"/>
            <a:ext cx="213300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12/9/2018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6248520" y="4767120"/>
            <a:ext cx="2894760" cy="27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Document reference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8642520" y="4767120"/>
            <a:ext cx="500760" cy="27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A45063F-E279-4262-8806-04084DF81590}" type="slidenum"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1833480"/>
            <a:ext cx="82260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6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FTS in XDC status update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503280" y="1613160"/>
            <a:ext cx="274248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 anchor="b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Aris Angelogiannopoulos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174960"/>
            <a:ext cx="82260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6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Topics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57200" y="994320"/>
            <a:ext cx="8228880" cy="320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30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26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FTS in XDC project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26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Authentication on FTS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30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OpenID Connect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30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2969280" y="477180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12/9/2018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8185320" y="4767120"/>
            <a:ext cx="5007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6C94406-2079-4393-9A7F-C6D1490F89DB}" type="slidenum"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174960"/>
            <a:ext cx="82260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6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FTS in XDC project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57200" y="994320"/>
            <a:ext cx="8228880" cy="320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CERN IT is participating to XDC with FTS, EOS and Dynafed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Activities for FTS in 2018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6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OpenId Connect authentication for FTS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2600" lvl="2" indent="-342360">
              <a:lnSpc>
                <a:spcPct val="100000"/>
              </a:lnSpc>
              <a:buClr>
                <a:srgbClr val="0055A0"/>
              </a:buClr>
              <a:buSzPct val="85000"/>
              <a:buFont typeface="Arial"/>
              <a:buChar char="•"/>
            </a:pPr>
            <a:r>
              <a:rPr lang="en-US" sz="1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Tokens used for authorizing transfers on storages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6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QoS exploitation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2600" lvl="2" indent="-342360">
              <a:lnSpc>
                <a:spcPct val="100000"/>
              </a:lnSpc>
              <a:buClr>
                <a:srgbClr val="0055A0"/>
              </a:buClr>
              <a:buSzPct val="85000"/>
              <a:buFont typeface="Arial"/>
              <a:buChar char="•"/>
            </a:pPr>
            <a:r>
              <a:rPr lang="en-US" sz="1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Through integration of the CDMI interface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2969280" y="477180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12/9/2018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5182920" y="4767120"/>
            <a:ext cx="28947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8185320" y="4767120"/>
            <a:ext cx="5007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31AB16D-4066-40D4-B293-C374594ABFF5}" type="slidenum"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7200" y="174960"/>
            <a:ext cx="82260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6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Authentication on FTS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57200" y="994320"/>
            <a:ext cx="8228880" cy="320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0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Currently done through X509 certificates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6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User has to create one and correctly place it at the environment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6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Lengthy process</a:t>
            </a:r>
          </a:p>
          <a:p>
            <a:pPr marL="448920" lvl="1">
              <a:lnSpc>
                <a:spcPct val="100000"/>
              </a:lnSpc>
              <a:buClr>
                <a:srgbClr val="0055A0"/>
              </a:buClr>
              <a:buSzPct val="90000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0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Ideally have an easier way to authenticate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6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OpenID Connect will be used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6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Modern standard widely used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6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Direction that the WLCG </a:t>
            </a:r>
            <a:r>
              <a:rPr lang="en-US" sz="1600" b="0" strike="noStrike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Authz</a:t>
            </a:r>
            <a:r>
              <a:rPr lang="en-US" sz="16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 taking for the future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2969280" y="477180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12/9/2018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8185320" y="4767120"/>
            <a:ext cx="5007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AE6F3F9-FDEC-4AEE-A4B7-A68319B570B8}" type="slidenum"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174960"/>
            <a:ext cx="82260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6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OpenID Connect (1/2)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Content Placeholder 7"/>
          <p:cNvPicPr/>
          <p:nvPr/>
        </p:nvPicPr>
        <p:blipFill>
          <a:blip r:embed="rId2"/>
          <a:stretch/>
        </p:blipFill>
        <p:spPr>
          <a:xfrm>
            <a:off x="1737000" y="993600"/>
            <a:ext cx="5669280" cy="320292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2969280" y="477180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12/9/2018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8185320" y="4767120"/>
            <a:ext cx="5007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4A4C8D8-1463-4090-9C3B-9E6D0F9B28C5}" type="slidenum"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174960"/>
            <a:ext cx="82260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6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OpenID Connect (2/2)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57200" y="994320"/>
            <a:ext cx="8228880" cy="320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OpenID Connect is a simple identity layer on top of the OAuth 2.0 protocol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Allows clients to verify the identity of an end-user based on the authentication performed by an Authorization server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6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Access/refresh tokens can be used by the users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6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Access to basic profile information is allowed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6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REST-like manner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IAM server will be used as OP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6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https://iam.extreme-datacloud.eu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2969280" y="477180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12/9/2018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8185320" y="4767120"/>
            <a:ext cx="5007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C7F3B3D-6BB4-4061-B69E-EF008442EEFA}" type="slidenum"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57200" y="174960"/>
            <a:ext cx="82260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OpenID Connect integration on FTS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457200" y="994320"/>
            <a:ext cx="8228880" cy="320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0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Two ways of accepting IAM tokens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6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Directly receive access-tokens through the CLI clients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6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Redirect users, through a web-interface to the IAM webpage in order to acquire a token (</a:t>
            </a:r>
            <a:r>
              <a:rPr lang="en-US" sz="1600" dirty="0">
                <a:hlinkClick r:id="rId2"/>
              </a:rPr>
              <a:t>https://webfts.data.kit.edu/</a:t>
            </a:r>
            <a:r>
              <a:rPr lang="en-US" sz="1600" dirty="0"/>
              <a:t> </a:t>
            </a:r>
            <a:r>
              <a:rPr lang="en-US" sz="1600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WebFTS</a:t>
            </a:r>
            <a:r>
              <a:rPr lang="en-US" sz="16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 extension implemented at KIT)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0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FTS-REST component verifies tokens through the introspect endpoint of the IAM server and store them at the FTS DB.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2969280" y="477180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12/9/2018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8185320" y="4767120"/>
            <a:ext cx="5007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43EC383-640F-438D-9FB7-C12AB0E4BE45}" type="slidenum"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7200" y="174960"/>
            <a:ext cx="82260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1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 status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57200" y="994319"/>
            <a:ext cx="8228880" cy="3414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18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Python Flask App has been written to easily acquire an IAM access token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http://iam-access-token.cern.ch:5000/</a:t>
            </a:r>
            <a:r>
              <a:rPr lang="en-US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(at the moment only accessible from within CERN)</a:t>
            </a: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Repo: </a:t>
            </a: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hlinkClick r:id="rId3"/>
              </a:rPr>
              <a:t>https://gitlab.cern.ch/fts/openIdConnectPOC</a:t>
            </a:r>
            <a:endParaRPr lang="en-US" sz="1400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18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FTS-REST module has been modified in order to accept an access token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Verification is done at the introspect endpoint of IAM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Valid tokens are saved to the FTS-DB in order for FTS to use them for transfers</a:t>
            </a:r>
          </a:p>
          <a:p>
            <a:pPr marL="905400" lvl="1" indent="-456480">
              <a:lnSpc>
                <a:spcPct val="100000"/>
              </a:lnSpc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Repo: https://gitlab.cern.ch/fts/fts-rest/tree/fts-oidc-integration/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648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FTS has been modified and can use IAM access tokens for transfers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05400" lvl="1" indent="-456480"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Access tokens are retrieved from the DB and set to gfal2 commands as BEARER tokens in order to be used for commencing transfers on storage (currently only </a:t>
            </a:r>
            <a:r>
              <a:rPr lang="en-US" sz="1400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dCache</a:t>
            </a: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 supports this)</a:t>
            </a:r>
          </a:p>
          <a:p>
            <a:pPr marL="905400" lvl="1" indent="-456480">
              <a:buClr>
                <a:srgbClr val="0055A0"/>
              </a:buClr>
              <a:buSzPct val="90000"/>
              <a:buFont typeface="Arial"/>
              <a:buChar char="•"/>
            </a:pPr>
            <a:r>
              <a:rPr lang="en-US" sz="1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Repo: https://gitlab.cern.ch/fts/fts3/tree/fts-oidc-integration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05400" lvl="1" indent="-456480">
              <a:buClr>
                <a:srgbClr val="0055A0"/>
              </a:buClr>
              <a:buSzPct val="90000"/>
              <a:buFont typeface="Arial"/>
              <a:buChar char="•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2969280" y="477180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12/9/2018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8185320" y="4767120"/>
            <a:ext cx="5007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4DC95C6-C165-4614-BADA-FFC3FADF7A9D}" type="slidenum">
              <a:rPr lang="en-US" sz="1200" b="0" strike="noStrike" spc="-1">
                <a:solidFill>
                  <a:srgbClr val="B2B9D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CERNCorporate16-9.potx</Template>
  <TotalTime>403</TotalTime>
  <Words>532</Words>
  <Application>Microsoft Office PowerPoint</Application>
  <PresentationFormat>On-screen Show (16:9)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CERN User</dc:creator>
  <dc:description/>
  <cp:lastModifiedBy>Aris Angelogiannopoulos</cp:lastModifiedBy>
  <cp:revision>29</cp:revision>
  <dcterms:created xsi:type="dcterms:W3CDTF">2012-11-30T11:04:26Z</dcterms:created>
  <dcterms:modified xsi:type="dcterms:W3CDTF">2018-09-10T18:16:13Z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cern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13</vt:i4>
  </property>
</Properties>
</file>