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5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1" y="3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0445C-2524-4ACB-B0EE-106C872FD37F}" type="datetimeFigureOut">
              <a:rPr lang="it-IT" smtClean="0"/>
              <a:t>10/09/2018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DA58B-F715-4524-9452-ACF6AD901F13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688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D0ED5-C5B9-46EF-B910-26CDD39BDD0F}" type="datetimeFigureOut">
              <a:rPr lang="it-IT" smtClean="0"/>
              <a:t>10/09/2018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32172-764E-4919-A1B7-66DDCEEB4D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42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Risultati immagini per horizon 2020 flag european communi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485" y="5957986"/>
            <a:ext cx="1568448" cy="78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23" y="2037575"/>
            <a:ext cx="3828253" cy="238202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706040" y="6073099"/>
            <a:ext cx="3778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solidFill>
                  <a:schemeClr val="accent5"/>
                </a:solidFill>
                <a:effectLst/>
              </a:rPr>
              <a:t>eXtreme</a:t>
            </a:r>
            <a:r>
              <a:rPr lang="en-US" sz="11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n-US" sz="1100" b="1" dirty="0" err="1" smtClean="0">
                <a:solidFill>
                  <a:schemeClr val="accent5"/>
                </a:solidFill>
                <a:effectLst/>
              </a:rPr>
              <a:t>DataCloud</a:t>
            </a:r>
            <a:r>
              <a:rPr lang="en-US" sz="1100" b="1" dirty="0" smtClean="0">
                <a:solidFill>
                  <a:schemeClr val="accent5"/>
                </a:solidFill>
                <a:effectLst/>
              </a:rPr>
              <a:t> is co-funded by the Horizon2020 Framework Program – Grant Agreement 777367</a:t>
            </a:r>
          </a:p>
          <a:p>
            <a:r>
              <a:rPr lang="en-US" sz="1000" dirty="0" smtClean="0">
                <a:solidFill>
                  <a:schemeClr val="accent5"/>
                </a:solidFill>
              </a:rPr>
              <a:t>Copyright © Members of the XDC Collaboration, 2017-2020</a:t>
            </a:r>
            <a:endParaRPr lang="it-IT" sz="1000" dirty="0">
              <a:solidFill>
                <a:schemeClr val="accent5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 userDrawn="1">
            <p:ph type="title" hasCustomPrompt="1"/>
          </p:nvPr>
        </p:nvSpPr>
        <p:spPr>
          <a:xfrm>
            <a:off x="4486840" y="944739"/>
            <a:ext cx="7487204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082621" y="4196209"/>
            <a:ext cx="4891423" cy="989012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800" dirty="0" smtClean="0">
                <a:solidFill>
                  <a:schemeClr val="tx2"/>
                </a:solidFill>
              </a:rPr>
              <a:t>Click </a:t>
            </a:r>
            <a:r>
              <a:rPr lang="it-IT" sz="2800" dirty="0" err="1" smtClean="0">
                <a:solidFill>
                  <a:schemeClr val="tx2"/>
                </a:solidFill>
              </a:rPr>
              <a:t>here</a:t>
            </a:r>
            <a:r>
              <a:rPr lang="it-IT" sz="2800" dirty="0" smtClean="0">
                <a:solidFill>
                  <a:schemeClr val="tx2"/>
                </a:solidFill>
              </a:rPr>
              <a:t> to </a:t>
            </a:r>
            <a:r>
              <a:rPr lang="it-IT" sz="2800" dirty="0" err="1" smtClean="0">
                <a:solidFill>
                  <a:schemeClr val="tx2"/>
                </a:solidFill>
              </a:rPr>
              <a:t>add</a:t>
            </a:r>
            <a:r>
              <a:rPr lang="it-IT" sz="2800" dirty="0" smtClean="0">
                <a:solidFill>
                  <a:schemeClr val="tx2"/>
                </a:solidFill>
              </a:rPr>
              <a:t> </a:t>
            </a:r>
            <a:r>
              <a:rPr lang="it-IT" sz="2800" dirty="0" err="1" smtClean="0">
                <a:solidFill>
                  <a:schemeClr val="tx2"/>
                </a:solidFill>
              </a:rPr>
              <a:t>subtitle</a:t>
            </a:r>
            <a:endParaRPr lang="it-IT" sz="2800" dirty="0" smtClean="0">
              <a:solidFill>
                <a:schemeClr val="tx2"/>
              </a:solidFill>
            </a:endParaRPr>
          </a:p>
          <a:p>
            <a:pPr lvl="0"/>
            <a:endParaRPr lang="it-IT" dirty="0"/>
          </a:p>
        </p:txBody>
      </p:sp>
      <p:grpSp>
        <p:nvGrpSpPr>
          <p:cNvPr id="26" name="Gruppo 25"/>
          <p:cNvGrpSpPr/>
          <p:nvPr userDrawn="1"/>
        </p:nvGrpSpPr>
        <p:grpSpPr>
          <a:xfrm>
            <a:off x="5408083" y="3294530"/>
            <a:ext cx="6565961" cy="504258"/>
            <a:chOff x="5484283" y="3326910"/>
            <a:chExt cx="6565961" cy="504258"/>
          </a:xfrm>
        </p:grpSpPr>
        <p:pic>
          <p:nvPicPr>
            <p:cNvPr id="9" name="Immagine 8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484283" y="3404640"/>
              <a:ext cx="6565961" cy="348798"/>
            </a:xfrm>
            <a:prstGeom prst="rect">
              <a:avLst/>
            </a:prstGeom>
          </p:spPr>
        </p:pic>
        <p:pic>
          <p:nvPicPr>
            <p:cNvPr id="10" name="Immagine 9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85136" y="3326910"/>
              <a:ext cx="765108" cy="504258"/>
            </a:xfrm>
            <a:prstGeom prst="rect">
              <a:avLst/>
            </a:prstGeom>
          </p:spPr>
        </p:pic>
      </p:grpSp>
      <p:sp>
        <p:nvSpPr>
          <p:cNvPr id="22" name="Rettangolo 21"/>
          <p:cNvSpPr/>
          <p:nvPr userDrawn="1"/>
        </p:nvSpPr>
        <p:spPr>
          <a:xfrm>
            <a:off x="311683" y="4312711"/>
            <a:ext cx="3635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baseline="0" dirty="0" smtClean="0">
                <a:solidFill>
                  <a:schemeClr val="accent5"/>
                </a:solidFill>
                <a:effectLst/>
              </a:rPr>
              <a:t>Data Management for extreme scale computing</a:t>
            </a:r>
            <a:endParaRPr lang="it-IT" sz="1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888" y="110209"/>
            <a:ext cx="1487824" cy="92575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110209"/>
            <a:ext cx="9994557" cy="8159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38200" y="1152525"/>
            <a:ext cx="10515600" cy="5024438"/>
          </a:xfrm>
        </p:spPr>
        <p:txBody>
          <a:bodyPr/>
          <a:lstStyle>
            <a:lvl1pPr marL="357188" indent="-357188">
              <a:buFontTx/>
              <a:buBlip>
                <a:blip r:embed="rId3"/>
              </a:buBlip>
              <a:defRPr baseline="0"/>
            </a:lvl1pPr>
            <a:lvl2pPr marL="984250" indent="-527050">
              <a:buFontTx/>
              <a:buBlip>
                <a:blip r:embed="rId4"/>
              </a:buBlip>
              <a:defRPr/>
            </a:lvl2pPr>
            <a:lvl3pPr marL="1343025" indent="-428625">
              <a:buFontTx/>
              <a:buBlip>
                <a:blip r:embed="rId5"/>
              </a:buBlip>
              <a:defRPr/>
            </a:lvl3pPr>
            <a:lvl4pPr marL="1790700" indent="-419100">
              <a:buFontTx/>
              <a:buBlip>
                <a:blip r:embed="rId6"/>
              </a:buBlip>
              <a:defRPr/>
            </a:lvl4pPr>
            <a:lvl5pPr marL="2238375" indent="-409575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32" name="Segnaposto data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33" name="Segnaposto piè di pagina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34" name="Segnaposto numero diapositiva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442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888" y="110209"/>
            <a:ext cx="1487824" cy="925758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257300"/>
            <a:ext cx="5157787" cy="657225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257300"/>
            <a:ext cx="5183188" cy="6572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838200" y="1914525"/>
            <a:ext cx="5159375" cy="4262437"/>
          </a:xfrm>
        </p:spPr>
        <p:txBody>
          <a:bodyPr/>
          <a:lstStyle>
            <a:lvl1pPr marL="265113" indent="-265113">
              <a:buFontTx/>
              <a:buBlip>
                <a:blip r:embed="rId3"/>
              </a:buBlip>
              <a:defRPr/>
            </a:lvl1pPr>
            <a:lvl2pPr marL="685800" indent="-228600">
              <a:buFontTx/>
              <a:buBlip>
                <a:blip r:embed="rId4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6"/>
              </a:buBlip>
              <a:defRPr/>
            </a:lvl4pPr>
            <a:lvl5pPr marL="2057400" indent="-228600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12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6172200" y="1914525"/>
            <a:ext cx="5159375" cy="4262437"/>
          </a:xfrm>
        </p:spPr>
        <p:txBody>
          <a:bodyPr/>
          <a:lstStyle>
            <a:lvl1pPr marL="265113" indent="-265113">
              <a:buFontTx/>
              <a:buBlip>
                <a:blip r:embed="rId3"/>
              </a:buBlip>
              <a:defRPr/>
            </a:lvl1pPr>
            <a:lvl2pPr marL="685800" indent="-228600">
              <a:buFontTx/>
              <a:buBlip>
                <a:blip r:embed="rId4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6"/>
              </a:buBlip>
              <a:defRPr/>
            </a:lvl4pPr>
            <a:lvl5pPr marL="2057400" indent="-228600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‹N°›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110209"/>
            <a:ext cx="9994557" cy="8159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55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 dirty="0" err="1" smtClean="0"/>
              <a:t>eXtreme</a:t>
            </a:r>
            <a:r>
              <a:rPr lang="it-IT" dirty="0" smtClean="0"/>
              <a:t> </a:t>
            </a:r>
            <a:r>
              <a:rPr lang="it-IT" dirty="0" err="1" smtClean="0"/>
              <a:t>DataCloud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23A89C-D035-4CCD-8775-47FA95F2F2E6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4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2" r:id="rId2"/>
    <p:sldLayoutId id="214748368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in2p3.fr/Frederic.Gillardo1/ctaarchiv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486840" y="1692884"/>
            <a:ext cx="7487204" cy="1325563"/>
          </a:xfrm>
        </p:spPr>
        <p:txBody>
          <a:bodyPr/>
          <a:lstStyle/>
          <a:p>
            <a:r>
              <a:rPr lang="en-US" dirty="0"/>
              <a:t>CTA S</a:t>
            </a:r>
            <a:r>
              <a:rPr lang="en-US" dirty="0" smtClean="0"/>
              <a:t>tatus </a:t>
            </a:r>
            <a:br>
              <a:rPr lang="en-US" dirty="0" smtClean="0"/>
            </a:br>
            <a:r>
              <a:rPr lang="en-US" dirty="0" smtClean="0"/>
              <a:t>All Hands Meeting</a:t>
            </a:r>
            <a:endParaRPr lang="en-US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Frederic Gillardo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gillardo@lapp.in2p3.fr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r>
              <a:rPr lang="it-IT" dirty="0" smtClean="0"/>
              <a:t>eXtreme 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9723A89C-D035-4CCD-8775-47FA95F2F2E6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56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152525"/>
            <a:ext cx="10515600" cy="44419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Main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Use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Case</a:t>
            </a:r>
          </a:p>
          <a:p>
            <a:pPr lvl="1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Archive data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from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CTA (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Mostly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images)</a:t>
            </a:r>
          </a:p>
          <a:p>
            <a:pPr lvl="1"/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Query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data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using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metaData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Attribute</a:t>
            </a:r>
            <a:endParaRPr lang="fr-F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fr-FR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Use Case update:</a:t>
            </a:r>
          </a:p>
          <a:p>
            <a:pPr lvl="1"/>
            <a:r>
              <a:rPr lang="fr-F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Remove</a:t>
            </a: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concept of « </a:t>
            </a:r>
            <a:r>
              <a:rPr lang="fr-F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private</a:t>
            </a: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fr-FR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period</a:t>
            </a: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 » </a:t>
            </a:r>
            <a:r>
              <a:rPr lang="fr-F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from</a:t>
            </a: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archive</a:t>
            </a:r>
          </a:p>
          <a:p>
            <a:pPr lvl="1"/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3</a:t>
            </a:r>
            <a:r>
              <a:rPr lang="fr-F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fr-F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roles</a:t>
            </a: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fr-F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 </a:t>
            </a: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archive: </a:t>
            </a:r>
            <a:r>
              <a:rPr lang="fr-FR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producer</a:t>
            </a:r>
            <a:r>
              <a:rPr lang="fr-F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user &amp; </a:t>
            </a:r>
            <a:r>
              <a:rPr lang="fr-F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manager </a:t>
            </a:r>
            <a:endParaRPr lang="fr-F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Migration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plan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37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838200" y="926185"/>
            <a:ext cx="10515600" cy="525077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Monitoring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monitor the archive (replication performance, error&amp; read/write rate, location of the files and replicas...)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monitor the query &amp; retrieve response </a:t>
            </a:r>
            <a:r>
              <a:rPr lang="en-US" dirty="0" smtClean="0"/>
              <a:t>time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Authentication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any “</a:t>
            </a:r>
            <a:r>
              <a:rPr lang="en-US" b="1" dirty="0"/>
              <a:t>User</a:t>
            </a:r>
            <a:r>
              <a:rPr lang="en-US" dirty="0"/>
              <a:t>” I need to be authenticated (</a:t>
            </a:r>
            <a:r>
              <a:rPr lang="en-US" dirty="0" err="1"/>
              <a:t>EduGain</a:t>
            </a:r>
            <a:r>
              <a:rPr lang="en-US" dirty="0"/>
              <a:t>, </a:t>
            </a:r>
            <a:r>
              <a:rPr lang="en-US" dirty="0" err="1"/>
              <a:t>Ldap</a:t>
            </a:r>
            <a:r>
              <a:rPr lang="en-US" dirty="0"/>
              <a:t> &amp; </a:t>
            </a:r>
            <a:r>
              <a:rPr lang="en-US" dirty="0" err="1"/>
              <a:t>OpenID</a:t>
            </a:r>
            <a:r>
              <a:rPr lang="en-US" dirty="0"/>
              <a:t>) and associated with a role and a list of attributes  by a centralized authentication </a:t>
            </a:r>
            <a:r>
              <a:rPr lang="en-US" dirty="0" smtClean="0"/>
              <a:t>system	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Error handling</a:t>
            </a:r>
          </a:p>
          <a:p>
            <a:pPr lvl="1"/>
            <a:r>
              <a:rPr lang="en-US" dirty="0"/>
              <a:t>As a “</a:t>
            </a:r>
            <a:r>
              <a:rPr lang="en-US" b="1" dirty="0"/>
              <a:t>Producer</a:t>
            </a:r>
            <a:r>
              <a:rPr lang="en-US" dirty="0"/>
              <a:t>”, I can have an error code if the archive is not able to ingest the file as specified in the rules.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FFC000"/>
                </a:solidFill>
              </a:rPr>
              <a:t>MetaData</a:t>
            </a:r>
            <a:r>
              <a:rPr lang="en-US" dirty="0" smtClean="0">
                <a:solidFill>
                  <a:srgbClr val="FFC000"/>
                </a:solidFill>
              </a:rPr>
              <a:t> handling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</a:t>
            </a:r>
            <a:r>
              <a:rPr lang="en-US" dirty="0" smtClean="0"/>
              <a:t>configure </a:t>
            </a:r>
            <a:r>
              <a:rPr lang="en-US" dirty="0"/>
              <a:t>the system to extract metadata during the preprocessing operation.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</a:t>
            </a:r>
            <a:r>
              <a:rPr lang="en-US" dirty="0"/>
              <a:t>r”, I can rely on the archive to provide unique identifiers, independent of location or number of </a:t>
            </a:r>
            <a:r>
              <a:rPr lang="en-US" dirty="0" smtClean="0"/>
              <a:t>copies</a:t>
            </a:r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</a:rPr>
              <a:t>Query using </a:t>
            </a:r>
            <a:r>
              <a:rPr lang="en-US" dirty="0" err="1" smtClean="0">
                <a:solidFill>
                  <a:srgbClr val="FFC000"/>
                </a:solidFill>
              </a:rPr>
              <a:t>MetaData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/>
              <a:t>As a “</a:t>
            </a:r>
            <a:r>
              <a:rPr lang="en-US" b="1" dirty="0"/>
              <a:t>Archive User</a:t>
            </a:r>
            <a:r>
              <a:rPr lang="en-US" dirty="0"/>
              <a:t>”, I can make a query based on metadata parameters to get a list of logical files names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User</a:t>
            </a:r>
            <a:r>
              <a:rPr lang="en-US" dirty="0" smtClean="0"/>
              <a:t>”, </a:t>
            </a:r>
            <a:r>
              <a:rPr lang="en-US" dirty="0"/>
              <a:t>I can retrieve files based on a list of logical files names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User</a:t>
            </a:r>
            <a:r>
              <a:rPr lang="en-US" dirty="0" smtClean="0"/>
              <a:t>”, </a:t>
            </a:r>
            <a:r>
              <a:rPr lang="en-US" dirty="0"/>
              <a:t>I can do a request to move data from one type to another type of storage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User</a:t>
            </a:r>
            <a:r>
              <a:rPr lang="en-US" dirty="0" smtClean="0"/>
              <a:t>”, </a:t>
            </a:r>
            <a:r>
              <a:rPr lang="en-US" dirty="0"/>
              <a:t>I can execute a migration plan for the migration of data onto storage media suitable for use by future  technology throughout the lifetime of CTA</a:t>
            </a:r>
            <a:r>
              <a:rPr lang="en-US" dirty="0" smtClean="0"/>
              <a:t>.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Rule definition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define rules based on metadata to archive files on tape only or on disc &amp; on tape, at ingest time.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define rules based on metadata to duplicate archive files on tape on low latency storage to be soon quickly retrieved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define rules based on metadata to create replicas on a specific data center, at ingest time.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define rules based on metadata to prevent deletion of files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delete files on disc or on tape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Manager</a:t>
            </a:r>
            <a:r>
              <a:rPr lang="en-US" dirty="0"/>
              <a:t>”, I can delete files based on metadata values</a:t>
            </a:r>
          </a:p>
          <a:p>
            <a:pPr lvl="1"/>
            <a:r>
              <a:rPr lang="en-US" dirty="0"/>
              <a:t>As an “</a:t>
            </a:r>
            <a:r>
              <a:rPr lang="en-US" b="1" dirty="0"/>
              <a:t>Archive Manage</a:t>
            </a:r>
            <a:r>
              <a:rPr lang="en-US" dirty="0"/>
              <a:t>r”, I can rely on the archive to provide unique identifiers, independent of location or number of copies, for all stored </a:t>
            </a:r>
            <a:r>
              <a:rPr lang="en-US" dirty="0" smtClean="0"/>
              <a:t>data</a:t>
            </a:r>
            <a:endParaRPr lang="fr-FR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838200" y="110209"/>
            <a:ext cx="9994557" cy="815975"/>
          </a:xfrm>
        </p:spPr>
        <p:txBody>
          <a:bodyPr/>
          <a:lstStyle/>
          <a:p>
            <a:r>
              <a:rPr lang="en-US" dirty="0" smtClean="0"/>
              <a:t>Use Case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Architecture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For the first step, we try to meet all our requirements using only OneData product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932935" y="2157312"/>
            <a:ext cx="9994557" cy="815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Potential Stoppers</a:t>
            </a:r>
            <a:endParaRPr lang="en-U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990600" y="3270421"/>
            <a:ext cx="10515600" cy="3058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/>
                </a:solidFill>
              </a:rPr>
              <a:t>Missing </a:t>
            </a:r>
            <a:r>
              <a:rPr lang="en-US" dirty="0" smtClean="0">
                <a:solidFill>
                  <a:schemeClr val="accent5"/>
                </a:solidFill>
              </a:rPr>
              <a:t>features </a:t>
            </a:r>
            <a:r>
              <a:rPr lang="en-US" dirty="0">
                <a:solidFill>
                  <a:schemeClr val="accent5"/>
                </a:solidFill>
              </a:rPr>
              <a:t>: Rule </a:t>
            </a:r>
            <a:r>
              <a:rPr lang="en-US" dirty="0" smtClean="0">
                <a:solidFill>
                  <a:schemeClr val="accent5"/>
                </a:solidFill>
              </a:rPr>
              <a:t>definition, Connector to tape storage</a:t>
            </a:r>
            <a:endParaRPr lang="fr-FR" dirty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Performance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Too much bugs/ not stable</a:t>
            </a:r>
          </a:p>
        </p:txBody>
      </p:sp>
    </p:spTree>
    <p:extLst>
      <p:ext uri="{BB962C8B-B14F-4D97-AF65-F5344CB8AC3E}">
        <p14:creationId xmlns:p14="http://schemas.microsoft.com/office/powerpoint/2010/main" val="33222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Now: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uring the ingest, trigger a </a:t>
            </a:r>
            <a:r>
              <a:rPr lang="en-US" dirty="0"/>
              <a:t>tool (in python) which extract metadata from FITS &amp; HDF5 files. (See this </a:t>
            </a:r>
            <a:r>
              <a:rPr lang="en-US" u="sng" dirty="0" smtClean="0">
                <a:hlinkClick r:id="rId2"/>
              </a:rPr>
              <a:t>link</a:t>
            </a:r>
            <a:r>
              <a:rPr lang="en-US" dirty="0" smtClean="0"/>
              <a:t>). The </a:t>
            </a:r>
            <a:r>
              <a:rPr lang="en-US" dirty="0"/>
              <a:t>tool has been packaged as a </a:t>
            </a:r>
            <a:r>
              <a:rPr lang="en-US" dirty="0" err="1"/>
              <a:t>docker’s</a:t>
            </a:r>
            <a:r>
              <a:rPr lang="en-US" dirty="0"/>
              <a:t> container</a:t>
            </a:r>
            <a:r>
              <a:rPr lang="en-US" dirty="0" smtClean="0"/>
              <a:t>.</a:t>
            </a:r>
          </a:p>
          <a:p>
            <a:pPr lvl="1"/>
            <a:r>
              <a:rPr lang="fr-FR" dirty="0" err="1"/>
              <a:t>Perform</a:t>
            </a:r>
            <a:r>
              <a:rPr lang="fr-FR" dirty="0"/>
              <a:t> tests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MetaData</a:t>
            </a:r>
            <a:r>
              <a:rPr lang="fr-FR" dirty="0"/>
              <a:t> </a:t>
            </a:r>
            <a:r>
              <a:rPr lang="fr-FR" dirty="0" err="1" smtClean="0"/>
              <a:t>Query</a:t>
            </a:r>
            <a:endParaRPr lang="en-US" dirty="0" smtClean="0"/>
          </a:p>
          <a:p>
            <a:pPr lvl="1"/>
            <a:r>
              <a:rPr lang="fr-FR" dirty="0" smtClean="0"/>
              <a:t>Test : </a:t>
            </a:r>
            <a:r>
              <a:rPr lang="fr-FR" dirty="0" err="1" smtClean="0"/>
              <a:t>replication</a:t>
            </a:r>
            <a:r>
              <a:rPr lang="fr-FR" dirty="0" smtClean="0"/>
              <a:t>, </a:t>
            </a:r>
            <a:r>
              <a:rPr lang="fr-FR" dirty="0" err="1" smtClean="0"/>
              <a:t>connector</a:t>
            </a:r>
            <a:r>
              <a:rPr lang="fr-FR" dirty="0" smtClean="0"/>
              <a:t> (CEPH, SWIFT)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Future:</a:t>
            </a:r>
          </a:p>
          <a:p>
            <a:pPr lvl="1"/>
            <a:r>
              <a:rPr lang="en-US" dirty="0" smtClean="0"/>
              <a:t>Perform </a:t>
            </a:r>
            <a:r>
              <a:rPr lang="en-US" dirty="0"/>
              <a:t>tests with several </a:t>
            </a:r>
            <a:r>
              <a:rPr lang="en-US" dirty="0" smtClean="0"/>
              <a:t>PBs</a:t>
            </a:r>
            <a:endParaRPr lang="en-US" dirty="0" smtClean="0"/>
          </a:p>
          <a:p>
            <a:pPr lvl="1"/>
            <a:r>
              <a:rPr lang="en-US" dirty="0" smtClean="0"/>
              <a:t>Perform </a:t>
            </a:r>
            <a:r>
              <a:rPr lang="en-US" dirty="0"/>
              <a:t>tests </a:t>
            </a:r>
            <a:r>
              <a:rPr lang="en-US" dirty="0" smtClean="0"/>
              <a:t>with tape storage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04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 installed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 </a:t>
            </a:r>
            <a:r>
              <a:rPr lang="en-US" dirty="0" err="1"/>
              <a:t>OneZone</a:t>
            </a:r>
            <a:r>
              <a:rPr lang="en-US" dirty="0"/>
              <a:t> and 3 </a:t>
            </a:r>
            <a:r>
              <a:rPr lang="en-US" dirty="0" err="1"/>
              <a:t>OneProviders</a:t>
            </a:r>
            <a:r>
              <a:rPr lang="en-US" dirty="0"/>
              <a:t> hosted in 2 data centers (Lyon &amp; Annecy). </a:t>
            </a:r>
          </a:p>
          <a:p>
            <a:r>
              <a:rPr lang="en-US" dirty="0" smtClean="0"/>
              <a:t>The storage’s size </a:t>
            </a:r>
            <a:r>
              <a:rPr lang="en-US" dirty="0"/>
              <a:t>is </a:t>
            </a:r>
            <a:r>
              <a:rPr lang="en-US" dirty="0" smtClean="0"/>
              <a:t>60 TB</a:t>
            </a:r>
          </a:p>
          <a:p>
            <a:r>
              <a:rPr lang="en-US" dirty="0"/>
              <a:t>P</a:t>
            </a:r>
            <a:r>
              <a:rPr lang="en-US" dirty="0" smtClean="0"/>
              <a:t>erforming </a:t>
            </a:r>
            <a:r>
              <a:rPr lang="en-US" dirty="0"/>
              <a:t>some test concerning replication with HDF5 &amp; FITS </a:t>
            </a:r>
            <a:r>
              <a:rPr lang="en-US" dirty="0" smtClean="0"/>
              <a:t>files (2000 files, 2TB)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5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XDC">
      <a:dk1>
        <a:srgbClr val="4472C4"/>
      </a:dk1>
      <a:lt1>
        <a:srgbClr val="FFFFFF"/>
      </a:lt1>
      <a:dk2>
        <a:srgbClr val="ED7D31"/>
      </a:dk2>
      <a:lt2>
        <a:srgbClr val="FFFFFF"/>
      </a:lt2>
      <a:accent1>
        <a:srgbClr val="4472C4"/>
      </a:accent1>
      <a:accent2>
        <a:srgbClr val="ED7D31"/>
      </a:accent2>
      <a:accent3>
        <a:srgbClr val="757070"/>
      </a:accent3>
      <a:accent4>
        <a:srgbClr val="FFC000"/>
      </a:accent4>
      <a:accent5>
        <a:srgbClr val="002060"/>
      </a:accent5>
      <a:accent6>
        <a:srgbClr val="5F32C2"/>
      </a:accent6>
      <a:hlink>
        <a:srgbClr val="002060"/>
      </a:hlink>
      <a:folHlink>
        <a:srgbClr val="757070"/>
      </a:folHlink>
    </a:clrScheme>
    <a:fontScheme name="Personalizzato 1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dc_slide_template" id="{88DE0E21-2D1C-4B1E-A829-38C67D5F2308}" vid="{C7771002-1357-4CBE-A892-D7D86C2D322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xdc_ppt_template</Template>
  <TotalTime>5423</TotalTime>
  <Words>272</Words>
  <Application>Microsoft Office PowerPoint</Application>
  <PresentationFormat>Grand écran</PresentationFormat>
  <Paragraphs>75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Calibri</vt:lpstr>
      <vt:lpstr>Personalizza struttura</vt:lpstr>
      <vt:lpstr>CTA Status  All Hands Meeting</vt:lpstr>
      <vt:lpstr>Use Case</vt:lpstr>
      <vt:lpstr>Use Case Definition</vt:lpstr>
      <vt:lpstr>Use Case Architecture</vt:lpstr>
      <vt:lpstr>Workplan</vt:lpstr>
      <vt:lpstr>Infrastructure installed</vt:lpstr>
    </vt:vector>
  </TitlesOfParts>
  <Company>INFN-CNAF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Costantini</dc:creator>
  <cp:lastModifiedBy>Frederic GILLARDO</cp:lastModifiedBy>
  <cp:revision>43</cp:revision>
  <dcterms:created xsi:type="dcterms:W3CDTF">2018-01-11T08:53:37Z</dcterms:created>
  <dcterms:modified xsi:type="dcterms:W3CDTF">2018-09-11T08:24:53Z</dcterms:modified>
</cp:coreProperties>
</file>