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0" r:id="rId1"/>
  </p:sldMasterIdLst>
  <p:notesMasterIdLst>
    <p:notesMasterId r:id="rId8"/>
  </p:notesMasterIdLst>
  <p:handoutMasterIdLst>
    <p:handoutMasterId r:id="rId9"/>
  </p:handoutMasterIdLst>
  <p:sldIdLst>
    <p:sldId id="258" r:id="rId2"/>
    <p:sldId id="259" r:id="rId3"/>
    <p:sldId id="265" r:id="rId4"/>
    <p:sldId id="260" r:id="rId5"/>
    <p:sldId id="263" r:id="rId6"/>
    <p:sldId id="264" r:id="rId7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3" d="100"/>
          <a:sy n="93" d="100"/>
        </p:scale>
        <p:origin x="101" y="326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71" d="100"/>
          <a:sy n="71" d="100"/>
        </p:scale>
        <p:origin x="2813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F0445C-2524-4ACB-B0EE-106C872FD37F}" type="datetimeFigureOut">
              <a:rPr lang="it-IT" smtClean="0"/>
              <a:t>10/09/2018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7DA58B-F715-4524-9452-ACF6AD901F13}" type="slidenum">
              <a:rPr lang="it-IT" smtClean="0"/>
              <a:t>‹N°›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236882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2D0ED5-C5B9-46EF-B910-26CDD39BDD0F}" type="datetimeFigureOut">
              <a:rPr lang="it-IT" smtClean="0"/>
              <a:t>10/09/2018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A32172-764E-4919-A1B7-66DDCEEB4D7B}" type="slidenum">
              <a:rPr lang="it-IT" smtClean="0"/>
              <a:t>‹N°›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234233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Picture 2" descr="Risultati immagini per horizon 2020 flag european community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1485" y="5957986"/>
            <a:ext cx="1568448" cy="784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Immagine 2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523" y="2037575"/>
            <a:ext cx="3828253" cy="2382025"/>
          </a:xfrm>
          <a:prstGeom prst="rect">
            <a:avLst/>
          </a:prstGeom>
        </p:spPr>
      </p:pic>
      <p:sp>
        <p:nvSpPr>
          <p:cNvPr id="2" name="Rettangolo 1"/>
          <p:cNvSpPr/>
          <p:nvPr userDrawn="1"/>
        </p:nvSpPr>
        <p:spPr>
          <a:xfrm>
            <a:off x="4706040" y="6073099"/>
            <a:ext cx="377893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b="1" dirty="0" err="1" smtClean="0">
                <a:solidFill>
                  <a:schemeClr val="accent5"/>
                </a:solidFill>
                <a:effectLst/>
              </a:rPr>
              <a:t>eXtreme</a:t>
            </a:r>
            <a:r>
              <a:rPr lang="en-US" sz="1100" b="1" dirty="0" smtClean="0">
                <a:solidFill>
                  <a:schemeClr val="accent5"/>
                </a:solidFill>
                <a:effectLst/>
              </a:rPr>
              <a:t> </a:t>
            </a:r>
            <a:r>
              <a:rPr lang="en-US" sz="1100" b="1" dirty="0" err="1" smtClean="0">
                <a:solidFill>
                  <a:schemeClr val="accent5"/>
                </a:solidFill>
                <a:effectLst/>
              </a:rPr>
              <a:t>DataCloud</a:t>
            </a:r>
            <a:r>
              <a:rPr lang="en-US" sz="1100" b="1" dirty="0" smtClean="0">
                <a:solidFill>
                  <a:schemeClr val="accent5"/>
                </a:solidFill>
                <a:effectLst/>
              </a:rPr>
              <a:t> is co-funded by the Horizon2020 Framework Program – Grant Agreement 777367</a:t>
            </a:r>
          </a:p>
          <a:p>
            <a:r>
              <a:rPr lang="en-US" sz="1000" dirty="0" smtClean="0">
                <a:solidFill>
                  <a:schemeClr val="accent5"/>
                </a:solidFill>
              </a:rPr>
              <a:t>Copyright © Members of the XDC Collaboration, 2017-2020</a:t>
            </a:r>
            <a:endParaRPr lang="it-IT" sz="1000" dirty="0">
              <a:solidFill>
                <a:schemeClr val="accent5"/>
              </a:solidFill>
            </a:endParaRPr>
          </a:p>
        </p:txBody>
      </p:sp>
      <p:sp>
        <p:nvSpPr>
          <p:cNvPr id="5" name="Titolo 4"/>
          <p:cNvSpPr>
            <a:spLocks noGrp="1"/>
          </p:cNvSpPr>
          <p:nvPr userDrawn="1">
            <p:ph type="title" hasCustomPrompt="1"/>
          </p:nvPr>
        </p:nvSpPr>
        <p:spPr>
          <a:xfrm>
            <a:off x="4486840" y="944739"/>
            <a:ext cx="7487204" cy="1325563"/>
          </a:xfrm>
        </p:spPr>
        <p:txBody>
          <a:bodyPr/>
          <a:lstStyle>
            <a:lvl1pPr algn="r">
              <a:defRPr/>
            </a:lvl1pPr>
          </a:lstStyle>
          <a:p>
            <a:r>
              <a:rPr lang="it-IT" dirty="0" smtClean="0"/>
              <a:t>Click </a:t>
            </a:r>
            <a:r>
              <a:rPr lang="it-IT" dirty="0" err="1" smtClean="0"/>
              <a:t>here</a:t>
            </a:r>
            <a:r>
              <a:rPr lang="it-IT" dirty="0" smtClean="0"/>
              <a:t> to </a:t>
            </a:r>
            <a:r>
              <a:rPr lang="it-IT" dirty="0" err="1" smtClean="0"/>
              <a:t>add</a:t>
            </a:r>
            <a:r>
              <a:rPr lang="it-IT" dirty="0" smtClean="0"/>
              <a:t> </a:t>
            </a:r>
            <a:r>
              <a:rPr lang="it-IT" dirty="0" err="1" smtClean="0"/>
              <a:t>title</a:t>
            </a:r>
            <a:endParaRPr lang="it-IT" dirty="0"/>
          </a:p>
        </p:txBody>
      </p:sp>
      <p:sp>
        <p:nvSpPr>
          <p:cNvPr id="4" name="Segnaposto testo 3"/>
          <p:cNvSpPr>
            <a:spLocks noGrp="1"/>
          </p:cNvSpPr>
          <p:nvPr userDrawn="1">
            <p:ph type="body" sz="quarter" idx="10" hasCustomPrompt="1"/>
          </p:nvPr>
        </p:nvSpPr>
        <p:spPr>
          <a:xfrm>
            <a:off x="7082621" y="4196209"/>
            <a:ext cx="4891423" cy="989012"/>
          </a:xfrm>
        </p:spPr>
        <p:txBody>
          <a:bodyPr/>
          <a:lstStyle>
            <a:lvl1pPr marL="0" marR="0" indent="0" algn="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>
                <a:solidFill>
                  <a:schemeClr val="tx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it-IT" sz="2800" dirty="0" smtClean="0">
                <a:solidFill>
                  <a:schemeClr val="tx2"/>
                </a:solidFill>
              </a:rPr>
              <a:t>Click </a:t>
            </a:r>
            <a:r>
              <a:rPr lang="it-IT" sz="2800" dirty="0" err="1" smtClean="0">
                <a:solidFill>
                  <a:schemeClr val="tx2"/>
                </a:solidFill>
              </a:rPr>
              <a:t>here</a:t>
            </a:r>
            <a:r>
              <a:rPr lang="it-IT" sz="2800" dirty="0" smtClean="0">
                <a:solidFill>
                  <a:schemeClr val="tx2"/>
                </a:solidFill>
              </a:rPr>
              <a:t> to </a:t>
            </a:r>
            <a:r>
              <a:rPr lang="it-IT" sz="2800" dirty="0" err="1" smtClean="0">
                <a:solidFill>
                  <a:schemeClr val="tx2"/>
                </a:solidFill>
              </a:rPr>
              <a:t>add</a:t>
            </a:r>
            <a:r>
              <a:rPr lang="it-IT" sz="2800" dirty="0" smtClean="0">
                <a:solidFill>
                  <a:schemeClr val="tx2"/>
                </a:solidFill>
              </a:rPr>
              <a:t> </a:t>
            </a:r>
            <a:r>
              <a:rPr lang="it-IT" sz="2800" dirty="0" err="1" smtClean="0">
                <a:solidFill>
                  <a:schemeClr val="tx2"/>
                </a:solidFill>
              </a:rPr>
              <a:t>subtitle</a:t>
            </a:r>
            <a:endParaRPr lang="it-IT" sz="2800" dirty="0" smtClean="0">
              <a:solidFill>
                <a:schemeClr val="tx2"/>
              </a:solidFill>
            </a:endParaRPr>
          </a:p>
          <a:p>
            <a:pPr lvl="0"/>
            <a:endParaRPr lang="it-IT" dirty="0"/>
          </a:p>
        </p:txBody>
      </p:sp>
      <p:grpSp>
        <p:nvGrpSpPr>
          <p:cNvPr id="26" name="Gruppo 25"/>
          <p:cNvGrpSpPr/>
          <p:nvPr userDrawn="1"/>
        </p:nvGrpSpPr>
        <p:grpSpPr>
          <a:xfrm>
            <a:off x="5408083" y="3294530"/>
            <a:ext cx="6565961" cy="504258"/>
            <a:chOff x="5484283" y="3326910"/>
            <a:chExt cx="6565961" cy="504258"/>
          </a:xfrm>
        </p:grpSpPr>
        <p:pic>
          <p:nvPicPr>
            <p:cNvPr id="9" name="Immagine 8"/>
            <p:cNvPicPr>
              <a:picLocks noChangeAspect="1"/>
            </p:cNvPicPr>
            <p:nvPr userDrawn="1"/>
          </p:nvPicPr>
          <p:blipFill>
            <a:blip r:embed="rId4"/>
            <a:stretch>
              <a:fillRect/>
            </a:stretch>
          </p:blipFill>
          <p:spPr>
            <a:xfrm>
              <a:off x="5484283" y="3404640"/>
              <a:ext cx="6565961" cy="348798"/>
            </a:xfrm>
            <a:prstGeom prst="rect">
              <a:avLst/>
            </a:prstGeom>
          </p:spPr>
        </p:pic>
        <p:pic>
          <p:nvPicPr>
            <p:cNvPr id="10" name="Immagine 9"/>
            <p:cNvPicPr>
              <a:picLocks noChangeAspect="1"/>
            </p:cNvPicPr>
            <p:nvPr userDrawn="1"/>
          </p:nvPicPr>
          <p:blipFill>
            <a:blip r:embed="rId5"/>
            <a:stretch>
              <a:fillRect/>
            </a:stretch>
          </p:blipFill>
          <p:spPr>
            <a:xfrm>
              <a:off x="11285136" y="3326910"/>
              <a:ext cx="765108" cy="504258"/>
            </a:xfrm>
            <a:prstGeom prst="rect">
              <a:avLst/>
            </a:prstGeom>
          </p:spPr>
        </p:pic>
      </p:grpSp>
      <p:sp>
        <p:nvSpPr>
          <p:cNvPr id="22" name="Rettangolo 21"/>
          <p:cNvSpPr/>
          <p:nvPr userDrawn="1"/>
        </p:nvSpPr>
        <p:spPr>
          <a:xfrm>
            <a:off x="311683" y="4312711"/>
            <a:ext cx="363593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b="1" baseline="0" dirty="0" smtClean="0">
                <a:solidFill>
                  <a:schemeClr val="accent5"/>
                </a:solidFill>
                <a:effectLst/>
              </a:rPr>
              <a:t>Data Management for extreme scale computing</a:t>
            </a:r>
            <a:endParaRPr lang="it-IT" sz="1200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2889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magin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9888" y="110209"/>
            <a:ext cx="1487824" cy="925758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>
          <a:xfrm>
            <a:off x="838200" y="110209"/>
            <a:ext cx="9994557" cy="815975"/>
          </a:xfrm>
        </p:spPr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r>
              <a:rPr lang="it-IT" dirty="0" smtClean="0"/>
              <a:t>Click </a:t>
            </a:r>
            <a:r>
              <a:rPr lang="it-IT" dirty="0" err="1" smtClean="0"/>
              <a:t>here</a:t>
            </a:r>
            <a:r>
              <a:rPr lang="it-IT" dirty="0" smtClean="0"/>
              <a:t> to </a:t>
            </a:r>
            <a:r>
              <a:rPr lang="it-IT" dirty="0" err="1" smtClean="0"/>
              <a:t>add</a:t>
            </a:r>
            <a:r>
              <a:rPr lang="it-IT" dirty="0" smtClean="0"/>
              <a:t> </a:t>
            </a:r>
            <a:r>
              <a:rPr lang="it-IT" dirty="0" err="1" smtClean="0"/>
              <a:t>title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 hasCustomPrompt="1"/>
          </p:nvPr>
        </p:nvSpPr>
        <p:spPr>
          <a:xfrm>
            <a:off x="838200" y="1152525"/>
            <a:ext cx="10515600" cy="5024438"/>
          </a:xfrm>
        </p:spPr>
        <p:txBody>
          <a:bodyPr/>
          <a:lstStyle>
            <a:lvl1pPr marL="357188" indent="-357188">
              <a:buFontTx/>
              <a:buBlip>
                <a:blip r:embed="rId3"/>
              </a:buBlip>
              <a:defRPr baseline="0"/>
            </a:lvl1pPr>
            <a:lvl2pPr marL="984250" indent="-527050">
              <a:buFontTx/>
              <a:buBlip>
                <a:blip r:embed="rId4"/>
              </a:buBlip>
              <a:defRPr/>
            </a:lvl2pPr>
            <a:lvl3pPr marL="1343025" indent="-428625">
              <a:buFontTx/>
              <a:buBlip>
                <a:blip r:embed="rId5"/>
              </a:buBlip>
              <a:defRPr/>
            </a:lvl3pPr>
            <a:lvl4pPr marL="1790700" indent="-419100">
              <a:buFontTx/>
              <a:buBlip>
                <a:blip r:embed="rId6"/>
              </a:buBlip>
              <a:defRPr/>
            </a:lvl4pPr>
            <a:lvl5pPr marL="2238375" indent="-409575">
              <a:buFontTx/>
              <a:buBlip>
                <a:blip r:embed="rId7"/>
              </a:buBlip>
              <a:defRPr/>
            </a:lvl5pPr>
          </a:lstStyle>
          <a:p>
            <a:pPr lvl="0"/>
            <a:r>
              <a:rPr lang="it-IT" dirty="0" smtClean="0"/>
              <a:t>Click </a:t>
            </a:r>
            <a:r>
              <a:rPr lang="it-IT" dirty="0" err="1" smtClean="0"/>
              <a:t>here</a:t>
            </a:r>
            <a:r>
              <a:rPr lang="it-IT" dirty="0" smtClean="0"/>
              <a:t> to </a:t>
            </a:r>
            <a:r>
              <a:rPr lang="it-IT" dirty="0" err="1" smtClean="0"/>
              <a:t>add</a:t>
            </a:r>
            <a:r>
              <a:rPr lang="it-IT" dirty="0" smtClean="0"/>
              <a:t> text</a:t>
            </a:r>
          </a:p>
          <a:p>
            <a:pPr lvl="1"/>
            <a:r>
              <a:rPr lang="it-IT" dirty="0" smtClean="0"/>
              <a:t>Second </a:t>
            </a:r>
            <a:r>
              <a:rPr lang="it-IT" dirty="0" err="1" smtClean="0"/>
              <a:t>level</a:t>
            </a:r>
            <a:endParaRPr lang="it-IT" dirty="0" smtClean="0"/>
          </a:p>
          <a:p>
            <a:pPr lvl="2"/>
            <a:r>
              <a:rPr lang="it-IT" dirty="0" smtClean="0"/>
              <a:t>Third </a:t>
            </a:r>
            <a:r>
              <a:rPr lang="it-IT" dirty="0" err="1" smtClean="0"/>
              <a:t>level</a:t>
            </a:r>
            <a:endParaRPr lang="it-IT" dirty="0" smtClean="0"/>
          </a:p>
          <a:p>
            <a:pPr lvl="3"/>
            <a:r>
              <a:rPr lang="it-IT" dirty="0" err="1" smtClean="0"/>
              <a:t>Forth</a:t>
            </a:r>
            <a:r>
              <a:rPr lang="it-IT" dirty="0" smtClean="0"/>
              <a:t> </a:t>
            </a:r>
            <a:r>
              <a:rPr lang="it-IT" dirty="0" err="1" smtClean="0"/>
              <a:t>level</a:t>
            </a:r>
            <a:endParaRPr lang="it-IT" dirty="0" smtClean="0"/>
          </a:p>
          <a:p>
            <a:pPr lvl="4"/>
            <a:r>
              <a:rPr lang="it-IT" dirty="0" err="1" smtClean="0"/>
              <a:t>Fifth</a:t>
            </a:r>
            <a:r>
              <a:rPr lang="it-IT" dirty="0" smtClean="0"/>
              <a:t> </a:t>
            </a:r>
            <a:r>
              <a:rPr lang="it-IT" dirty="0" err="1" smtClean="0"/>
              <a:t>level</a:t>
            </a:r>
            <a:endParaRPr lang="it-IT" dirty="0"/>
          </a:p>
        </p:txBody>
      </p:sp>
      <p:sp>
        <p:nvSpPr>
          <p:cNvPr id="32" name="Segnaposto data 3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11/09/2018</a:t>
            </a:r>
            <a:endParaRPr lang="it-IT" dirty="0"/>
          </a:p>
        </p:txBody>
      </p:sp>
      <p:sp>
        <p:nvSpPr>
          <p:cNvPr id="33" name="Segnaposto piè di pagina 3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eXtreme DataCloud</a:t>
            </a:r>
            <a:endParaRPr lang="it-IT" dirty="0"/>
          </a:p>
        </p:txBody>
      </p:sp>
      <p:sp>
        <p:nvSpPr>
          <p:cNvPr id="34" name="Segnaposto numero diapositiva 3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3A89C-D035-4CCD-8775-47FA95F2F2E6}" type="slidenum">
              <a:rPr lang="it-IT" smtClean="0"/>
              <a:pPr/>
              <a:t>‹N°›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44420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magin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9888" y="110209"/>
            <a:ext cx="1487824" cy="925758"/>
          </a:xfrm>
          <a:prstGeom prst="rect">
            <a:avLst/>
          </a:prstGeom>
        </p:spPr>
      </p:pic>
      <p:sp>
        <p:nvSpPr>
          <p:cNvPr id="3" name="Segnaposto testo 2"/>
          <p:cNvSpPr>
            <a:spLocks noGrp="1"/>
          </p:cNvSpPr>
          <p:nvPr>
            <p:ph type="body" idx="1" hasCustomPrompt="1"/>
          </p:nvPr>
        </p:nvSpPr>
        <p:spPr>
          <a:xfrm>
            <a:off x="839788" y="1257300"/>
            <a:ext cx="5157787" cy="657225"/>
          </a:xfrm>
        </p:spPr>
        <p:txBody>
          <a:bodyPr anchor="b"/>
          <a:lstStyle>
            <a:lvl1pPr marL="0" indent="0">
              <a:buNone/>
              <a:defRPr sz="2400" b="1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dirty="0" smtClean="0"/>
              <a:t>Click </a:t>
            </a:r>
            <a:r>
              <a:rPr lang="it-IT" dirty="0" err="1" smtClean="0"/>
              <a:t>here</a:t>
            </a:r>
            <a:r>
              <a:rPr lang="it-IT" dirty="0" smtClean="0"/>
              <a:t> to </a:t>
            </a:r>
            <a:r>
              <a:rPr lang="it-IT" dirty="0" err="1" smtClean="0"/>
              <a:t>add</a:t>
            </a:r>
            <a:r>
              <a:rPr lang="it-IT" dirty="0" smtClean="0"/>
              <a:t> text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257300"/>
            <a:ext cx="5183188" cy="657225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dirty="0" smtClean="0"/>
              <a:t>Click </a:t>
            </a:r>
            <a:r>
              <a:rPr lang="it-IT" dirty="0" err="1" smtClean="0"/>
              <a:t>here</a:t>
            </a:r>
            <a:r>
              <a:rPr lang="it-IT" dirty="0" smtClean="0"/>
              <a:t> to </a:t>
            </a:r>
            <a:r>
              <a:rPr lang="it-IT" dirty="0" err="1" smtClean="0"/>
              <a:t>add</a:t>
            </a:r>
            <a:r>
              <a:rPr lang="it-IT" dirty="0" smtClean="0"/>
              <a:t> text</a:t>
            </a:r>
          </a:p>
        </p:txBody>
      </p:sp>
      <p:sp>
        <p:nvSpPr>
          <p:cNvPr id="10" name="Segnaposto contenuto 2"/>
          <p:cNvSpPr>
            <a:spLocks noGrp="1"/>
          </p:cNvSpPr>
          <p:nvPr>
            <p:ph idx="13" hasCustomPrompt="1"/>
          </p:nvPr>
        </p:nvSpPr>
        <p:spPr>
          <a:xfrm>
            <a:off x="838200" y="1914525"/>
            <a:ext cx="5159375" cy="4262437"/>
          </a:xfrm>
        </p:spPr>
        <p:txBody>
          <a:bodyPr/>
          <a:lstStyle>
            <a:lvl1pPr marL="265113" indent="-265113">
              <a:buFontTx/>
              <a:buBlip>
                <a:blip r:embed="rId3"/>
              </a:buBlip>
              <a:defRPr/>
            </a:lvl1pPr>
            <a:lvl2pPr marL="685800" indent="-228600">
              <a:buFontTx/>
              <a:buBlip>
                <a:blip r:embed="rId4"/>
              </a:buBlip>
              <a:defRPr/>
            </a:lvl2pPr>
            <a:lvl3pPr marL="1143000" indent="-228600">
              <a:buFontTx/>
              <a:buBlip>
                <a:blip r:embed="rId5"/>
              </a:buBlip>
              <a:defRPr/>
            </a:lvl3pPr>
            <a:lvl4pPr marL="1600200" indent="-228600">
              <a:buFontTx/>
              <a:buBlip>
                <a:blip r:embed="rId6"/>
              </a:buBlip>
              <a:defRPr/>
            </a:lvl4pPr>
            <a:lvl5pPr marL="2057400" indent="-228600">
              <a:buFontTx/>
              <a:buBlip>
                <a:blip r:embed="rId7"/>
              </a:buBlip>
              <a:defRPr/>
            </a:lvl5pPr>
          </a:lstStyle>
          <a:p>
            <a:pPr lvl="0"/>
            <a:r>
              <a:rPr lang="it-IT" dirty="0" smtClean="0"/>
              <a:t>Click </a:t>
            </a:r>
            <a:r>
              <a:rPr lang="it-IT" dirty="0" err="1" smtClean="0"/>
              <a:t>here</a:t>
            </a:r>
            <a:r>
              <a:rPr lang="it-IT" dirty="0" smtClean="0"/>
              <a:t> to </a:t>
            </a:r>
            <a:r>
              <a:rPr lang="it-IT" dirty="0" err="1" smtClean="0"/>
              <a:t>add</a:t>
            </a:r>
            <a:r>
              <a:rPr lang="it-IT" dirty="0" smtClean="0"/>
              <a:t> text</a:t>
            </a:r>
          </a:p>
          <a:p>
            <a:pPr lvl="1"/>
            <a:r>
              <a:rPr lang="it-IT" dirty="0" smtClean="0"/>
              <a:t>Second </a:t>
            </a:r>
            <a:r>
              <a:rPr lang="it-IT" dirty="0" err="1" smtClean="0"/>
              <a:t>level</a:t>
            </a:r>
            <a:endParaRPr lang="it-IT" dirty="0" smtClean="0"/>
          </a:p>
          <a:p>
            <a:pPr lvl="2"/>
            <a:r>
              <a:rPr lang="it-IT" dirty="0" smtClean="0"/>
              <a:t>Third </a:t>
            </a:r>
            <a:r>
              <a:rPr lang="it-IT" dirty="0" err="1" smtClean="0"/>
              <a:t>level</a:t>
            </a:r>
            <a:endParaRPr lang="it-IT" dirty="0" smtClean="0"/>
          </a:p>
          <a:p>
            <a:pPr lvl="3"/>
            <a:r>
              <a:rPr lang="it-IT" dirty="0" err="1" smtClean="0"/>
              <a:t>Fourth</a:t>
            </a:r>
            <a:r>
              <a:rPr lang="it-IT" dirty="0" smtClean="0"/>
              <a:t> </a:t>
            </a:r>
            <a:r>
              <a:rPr lang="it-IT" dirty="0" err="1" smtClean="0"/>
              <a:t>level</a:t>
            </a:r>
            <a:endParaRPr lang="it-IT" dirty="0" smtClean="0"/>
          </a:p>
          <a:p>
            <a:pPr lvl="4"/>
            <a:r>
              <a:rPr lang="it-IT" dirty="0" err="1" smtClean="0"/>
              <a:t>Fifth</a:t>
            </a:r>
            <a:r>
              <a:rPr lang="it-IT" dirty="0" smtClean="0"/>
              <a:t> </a:t>
            </a:r>
            <a:r>
              <a:rPr lang="it-IT" dirty="0" err="1" smtClean="0"/>
              <a:t>level</a:t>
            </a:r>
            <a:endParaRPr lang="it-IT" dirty="0"/>
          </a:p>
        </p:txBody>
      </p:sp>
      <p:sp>
        <p:nvSpPr>
          <p:cNvPr id="12" name="Segnaposto contenuto 2"/>
          <p:cNvSpPr>
            <a:spLocks noGrp="1"/>
          </p:cNvSpPr>
          <p:nvPr>
            <p:ph idx="14" hasCustomPrompt="1"/>
          </p:nvPr>
        </p:nvSpPr>
        <p:spPr>
          <a:xfrm>
            <a:off x="6172200" y="1914525"/>
            <a:ext cx="5159375" cy="4262437"/>
          </a:xfrm>
        </p:spPr>
        <p:txBody>
          <a:bodyPr/>
          <a:lstStyle>
            <a:lvl1pPr marL="265113" indent="-265113">
              <a:buFontTx/>
              <a:buBlip>
                <a:blip r:embed="rId3"/>
              </a:buBlip>
              <a:defRPr/>
            </a:lvl1pPr>
            <a:lvl2pPr marL="685800" indent="-228600">
              <a:buFontTx/>
              <a:buBlip>
                <a:blip r:embed="rId4"/>
              </a:buBlip>
              <a:defRPr/>
            </a:lvl2pPr>
            <a:lvl3pPr marL="1143000" indent="-228600">
              <a:buFontTx/>
              <a:buBlip>
                <a:blip r:embed="rId5"/>
              </a:buBlip>
              <a:defRPr/>
            </a:lvl3pPr>
            <a:lvl4pPr marL="1600200" indent="-228600">
              <a:buFontTx/>
              <a:buBlip>
                <a:blip r:embed="rId6"/>
              </a:buBlip>
              <a:defRPr/>
            </a:lvl4pPr>
            <a:lvl5pPr marL="2057400" indent="-228600">
              <a:buFontTx/>
              <a:buBlip>
                <a:blip r:embed="rId7"/>
              </a:buBlip>
              <a:defRPr/>
            </a:lvl5pPr>
          </a:lstStyle>
          <a:p>
            <a:pPr lvl="0"/>
            <a:r>
              <a:rPr lang="it-IT" dirty="0" smtClean="0"/>
              <a:t>Click </a:t>
            </a:r>
            <a:r>
              <a:rPr lang="it-IT" dirty="0" err="1" smtClean="0"/>
              <a:t>here</a:t>
            </a:r>
            <a:r>
              <a:rPr lang="it-IT" dirty="0" smtClean="0"/>
              <a:t> to </a:t>
            </a:r>
            <a:r>
              <a:rPr lang="it-IT" dirty="0" err="1" smtClean="0"/>
              <a:t>add</a:t>
            </a:r>
            <a:r>
              <a:rPr lang="it-IT" dirty="0" smtClean="0"/>
              <a:t> text</a:t>
            </a:r>
          </a:p>
          <a:p>
            <a:pPr lvl="1"/>
            <a:r>
              <a:rPr lang="it-IT" dirty="0" smtClean="0"/>
              <a:t>Second </a:t>
            </a:r>
            <a:r>
              <a:rPr lang="it-IT" dirty="0" err="1" smtClean="0"/>
              <a:t>level</a:t>
            </a:r>
            <a:endParaRPr lang="it-IT" dirty="0" smtClean="0"/>
          </a:p>
          <a:p>
            <a:pPr lvl="2"/>
            <a:r>
              <a:rPr lang="it-IT" dirty="0" smtClean="0"/>
              <a:t>Third </a:t>
            </a:r>
            <a:r>
              <a:rPr lang="it-IT" dirty="0" err="1" smtClean="0"/>
              <a:t>level</a:t>
            </a:r>
            <a:endParaRPr lang="it-IT" dirty="0" smtClean="0"/>
          </a:p>
          <a:p>
            <a:pPr lvl="3"/>
            <a:r>
              <a:rPr lang="it-IT" dirty="0" err="1" smtClean="0"/>
              <a:t>Fourth</a:t>
            </a:r>
            <a:r>
              <a:rPr lang="it-IT" dirty="0" smtClean="0"/>
              <a:t> </a:t>
            </a:r>
            <a:r>
              <a:rPr lang="it-IT" dirty="0" err="1" smtClean="0"/>
              <a:t>level</a:t>
            </a:r>
            <a:endParaRPr lang="it-IT" dirty="0" smtClean="0"/>
          </a:p>
          <a:p>
            <a:pPr lvl="4"/>
            <a:r>
              <a:rPr lang="it-IT" dirty="0" err="1" smtClean="0"/>
              <a:t>Fifth</a:t>
            </a:r>
            <a:r>
              <a:rPr lang="it-IT" dirty="0" smtClean="0"/>
              <a:t> </a:t>
            </a:r>
            <a:r>
              <a:rPr lang="it-IT" dirty="0" err="1" smtClean="0"/>
              <a:t>level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r>
              <a:rPr lang="en-US" smtClean="0"/>
              <a:t>11/09/2018</a:t>
            </a:r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it-IT" smtClean="0"/>
              <a:t>eXtreme DataCloud</a:t>
            </a:r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9723A89C-D035-4CCD-8775-47FA95F2F2E6}" type="slidenum">
              <a:rPr lang="it-IT" smtClean="0"/>
              <a:pPr/>
              <a:t>‹N°›</a:t>
            </a:fld>
            <a:endParaRPr lang="it-IT" dirty="0"/>
          </a:p>
        </p:txBody>
      </p:sp>
      <p:sp>
        <p:nvSpPr>
          <p:cNvPr id="13" name="Titolo 1"/>
          <p:cNvSpPr>
            <a:spLocks noGrp="1"/>
          </p:cNvSpPr>
          <p:nvPr>
            <p:ph type="title" hasCustomPrompt="1"/>
          </p:nvPr>
        </p:nvSpPr>
        <p:spPr>
          <a:xfrm>
            <a:off x="838200" y="110209"/>
            <a:ext cx="9994557" cy="815975"/>
          </a:xfrm>
        </p:spPr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r>
              <a:rPr lang="it-IT" dirty="0" smtClean="0"/>
              <a:t>Click </a:t>
            </a:r>
            <a:r>
              <a:rPr lang="it-IT" dirty="0" err="1" smtClean="0"/>
              <a:t>here</a:t>
            </a:r>
            <a:r>
              <a:rPr lang="it-IT" dirty="0" smtClean="0"/>
              <a:t> to </a:t>
            </a:r>
            <a:r>
              <a:rPr lang="it-IT" dirty="0" err="1" smtClean="0"/>
              <a:t>add</a:t>
            </a:r>
            <a:r>
              <a:rPr lang="it-IT" dirty="0" smtClean="0"/>
              <a:t> </a:t>
            </a:r>
            <a:r>
              <a:rPr lang="it-IT" dirty="0" err="1" smtClean="0"/>
              <a:t>title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555123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dirty="0" smtClean="0"/>
              <a:t>Click </a:t>
            </a:r>
            <a:r>
              <a:rPr lang="it-IT" dirty="0" err="1" smtClean="0"/>
              <a:t>here</a:t>
            </a:r>
            <a:r>
              <a:rPr lang="it-IT" dirty="0" smtClean="0"/>
              <a:t> to </a:t>
            </a:r>
            <a:r>
              <a:rPr lang="it-IT" dirty="0" err="1" smtClean="0"/>
              <a:t>add</a:t>
            </a:r>
            <a:r>
              <a:rPr lang="it-IT" dirty="0" smtClean="0"/>
              <a:t> </a:t>
            </a:r>
            <a:r>
              <a:rPr lang="it-IT" dirty="0" err="1" smtClean="0"/>
              <a:t>title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dirty="0" smtClean="0"/>
              <a:t>Click </a:t>
            </a:r>
            <a:r>
              <a:rPr lang="it-IT" dirty="0" err="1" smtClean="0"/>
              <a:t>here</a:t>
            </a:r>
            <a:r>
              <a:rPr lang="it-IT" dirty="0" smtClean="0"/>
              <a:t> to </a:t>
            </a:r>
            <a:r>
              <a:rPr lang="it-IT" dirty="0" err="1" smtClean="0"/>
              <a:t>add</a:t>
            </a:r>
            <a:r>
              <a:rPr lang="it-IT" dirty="0" smtClean="0"/>
              <a:t> text</a:t>
            </a:r>
          </a:p>
          <a:p>
            <a:pPr lvl="1"/>
            <a:r>
              <a:rPr lang="it-IT" dirty="0" smtClean="0"/>
              <a:t>Second </a:t>
            </a:r>
            <a:r>
              <a:rPr lang="it-IT" dirty="0" err="1" smtClean="0"/>
              <a:t>level</a:t>
            </a:r>
            <a:endParaRPr lang="it-IT" dirty="0" smtClean="0"/>
          </a:p>
          <a:p>
            <a:pPr lvl="2"/>
            <a:r>
              <a:rPr lang="it-IT" dirty="0" smtClean="0"/>
              <a:t>Third </a:t>
            </a:r>
            <a:r>
              <a:rPr lang="it-IT" dirty="0" err="1" smtClean="0"/>
              <a:t>level</a:t>
            </a:r>
            <a:endParaRPr lang="it-IT" dirty="0" smtClean="0"/>
          </a:p>
          <a:p>
            <a:pPr lvl="3"/>
            <a:r>
              <a:rPr lang="it-IT" dirty="0" err="1" smtClean="0"/>
              <a:t>Fouth</a:t>
            </a:r>
            <a:r>
              <a:rPr lang="it-IT" dirty="0" smtClean="0"/>
              <a:t> </a:t>
            </a:r>
            <a:r>
              <a:rPr lang="it-IT" dirty="0" err="1" smtClean="0"/>
              <a:t>level</a:t>
            </a:r>
            <a:endParaRPr lang="it-IT" dirty="0" smtClean="0"/>
          </a:p>
          <a:p>
            <a:pPr lvl="4"/>
            <a:r>
              <a:rPr lang="it-IT" dirty="0" err="1" smtClean="0"/>
              <a:t>Fifth</a:t>
            </a:r>
            <a:r>
              <a:rPr lang="it-IT" dirty="0" smtClean="0"/>
              <a:t> </a:t>
            </a:r>
            <a:r>
              <a:rPr lang="it-IT" dirty="0" err="1" smtClean="0"/>
              <a:t>level</a:t>
            </a:r>
            <a:endParaRPr lang="it-IT" dirty="0"/>
          </a:p>
        </p:txBody>
      </p:sp>
      <p:sp>
        <p:nvSpPr>
          <p:cNvPr id="7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3"/>
                </a:solidFill>
              </a:defRPr>
            </a:lvl1pPr>
          </a:lstStyle>
          <a:p>
            <a:r>
              <a:rPr lang="en-US" smtClean="0"/>
              <a:t>11/09/2018</a:t>
            </a:r>
            <a:endParaRPr lang="it-IT" dirty="0"/>
          </a:p>
        </p:txBody>
      </p:sp>
      <p:sp>
        <p:nvSpPr>
          <p:cNvPr id="8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it-IT" dirty="0" err="1" smtClean="0"/>
              <a:t>eXtreme</a:t>
            </a:r>
            <a:r>
              <a:rPr lang="it-IT" dirty="0" smtClean="0"/>
              <a:t> </a:t>
            </a:r>
            <a:r>
              <a:rPr lang="it-IT" dirty="0" err="1" smtClean="0"/>
              <a:t>DataCloud</a:t>
            </a:r>
            <a:endParaRPr lang="it-IT" dirty="0"/>
          </a:p>
        </p:txBody>
      </p:sp>
      <p:sp>
        <p:nvSpPr>
          <p:cNvPr id="9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9723A89C-D035-4CCD-8775-47FA95F2F2E6}" type="slidenum">
              <a:rPr lang="it-IT" smtClean="0"/>
              <a:pPr/>
              <a:t>‹N°›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57641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82" r:id="rId2"/>
    <p:sldLayoutId id="2147483685" r:id="rId3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5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gitlab.in2p3.fr/Frederic.Gillardo1/ctaarchive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olo 6"/>
          <p:cNvSpPr>
            <a:spLocks noGrp="1"/>
          </p:cNvSpPr>
          <p:nvPr>
            <p:ph type="title"/>
          </p:nvPr>
        </p:nvSpPr>
        <p:spPr>
          <a:xfrm>
            <a:off x="4486840" y="1692884"/>
            <a:ext cx="7487204" cy="1325563"/>
          </a:xfrm>
        </p:spPr>
        <p:txBody>
          <a:bodyPr/>
          <a:lstStyle/>
          <a:p>
            <a:r>
              <a:rPr lang="en-US" dirty="0"/>
              <a:t>CTA S</a:t>
            </a:r>
            <a:r>
              <a:rPr lang="en-US" dirty="0" smtClean="0"/>
              <a:t>tatus </a:t>
            </a:r>
            <a:br>
              <a:rPr lang="en-US" dirty="0" smtClean="0"/>
            </a:br>
            <a:r>
              <a:rPr lang="en-US" dirty="0" smtClean="0"/>
              <a:t>All Hands Meeting</a:t>
            </a:r>
            <a:endParaRPr lang="en-US" dirty="0"/>
          </a:p>
        </p:txBody>
      </p:sp>
      <p:sp>
        <p:nvSpPr>
          <p:cNvPr id="8" name="Segnaposto testo 7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5"/>
                </a:solidFill>
              </a:rPr>
              <a:t>Frederic Gillardo</a:t>
            </a:r>
          </a:p>
          <a:p>
            <a:r>
              <a:rPr lang="fr-FR" dirty="0" smtClean="0">
                <a:solidFill>
                  <a:schemeClr val="accent5"/>
                </a:solidFill>
              </a:rPr>
              <a:t>gillardo@lapp.in2p3.fr</a:t>
            </a:r>
            <a:endParaRPr lang="en-US" dirty="0">
              <a:solidFill>
                <a:schemeClr val="accent5"/>
              </a:solidFill>
            </a:endParaRP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4294967295"/>
          </p:nvPr>
        </p:nvSpPr>
        <p:spPr>
          <a:xfrm>
            <a:off x="0" y="6356350"/>
            <a:ext cx="2743200" cy="365125"/>
          </a:xfrm>
        </p:spPr>
        <p:txBody>
          <a:bodyPr/>
          <a:lstStyle/>
          <a:p>
            <a:r>
              <a:rPr lang="en-US" smtClean="0"/>
              <a:t>11/09/2018</a:t>
            </a:r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4294967295"/>
          </p:nvPr>
        </p:nvSpPr>
        <p:spPr>
          <a:xfrm>
            <a:off x="0" y="6356350"/>
            <a:ext cx="4114800" cy="365125"/>
          </a:xfrm>
        </p:spPr>
        <p:txBody>
          <a:bodyPr/>
          <a:lstStyle/>
          <a:p>
            <a:r>
              <a:rPr lang="it-IT" dirty="0" smtClean="0"/>
              <a:t>eXtreme DataCloud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294967295"/>
          </p:nvPr>
        </p:nvSpPr>
        <p:spPr>
          <a:xfrm>
            <a:off x="9448800" y="6356350"/>
            <a:ext cx="2743200" cy="365125"/>
          </a:xfrm>
        </p:spPr>
        <p:txBody>
          <a:bodyPr/>
          <a:lstStyle/>
          <a:p>
            <a:fld id="{9723A89C-D035-4CCD-8775-47FA95F2F2E6}" type="slidenum">
              <a:rPr lang="it-IT" smtClean="0"/>
              <a:pPr/>
              <a:t>1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25699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 </a:t>
            </a:r>
            <a:r>
              <a:rPr lang="en-US" dirty="0" smtClean="0"/>
              <a:t>Case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838200" y="1152525"/>
            <a:ext cx="10515600" cy="444194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fr-FR" dirty="0" smtClean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fr-FR" dirty="0" smtClean="0">
                <a:solidFill>
                  <a:schemeClr val="accent3">
                    <a:lumMod val="50000"/>
                  </a:schemeClr>
                </a:solidFill>
              </a:rPr>
              <a:t>Main</a:t>
            </a:r>
            <a:r>
              <a:rPr lang="fr-FR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fr-FR" dirty="0">
                <a:solidFill>
                  <a:schemeClr val="accent3">
                    <a:lumMod val="50000"/>
                  </a:schemeClr>
                </a:solidFill>
              </a:rPr>
              <a:t>Use </a:t>
            </a:r>
            <a:r>
              <a:rPr lang="fr-FR" dirty="0" smtClean="0">
                <a:solidFill>
                  <a:schemeClr val="accent3">
                    <a:lumMod val="50000"/>
                  </a:schemeClr>
                </a:solidFill>
              </a:rPr>
              <a:t>Case</a:t>
            </a:r>
          </a:p>
          <a:p>
            <a:pPr lvl="1"/>
            <a:r>
              <a:rPr lang="fr-FR" dirty="0" smtClean="0">
                <a:solidFill>
                  <a:schemeClr val="accent3">
                    <a:lumMod val="50000"/>
                  </a:schemeClr>
                </a:solidFill>
              </a:rPr>
              <a:t>Archive data </a:t>
            </a:r>
            <a:r>
              <a:rPr lang="fr-FR" dirty="0" err="1" smtClean="0">
                <a:solidFill>
                  <a:schemeClr val="accent3">
                    <a:lumMod val="50000"/>
                  </a:schemeClr>
                </a:solidFill>
              </a:rPr>
              <a:t>from</a:t>
            </a:r>
            <a:r>
              <a:rPr lang="fr-FR" dirty="0" smtClean="0">
                <a:solidFill>
                  <a:schemeClr val="accent3">
                    <a:lumMod val="50000"/>
                  </a:schemeClr>
                </a:solidFill>
              </a:rPr>
              <a:t> CTA (</a:t>
            </a:r>
            <a:r>
              <a:rPr lang="fr-FR" dirty="0" err="1" smtClean="0">
                <a:solidFill>
                  <a:schemeClr val="accent3">
                    <a:lumMod val="50000"/>
                  </a:schemeClr>
                </a:solidFill>
              </a:rPr>
              <a:t>Mostly</a:t>
            </a:r>
            <a:r>
              <a:rPr lang="fr-FR" dirty="0" smtClean="0">
                <a:solidFill>
                  <a:schemeClr val="accent3">
                    <a:lumMod val="50000"/>
                  </a:schemeClr>
                </a:solidFill>
              </a:rPr>
              <a:t> images)</a:t>
            </a:r>
          </a:p>
          <a:p>
            <a:pPr lvl="1"/>
            <a:r>
              <a:rPr lang="fr-FR" dirty="0" err="1" smtClean="0">
                <a:solidFill>
                  <a:schemeClr val="accent3">
                    <a:lumMod val="50000"/>
                  </a:schemeClr>
                </a:solidFill>
              </a:rPr>
              <a:t>Query</a:t>
            </a:r>
            <a:r>
              <a:rPr lang="fr-FR" dirty="0" smtClean="0">
                <a:solidFill>
                  <a:schemeClr val="accent3">
                    <a:lumMod val="50000"/>
                  </a:schemeClr>
                </a:solidFill>
              </a:rPr>
              <a:t> data </a:t>
            </a:r>
            <a:r>
              <a:rPr lang="fr-FR" dirty="0" err="1" smtClean="0">
                <a:solidFill>
                  <a:schemeClr val="accent3">
                    <a:lumMod val="50000"/>
                  </a:schemeClr>
                </a:solidFill>
              </a:rPr>
              <a:t>using</a:t>
            </a:r>
            <a:r>
              <a:rPr lang="fr-FR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fr-FR" dirty="0" err="1" smtClean="0">
                <a:solidFill>
                  <a:schemeClr val="accent3">
                    <a:lumMod val="50000"/>
                  </a:schemeClr>
                </a:solidFill>
              </a:rPr>
              <a:t>metaData</a:t>
            </a:r>
            <a:r>
              <a:rPr lang="fr-FR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fr-FR" dirty="0" err="1" smtClean="0">
                <a:solidFill>
                  <a:schemeClr val="accent3">
                    <a:lumMod val="50000"/>
                  </a:schemeClr>
                </a:solidFill>
              </a:rPr>
              <a:t>Attribute</a:t>
            </a:r>
            <a:endParaRPr lang="fr-FR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lvl="1"/>
            <a:endParaRPr lang="fr-FR" dirty="0">
              <a:solidFill>
                <a:schemeClr val="accent3">
                  <a:lumMod val="50000"/>
                </a:schemeClr>
              </a:solidFill>
            </a:endParaRPr>
          </a:p>
          <a:p>
            <a:pPr marL="457200" lvl="1" indent="0">
              <a:buNone/>
            </a:pPr>
            <a:endParaRPr lang="fr-FR" dirty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fr-FR" dirty="0" smtClean="0">
                <a:solidFill>
                  <a:schemeClr val="accent3">
                    <a:lumMod val="50000"/>
                  </a:schemeClr>
                </a:solidFill>
              </a:rPr>
              <a:t>Use Case update:</a:t>
            </a:r>
          </a:p>
          <a:p>
            <a:pPr lvl="1"/>
            <a:r>
              <a:rPr lang="fr-FR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Remove</a:t>
            </a:r>
            <a:r>
              <a:rPr lang="fr-FR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the concept of « </a:t>
            </a:r>
            <a:r>
              <a:rPr lang="fr-FR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private</a:t>
            </a:r>
            <a:r>
              <a:rPr lang="fr-FR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fr-FR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period</a:t>
            </a:r>
            <a:r>
              <a:rPr lang="fr-FR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 » </a:t>
            </a:r>
            <a:r>
              <a:rPr lang="fr-FR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from</a:t>
            </a:r>
            <a:r>
              <a:rPr lang="fr-FR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the archive</a:t>
            </a:r>
          </a:p>
          <a:p>
            <a:pPr lvl="1"/>
            <a:r>
              <a:rPr lang="fr-FR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3</a:t>
            </a:r>
            <a:r>
              <a:rPr lang="fr-FR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fr-FR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roles</a:t>
            </a:r>
            <a:r>
              <a:rPr lang="fr-FR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fr-FR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for </a:t>
            </a:r>
            <a:r>
              <a:rPr lang="fr-FR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the archive: </a:t>
            </a:r>
            <a:r>
              <a:rPr lang="fr-FR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producer</a:t>
            </a:r>
            <a:r>
              <a:rPr lang="fr-FR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, user &amp; </a:t>
            </a:r>
            <a:r>
              <a:rPr lang="fr-FR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manager </a:t>
            </a:r>
            <a:endParaRPr lang="fr-FR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lvl="1"/>
            <a:r>
              <a:rPr lang="en-US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Migration </a:t>
            </a:r>
            <a:r>
              <a:rPr lang="en-US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plan</a:t>
            </a:r>
            <a:endParaRPr lang="fr-F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457200" lvl="1" indent="0">
              <a:buNone/>
            </a:pP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11/09/2018</a:t>
            </a:r>
            <a:endParaRPr lang="it-IT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eXtreme DataCloud</a:t>
            </a:r>
            <a:endParaRPr lang="it-IT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3A89C-D035-4CCD-8775-47FA95F2F2E6}" type="slidenum">
              <a:rPr lang="it-IT" smtClean="0"/>
              <a:pPr/>
              <a:t>2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93711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11/09/2018</a:t>
            </a:r>
            <a:endParaRPr lang="it-IT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eXtreme DataCloud</a:t>
            </a:r>
            <a:endParaRPr lang="it-IT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3A89C-D035-4CCD-8775-47FA95F2F2E6}" type="slidenum">
              <a:rPr lang="it-IT" smtClean="0"/>
              <a:pPr/>
              <a:t>3</a:t>
            </a:fld>
            <a:endParaRPr lang="it-IT" dirty="0"/>
          </a:p>
        </p:txBody>
      </p:sp>
      <p:sp>
        <p:nvSpPr>
          <p:cNvPr id="7" name="2 Marcador de contenido"/>
          <p:cNvSpPr>
            <a:spLocks noGrp="1"/>
          </p:cNvSpPr>
          <p:nvPr>
            <p:ph idx="1"/>
          </p:nvPr>
        </p:nvSpPr>
        <p:spPr>
          <a:xfrm>
            <a:off x="838200" y="926185"/>
            <a:ext cx="10515600" cy="5250778"/>
          </a:xfrm>
        </p:spPr>
        <p:txBody>
          <a:bodyPr>
            <a:normAutofit fontScale="47500" lnSpcReduction="20000"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Monitoring</a:t>
            </a:r>
          </a:p>
          <a:p>
            <a:pPr lvl="1"/>
            <a:r>
              <a:rPr lang="en-US" dirty="0"/>
              <a:t>As an “</a:t>
            </a:r>
            <a:r>
              <a:rPr lang="en-US" b="1" dirty="0"/>
              <a:t>Archive Manager</a:t>
            </a:r>
            <a:r>
              <a:rPr lang="en-US" dirty="0"/>
              <a:t>”, I can monitor the archive (replication performance, error&amp; read/write rate, location of the files and replicas...)</a:t>
            </a:r>
          </a:p>
          <a:p>
            <a:pPr lvl="1"/>
            <a:r>
              <a:rPr lang="en-US" dirty="0"/>
              <a:t>As an “</a:t>
            </a:r>
            <a:r>
              <a:rPr lang="en-US" b="1" dirty="0"/>
              <a:t>Archive Manager</a:t>
            </a:r>
            <a:r>
              <a:rPr lang="en-US" dirty="0"/>
              <a:t>”, I can monitor the query &amp; retrieve response </a:t>
            </a:r>
            <a:r>
              <a:rPr lang="en-US" dirty="0" smtClean="0"/>
              <a:t>time</a:t>
            </a:r>
            <a:endParaRPr lang="en-US" dirty="0" smtClean="0">
              <a:solidFill>
                <a:srgbClr val="00B050"/>
              </a:solidFill>
            </a:endParaRPr>
          </a:p>
          <a:p>
            <a:r>
              <a:rPr lang="en-US" dirty="0" smtClean="0">
                <a:solidFill>
                  <a:srgbClr val="00B050"/>
                </a:solidFill>
              </a:rPr>
              <a:t>Authentication</a:t>
            </a:r>
          </a:p>
          <a:p>
            <a:pPr lvl="1"/>
            <a:r>
              <a:rPr lang="en-US" dirty="0" smtClean="0"/>
              <a:t>As </a:t>
            </a:r>
            <a:r>
              <a:rPr lang="en-US" dirty="0"/>
              <a:t>any “</a:t>
            </a:r>
            <a:r>
              <a:rPr lang="en-US" b="1" dirty="0"/>
              <a:t>User</a:t>
            </a:r>
            <a:r>
              <a:rPr lang="en-US" dirty="0"/>
              <a:t>” I need to be authenticated (</a:t>
            </a:r>
            <a:r>
              <a:rPr lang="en-US" dirty="0" err="1"/>
              <a:t>EduGain</a:t>
            </a:r>
            <a:r>
              <a:rPr lang="en-US" dirty="0"/>
              <a:t>, </a:t>
            </a:r>
            <a:r>
              <a:rPr lang="en-US" dirty="0" err="1"/>
              <a:t>Ldap</a:t>
            </a:r>
            <a:r>
              <a:rPr lang="en-US" dirty="0"/>
              <a:t> &amp; </a:t>
            </a:r>
            <a:r>
              <a:rPr lang="en-US" dirty="0" err="1"/>
              <a:t>OpenID</a:t>
            </a:r>
            <a:r>
              <a:rPr lang="en-US" dirty="0"/>
              <a:t>) and associated with a role and a list of attributes  by a centralized authentication </a:t>
            </a:r>
            <a:r>
              <a:rPr lang="en-US" dirty="0" smtClean="0"/>
              <a:t>system	</a:t>
            </a:r>
            <a:endParaRPr lang="en-US" dirty="0" smtClean="0">
              <a:solidFill>
                <a:srgbClr val="00B050"/>
              </a:solidFill>
            </a:endParaRPr>
          </a:p>
          <a:p>
            <a:r>
              <a:rPr lang="en-US" dirty="0" smtClean="0">
                <a:solidFill>
                  <a:srgbClr val="00B050"/>
                </a:solidFill>
              </a:rPr>
              <a:t>Error handling</a:t>
            </a:r>
          </a:p>
          <a:p>
            <a:pPr lvl="1"/>
            <a:r>
              <a:rPr lang="en-US" dirty="0"/>
              <a:t>As a “</a:t>
            </a:r>
            <a:r>
              <a:rPr lang="en-US" b="1" dirty="0"/>
              <a:t>Producer</a:t>
            </a:r>
            <a:r>
              <a:rPr lang="en-US" dirty="0"/>
              <a:t>”, I can have an error code if the archive is not able to ingest the file as specified in the rules.</a:t>
            </a:r>
            <a:endParaRPr lang="en-US" dirty="0" smtClean="0">
              <a:solidFill>
                <a:srgbClr val="00B050"/>
              </a:solidFill>
            </a:endParaRPr>
          </a:p>
          <a:p>
            <a:r>
              <a:rPr lang="en-US" dirty="0" err="1" smtClean="0">
                <a:solidFill>
                  <a:srgbClr val="FFC000"/>
                </a:solidFill>
              </a:rPr>
              <a:t>MetaData</a:t>
            </a:r>
            <a:r>
              <a:rPr lang="en-US" dirty="0" smtClean="0">
                <a:solidFill>
                  <a:srgbClr val="FFC000"/>
                </a:solidFill>
              </a:rPr>
              <a:t> handling</a:t>
            </a:r>
          </a:p>
          <a:p>
            <a:pPr lvl="1"/>
            <a:r>
              <a:rPr lang="en-US" dirty="0"/>
              <a:t>As an “</a:t>
            </a:r>
            <a:r>
              <a:rPr lang="en-US" b="1" dirty="0"/>
              <a:t>Archive Manager</a:t>
            </a:r>
            <a:r>
              <a:rPr lang="en-US" dirty="0"/>
              <a:t>”, I can </a:t>
            </a:r>
            <a:r>
              <a:rPr lang="en-US" dirty="0" smtClean="0"/>
              <a:t>configure </a:t>
            </a:r>
            <a:r>
              <a:rPr lang="en-US" dirty="0"/>
              <a:t>the system to extract metadata during the preprocessing operation.</a:t>
            </a:r>
          </a:p>
          <a:p>
            <a:pPr lvl="1"/>
            <a:r>
              <a:rPr lang="en-US" dirty="0"/>
              <a:t>As an “</a:t>
            </a:r>
            <a:r>
              <a:rPr lang="en-US" b="1" dirty="0"/>
              <a:t>Archive Manage</a:t>
            </a:r>
            <a:r>
              <a:rPr lang="en-US" dirty="0"/>
              <a:t>r”, I can rely on the archive to provide unique identifiers, independent of location or number of </a:t>
            </a:r>
            <a:r>
              <a:rPr lang="en-US" dirty="0" smtClean="0"/>
              <a:t>copies</a:t>
            </a:r>
            <a:endParaRPr lang="en-US" dirty="0"/>
          </a:p>
          <a:p>
            <a:r>
              <a:rPr lang="en-US" dirty="0" smtClean="0">
                <a:solidFill>
                  <a:srgbClr val="FFC000"/>
                </a:solidFill>
              </a:rPr>
              <a:t>Query using </a:t>
            </a:r>
            <a:r>
              <a:rPr lang="en-US" dirty="0" err="1" smtClean="0">
                <a:solidFill>
                  <a:srgbClr val="FFC000"/>
                </a:solidFill>
              </a:rPr>
              <a:t>MetaData</a:t>
            </a:r>
            <a:endParaRPr lang="en-US" dirty="0" smtClean="0">
              <a:solidFill>
                <a:srgbClr val="FFC000"/>
              </a:solidFill>
            </a:endParaRPr>
          </a:p>
          <a:p>
            <a:pPr lvl="1"/>
            <a:r>
              <a:rPr lang="en-US" dirty="0"/>
              <a:t>As a “</a:t>
            </a:r>
            <a:r>
              <a:rPr lang="en-US" b="1" dirty="0"/>
              <a:t>Archive User</a:t>
            </a:r>
            <a:r>
              <a:rPr lang="en-US" dirty="0"/>
              <a:t>”, I can make a query based on metadata parameters to get a list of logical files names</a:t>
            </a:r>
          </a:p>
          <a:p>
            <a:pPr lvl="1"/>
            <a:r>
              <a:rPr lang="en-US" dirty="0"/>
              <a:t>As an “</a:t>
            </a:r>
            <a:r>
              <a:rPr lang="en-US" b="1" dirty="0"/>
              <a:t>Archive User</a:t>
            </a:r>
            <a:r>
              <a:rPr lang="en-US" dirty="0" smtClean="0"/>
              <a:t>”, </a:t>
            </a:r>
            <a:r>
              <a:rPr lang="en-US" dirty="0"/>
              <a:t>I can retrieve files based on a list of logical files names</a:t>
            </a:r>
          </a:p>
          <a:p>
            <a:pPr lvl="1"/>
            <a:r>
              <a:rPr lang="en-US" dirty="0"/>
              <a:t>As an “</a:t>
            </a:r>
            <a:r>
              <a:rPr lang="en-US" b="1" dirty="0"/>
              <a:t>Archive User</a:t>
            </a:r>
            <a:r>
              <a:rPr lang="en-US" dirty="0" smtClean="0"/>
              <a:t>”, </a:t>
            </a:r>
            <a:r>
              <a:rPr lang="en-US" dirty="0"/>
              <a:t>I can do a request to move data from one type to another type of storage</a:t>
            </a:r>
          </a:p>
          <a:p>
            <a:pPr lvl="1"/>
            <a:r>
              <a:rPr lang="en-US" dirty="0"/>
              <a:t>As an “</a:t>
            </a:r>
            <a:r>
              <a:rPr lang="en-US" b="1" dirty="0"/>
              <a:t>Archive User</a:t>
            </a:r>
            <a:r>
              <a:rPr lang="en-US" dirty="0" smtClean="0"/>
              <a:t>”, </a:t>
            </a:r>
            <a:r>
              <a:rPr lang="en-US" dirty="0"/>
              <a:t>I can execute a migration plan for the migration of data onto storage media suitable for use by future  technology throughout the lifetime of CTA</a:t>
            </a:r>
            <a:r>
              <a:rPr lang="en-US" dirty="0" smtClean="0"/>
              <a:t>.</a:t>
            </a:r>
            <a:endParaRPr lang="en-US" dirty="0" smtClean="0">
              <a:solidFill>
                <a:srgbClr val="FFC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Rule definition</a:t>
            </a:r>
          </a:p>
          <a:p>
            <a:pPr lvl="1"/>
            <a:r>
              <a:rPr lang="en-US" dirty="0"/>
              <a:t>As an “</a:t>
            </a:r>
            <a:r>
              <a:rPr lang="en-US" b="1" dirty="0"/>
              <a:t>Archive Manager</a:t>
            </a:r>
            <a:r>
              <a:rPr lang="en-US" dirty="0"/>
              <a:t>”, I can define rules based on metadata to archive files on tape only or on disc &amp; on tape, at ingest time.</a:t>
            </a:r>
          </a:p>
          <a:p>
            <a:pPr lvl="1"/>
            <a:r>
              <a:rPr lang="en-US" dirty="0"/>
              <a:t>As an “</a:t>
            </a:r>
            <a:r>
              <a:rPr lang="en-US" b="1" dirty="0"/>
              <a:t>Archive Manager</a:t>
            </a:r>
            <a:r>
              <a:rPr lang="en-US" dirty="0"/>
              <a:t>”, I can define rules based on metadata to duplicate archive files on tape on low latency storage to be soon quickly retrieved</a:t>
            </a:r>
          </a:p>
          <a:p>
            <a:pPr lvl="1"/>
            <a:r>
              <a:rPr lang="en-US" dirty="0"/>
              <a:t>As an “</a:t>
            </a:r>
            <a:r>
              <a:rPr lang="en-US" b="1" dirty="0"/>
              <a:t>Archive Manager</a:t>
            </a:r>
            <a:r>
              <a:rPr lang="en-US" dirty="0"/>
              <a:t>”, I can define rules based on metadata to create replicas on a specific data center, at ingest time.</a:t>
            </a:r>
          </a:p>
          <a:p>
            <a:pPr lvl="1"/>
            <a:r>
              <a:rPr lang="en-US" dirty="0"/>
              <a:t>As an “</a:t>
            </a:r>
            <a:r>
              <a:rPr lang="en-US" b="1" dirty="0"/>
              <a:t>Archive Manager</a:t>
            </a:r>
            <a:r>
              <a:rPr lang="en-US" dirty="0"/>
              <a:t>”, I can define rules based on metadata to prevent deletion of files</a:t>
            </a:r>
          </a:p>
          <a:p>
            <a:pPr lvl="1"/>
            <a:r>
              <a:rPr lang="en-US" dirty="0"/>
              <a:t>As an “</a:t>
            </a:r>
            <a:r>
              <a:rPr lang="en-US" b="1" dirty="0"/>
              <a:t>Archive Manager</a:t>
            </a:r>
            <a:r>
              <a:rPr lang="en-US" dirty="0"/>
              <a:t>”, I can delete files on disc or on tape</a:t>
            </a:r>
          </a:p>
          <a:p>
            <a:pPr lvl="1"/>
            <a:r>
              <a:rPr lang="en-US" dirty="0"/>
              <a:t>As an “</a:t>
            </a:r>
            <a:r>
              <a:rPr lang="en-US" b="1" dirty="0"/>
              <a:t>Archive Manager</a:t>
            </a:r>
            <a:r>
              <a:rPr lang="en-US" dirty="0"/>
              <a:t>”, I can delete files based on metadata values</a:t>
            </a:r>
          </a:p>
          <a:p>
            <a:pPr lvl="1"/>
            <a:r>
              <a:rPr lang="en-US" dirty="0"/>
              <a:t>As an “</a:t>
            </a:r>
            <a:r>
              <a:rPr lang="en-US" b="1" dirty="0"/>
              <a:t>Archive Manage</a:t>
            </a:r>
            <a:r>
              <a:rPr lang="en-US" dirty="0"/>
              <a:t>r”, I can rely on the archive to provide unique identifiers, independent of location or number of copies, for all stored </a:t>
            </a:r>
            <a:r>
              <a:rPr lang="en-US" dirty="0" smtClean="0"/>
              <a:t>data</a:t>
            </a:r>
            <a:endParaRPr lang="fr-FR" dirty="0" smtClean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838200" y="110209"/>
            <a:ext cx="9994557" cy="815975"/>
          </a:xfrm>
        </p:spPr>
        <p:txBody>
          <a:bodyPr/>
          <a:lstStyle/>
          <a:p>
            <a:r>
              <a:rPr lang="en-US" dirty="0" smtClean="0"/>
              <a:t>Use Case Definition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5182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 Case Architecture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5"/>
                </a:solidFill>
              </a:rPr>
              <a:t>For the first step, we try to meet all our requirements using only OneData product</a:t>
            </a:r>
            <a:endParaRPr lang="en-US" dirty="0">
              <a:solidFill>
                <a:schemeClr val="accent5"/>
              </a:solidFill>
            </a:endParaRP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11/09/2018</a:t>
            </a:r>
            <a:endParaRPr lang="it-IT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eXtreme DataCloud</a:t>
            </a:r>
            <a:endParaRPr lang="it-IT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3A89C-D035-4CCD-8775-47FA95F2F2E6}" type="slidenum">
              <a:rPr lang="it-IT" smtClean="0"/>
              <a:pPr/>
              <a:t>4</a:t>
            </a:fld>
            <a:endParaRPr lang="it-IT" dirty="0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932935" y="2157312"/>
            <a:ext cx="9994557" cy="8159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accent5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Potential Stoppers</a:t>
            </a:r>
            <a:endParaRPr lang="en-US" dirty="0"/>
          </a:p>
        </p:txBody>
      </p:sp>
      <p:sp>
        <p:nvSpPr>
          <p:cNvPr id="8" name="2 Marcador de contenido"/>
          <p:cNvSpPr txBox="1">
            <a:spLocks/>
          </p:cNvSpPr>
          <p:nvPr/>
        </p:nvSpPr>
        <p:spPr>
          <a:xfrm>
            <a:off x="990600" y="3270421"/>
            <a:ext cx="10515600" cy="30589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57188" indent="-357188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Blip>
                <a:blip r:embed="rId2"/>
              </a:buBlip>
              <a:defRPr sz="2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84250" indent="-5270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Blip>
                <a:blip r:embed="rId3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43025" indent="-428625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Blip>
                <a:blip r:embed="rId4"/>
              </a:buBlip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90700" indent="-4191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Blip>
                <a:blip r:embed="rId5"/>
              </a:buBlip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38375" indent="-409575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Blip>
                <a:blip r:embed="rId6"/>
              </a:buBlip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accent5"/>
                </a:solidFill>
              </a:rPr>
              <a:t>Missing </a:t>
            </a:r>
            <a:r>
              <a:rPr lang="en-US" dirty="0" smtClean="0">
                <a:solidFill>
                  <a:schemeClr val="accent5"/>
                </a:solidFill>
              </a:rPr>
              <a:t>features </a:t>
            </a:r>
            <a:r>
              <a:rPr lang="en-US" dirty="0">
                <a:solidFill>
                  <a:schemeClr val="accent5"/>
                </a:solidFill>
              </a:rPr>
              <a:t>: Rule </a:t>
            </a:r>
            <a:r>
              <a:rPr lang="en-US" dirty="0" smtClean="0">
                <a:solidFill>
                  <a:schemeClr val="accent5"/>
                </a:solidFill>
              </a:rPr>
              <a:t>definition, Connector to tape storage</a:t>
            </a:r>
            <a:endParaRPr lang="fr-FR" dirty="0">
              <a:solidFill>
                <a:schemeClr val="accent5"/>
              </a:solidFill>
            </a:endParaRPr>
          </a:p>
          <a:p>
            <a:r>
              <a:rPr lang="en-US" dirty="0" smtClean="0">
                <a:solidFill>
                  <a:schemeClr val="accent5"/>
                </a:solidFill>
              </a:rPr>
              <a:t>Performance</a:t>
            </a:r>
            <a:endParaRPr lang="en-US" dirty="0" smtClean="0">
              <a:solidFill>
                <a:schemeClr val="accent5"/>
              </a:solidFill>
            </a:endParaRPr>
          </a:p>
          <a:p>
            <a:r>
              <a:rPr lang="en-US" dirty="0" smtClean="0">
                <a:solidFill>
                  <a:schemeClr val="accent5"/>
                </a:solidFill>
              </a:rPr>
              <a:t>Too much bugs/ not stable</a:t>
            </a:r>
          </a:p>
        </p:txBody>
      </p:sp>
    </p:spTree>
    <p:extLst>
      <p:ext uri="{BB962C8B-B14F-4D97-AF65-F5344CB8AC3E}">
        <p14:creationId xmlns:p14="http://schemas.microsoft.com/office/powerpoint/2010/main" val="3322257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Workplan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Now: </a:t>
            </a:r>
          </a:p>
          <a:p>
            <a:pPr lvl="1"/>
            <a:r>
              <a:rPr lang="en-US" dirty="0"/>
              <a:t>D</a:t>
            </a:r>
            <a:r>
              <a:rPr lang="en-US" dirty="0" smtClean="0"/>
              <a:t>uring the ingest, trigger a </a:t>
            </a:r>
            <a:r>
              <a:rPr lang="en-US" dirty="0"/>
              <a:t>tool (in python) which extract metadata from FITS &amp; HDF5 files. (See this </a:t>
            </a:r>
            <a:r>
              <a:rPr lang="en-US" u="sng" dirty="0" smtClean="0">
                <a:hlinkClick r:id="rId2"/>
              </a:rPr>
              <a:t>link</a:t>
            </a:r>
            <a:r>
              <a:rPr lang="en-US" dirty="0" smtClean="0"/>
              <a:t>). The </a:t>
            </a:r>
            <a:r>
              <a:rPr lang="en-US" dirty="0"/>
              <a:t>tool has been packaged as a </a:t>
            </a:r>
            <a:r>
              <a:rPr lang="en-US" dirty="0" err="1"/>
              <a:t>docker’s</a:t>
            </a:r>
            <a:r>
              <a:rPr lang="en-US" dirty="0"/>
              <a:t> container</a:t>
            </a:r>
            <a:r>
              <a:rPr lang="en-US" dirty="0" smtClean="0"/>
              <a:t>.</a:t>
            </a:r>
          </a:p>
          <a:p>
            <a:pPr lvl="1"/>
            <a:r>
              <a:rPr lang="fr-FR" dirty="0" err="1"/>
              <a:t>Perform</a:t>
            </a:r>
            <a:r>
              <a:rPr lang="fr-FR" dirty="0"/>
              <a:t> tests </a:t>
            </a:r>
            <a:r>
              <a:rPr lang="fr-FR" dirty="0" err="1"/>
              <a:t>with</a:t>
            </a:r>
            <a:r>
              <a:rPr lang="fr-FR" dirty="0"/>
              <a:t> </a:t>
            </a:r>
            <a:r>
              <a:rPr lang="fr-FR" dirty="0" err="1"/>
              <a:t>MetaData</a:t>
            </a:r>
            <a:r>
              <a:rPr lang="fr-FR" dirty="0"/>
              <a:t> </a:t>
            </a:r>
            <a:r>
              <a:rPr lang="fr-FR" dirty="0" err="1" smtClean="0"/>
              <a:t>Query</a:t>
            </a:r>
            <a:endParaRPr lang="en-US" dirty="0" smtClean="0"/>
          </a:p>
          <a:p>
            <a:pPr lvl="1"/>
            <a:r>
              <a:rPr lang="fr-FR" dirty="0" smtClean="0"/>
              <a:t>Test : </a:t>
            </a:r>
            <a:r>
              <a:rPr lang="fr-FR" dirty="0" err="1" smtClean="0"/>
              <a:t>replication</a:t>
            </a:r>
            <a:r>
              <a:rPr lang="fr-FR" dirty="0" smtClean="0"/>
              <a:t>, </a:t>
            </a:r>
            <a:r>
              <a:rPr lang="fr-FR" dirty="0" err="1" smtClean="0"/>
              <a:t>connector</a:t>
            </a:r>
            <a:r>
              <a:rPr lang="fr-FR" dirty="0" smtClean="0"/>
              <a:t> (CEPH, SWIFT)</a:t>
            </a:r>
            <a:endParaRPr lang="en-US" dirty="0" smtClean="0"/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 smtClean="0"/>
              <a:t>Future:</a:t>
            </a:r>
          </a:p>
          <a:p>
            <a:pPr lvl="1"/>
            <a:r>
              <a:rPr lang="en-US" dirty="0" smtClean="0"/>
              <a:t>Perform </a:t>
            </a:r>
            <a:r>
              <a:rPr lang="en-US" dirty="0"/>
              <a:t>tests with several </a:t>
            </a:r>
            <a:r>
              <a:rPr lang="en-US" dirty="0" smtClean="0"/>
              <a:t>PBs</a:t>
            </a:r>
            <a:endParaRPr lang="en-US" dirty="0" smtClean="0"/>
          </a:p>
          <a:p>
            <a:pPr lvl="1"/>
            <a:r>
              <a:rPr lang="en-US" dirty="0" smtClean="0"/>
              <a:t>Perform </a:t>
            </a:r>
            <a:r>
              <a:rPr lang="en-US" dirty="0"/>
              <a:t>tests </a:t>
            </a:r>
            <a:r>
              <a:rPr lang="en-US" dirty="0" smtClean="0"/>
              <a:t>with tape storage</a:t>
            </a:r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11/09/2018</a:t>
            </a:r>
            <a:endParaRPr lang="it-IT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eXtreme DataCloud</a:t>
            </a:r>
            <a:endParaRPr lang="it-IT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3A89C-D035-4CCD-8775-47FA95F2F2E6}" type="slidenum">
              <a:rPr lang="it-IT" smtClean="0"/>
              <a:pPr/>
              <a:t>5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30414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Infrastructure installed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1 </a:t>
            </a:r>
            <a:r>
              <a:rPr lang="en-US" dirty="0" err="1"/>
              <a:t>OneZone</a:t>
            </a:r>
            <a:r>
              <a:rPr lang="en-US" dirty="0"/>
              <a:t> and 3 </a:t>
            </a:r>
            <a:r>
              <a:rPr lang="en-US" dirty="0" err="1"/>
              <a:t>OneProviders</a:t>
            </a:r>
            <a:r>
              <a:rPr lang="en-US" dirty="0"/>
              <a:t> hosted in 2 data centers (Lyon &amp; Annecy). </a:t>
            </a:r>
          </a:p>
          <a:p>
            <a:r>
              <a:rPr lang="en-US" dirty="0" smtClean="0"/>
              <a:t>The storage’s size </a:t>
            </a:r>
            <a:r>
              <a:rPr lang="en-US" dirty="0"/>
              <a:t>is </a:t>
            </a:r>
            <a:r>
              <a:rPr lang="en-US" dirty="0" smtClean="0"/>
              <a:t>60 TB</a:t>
            </a:r>
          </a:p>
          <a:p>
            <a:r>
              <a:rPr lang="en-US" dirty="0"/>
              <a:t>P</a:t>
            </a:r>
            <a:r>
              <a:rPr lang="en-US" dirty="0" smtClean="0"/>
              <a:t>erforming </a:t>
            </a:r>
            <a:r>
              <a:rPr lang="en-US" dirty="0"/>
              <a:t>some test concerning replication with HDF5 &amp; FITS </a:t>
            </a:r>
            <a:r>
              <a:rPr lang="en-US" dirty="0" smtClean="0"/>
              <a:t>files (2000 files, 2TB)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11/09/2018</a:t>
            </a:r>
            <a:endParaRPr lang="it-IT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eXtreme DataCloud</a:t>
            </a:r>
            <a:endParaRPr lang="it-IT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3A89C-D035-4CCD-8775-47FA95F2F2E6}" type="slidenum">
              <a:rPr lang="it-IT" smtClean="0"/>
              <a:pPr/>
              <a:t>6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73592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ersonalizza struttura">
  <a:themeElements>
    <a:clrScheme name="XDC">
      <a:dk1>
        <a:srgbClr val="4472C4"/>
      </a:dk1>
      <a:lt1>
        <a:srgbClr val="FFFFFF"/>
      </a:lt1>
      <a:dk2>
        <a:srgbClr val="ED7D31"/>
      </a:dk2>
      <a:lt2>
        <a:srgbClr val="FFFFFF"/>
      </a:lt2>
      <a:accent1>
        <a:srgbClr val="4472C4"/>
      </a:accent1>
      <a:accent2>
        <a:srgbClr val="ED7D31"/>
      </a:accent2>
      <a:accent3>
        <a:srgbClr val="757070"/>
      </a:accent3>
      <a:accent4>
        <a:srgbClr val="FFC000"/>
      </a:accent4>
      <a:accent5>
        <a:srgbClr val="002060"/>
      </a:accent5>
      <a:accent6>
        <a:srgbClr val="5F32C2"/>
      </a:accent6>
      <a:hlink>
        <a:srgbClr val="002060"/>
      </a:hlink>
      <a:folHlink>
        <a:srgbClr val="757070"/>
      </a:folHlink>
    </a:clrScheme>
    <a:fontScheme name="Personalizzato 1">
      <a:majorFont>
        <a:latin typeface="Arial Rounded MT Bold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xdc_slide_template" id="{88DE0E21-2D1C-4B1E-A829-38C67D5F2308}" vid="{C7771002-1357-4CBE-A892-D7D86C2D3229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xdc_ppt_template</Template>
  <TotalTime>5423</TotalTime>
  <Words>272</Words>
  <Application>Microsoft Office PowerPoint</Application>
  <PresentationFormat>Grand écran</PresentationFormat>
  <Paragraphs>75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0" baseType="lpstr">
      <vt:lpstr>Arial</vt:lpstr>
      <vt:lpstr>Arial Rounded MT Bold</vt:lpstr>
      <vt:lpstr>Calibri</vt:lpstr>
      <vt:lpstr>Personalizza struttura</vt:lpstr>
      <vt:lpstr>CTA Status  All Hands Meeting</vt:lpstr>
      <vt:lpstr>Use Case</vt:lpstr>
      <vt:lpstr>Use Case Definition</vt:lpstr>
      <vt:lpstr>Use Case Architecture</vt:lpstr>
      <vt:lpstr>Workplan</vt:lpstr>
      <vt:lpstr>Infrastructure installed</vt:lpstr>
    </vt:vector>
  </TitlesOfParts>
  <Company>INFN-CNAF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Alessandro Costantini</dc:creator>
  <cp:lastModifiedBy>Frederic GILLARDO</cp:lastModifiedBy>
  <cp:revision>43</cp:revision>
  <dcterms:created xsi:type="dcterms:W3CDTF">2018-01-11T08:53:37Z</dcterms:created>
  <dcterms:modified xsi:type="dcterms:W3CDTF">2018-09-11T08:24:53Z</dcterms:modified>
</cp:coreProperties>
</file>