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99.png" ContentType="image/png"/>
  <Override PartName="/ppt/media/image98.png" ContentType="image/png"/>
  <Override PartName="/ppt/media/image97.png" ContentType="image/png"/>
  <Override PartName="/ppt/media/image96.png" ContentType="image/png"/>
  <Override PartName="/ppt/media/image95.png" ContentType="image/png"/>
  <Override PartName="/ppt/media/image94.png" ContentType="image/png"/>
  <Override PartName="/ppt/media/image93.png" ContentType="image/png"/>
  <Override PartName="/ppt/media/image92.png" ContentType="image/png"/>
  <Override PartName="/ppt/media/image91.png" ContentType="image/png"/>
  <Override PartName="/ppt/media/image90.png" ContentType="image/png"/>
  <Override PartName="/ppt/media/image100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104.png" ContentType="image/png"/>
  <Override PartName="/ppt/media/image86.png" ContentType="image/png"/>
  <Override PartName="/ppt/media/image5.png" ContentType="image/png"/>
  <Override PartName="/ppt/media/image60.png" ContentType="image/png"/>
  <Override PartName="/ppt/media/image103.png" ContentType="image/png"/>
  <Override PartName="/ppt/media/image85.png" ContentType="image/png"/>
  <Override PartName="/ppt/media/image4.png" ContentType="image/png"/>
  <Override PartName="/ppt/media/image102.png" ContentType="image/png"/>
  <Override PartName="/ppt/media/image84.png" ContentType="image/png"/>
  <Override PartName="/ppt/media/image3.png" ContentType="image/png"/>
  <Override PartName="/ppt/media/image105.png" ContentType="image/png"/>
  <Override PartName="/ppt/media/image87.png" ContentType="image/png"/>
  <Override PartName="/ppt/media/image6.png" ContentType="image/png"/>
  <Override PartName="/ppt/media/image61.png" ContentType="image/png"/>
  <Override PartName="/ppt/media/image89.png" ContentType="image/png"/>
  <Override PartName="/ppt/media/image8.png" ContentType="image/png"/>
  <Override PartName="/ppt/media/image63.png" ContentType="image/png"/>
  <Override PartName="/ppt/media/image101.png" ContentType="image/png"/>
  <Override PartName="/ppt/media/image83.png" ContentType="image/png"/>
  <Override PartName="/ppt/media/image2.png" ContentType="image/png"/>
  <Override PartName="/ppt/media/image88.png" ContentType="image/png"/>
  <Override PartName="/ppt/media/image7.png" ContentType="image/png"/>
  <Override PartName="/ppt/media/image62.png" ContentType="image/png"/>
  <Override PartName="/ppt/media/image9.png" ContentType="image/png"/>
  <Override PartName="/ppt/media/image64.png" ContentType="image/png"/>
  <Override PartName="/ppt/media/image36.png" ContentType="image/png"/>
  <Override PartName="/ppt/media/image11.png" ContentType="image/png"/>
  <Override PartName="/ppt/media/image35.png" ContentType="image/png"/>
  <Override PartName="/ppt/media/image10.png" ContentType="image/png"/>
  <Override PartName="/ppt/media/image34.png" ContentType="image/png"/>
  <Override PartName="/ppt/media/image59.png" ContentType="image/png"/>
  <Override PartName="/ppt/media/image33.png" ContentType="image/png"/>
  <Override PartName="/ppt/media/image58.png" ContentType="image/png"/>
  <Override PartName="/ppt/media/image32.png" ContentType="image/png"/>
  <Override PartName="/ppt/media/image57.png" ContentType="image/png"/>
  <Override PartName="/ppt/media/image31.png" ContentType="image/png"/>
  <Override PartName="/ppt/media/image56.png" ContentType="image/png"/>
  <Override PartName="/ppt/media/image30.png" ContentType="image/png"/>
  <Override PartName="/ppt/media/image55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49.png" ContentType="image/png"/>
  <Override PartName="/ppt/media/image23.png" ContentType="image/png"/>
  <Override PartName="/ppt/media/image48.png" ContentType="image/png"/>
  <Override PartName="/ppt/media/image22.png" ContentType="image/png"/>
  <Override PartName="/ppt/media/image47.png" ContentType="image/png"/>
  <Override PartName="/ppt/media/image21.png" ContentType="image/png"/>
  <Override PartName="/ppt/media/image46.png" ContentType="image/png"/>
  <Override PartName="/ppt/media/image20.png" ContentType="image/png"/>
  <Override PartName="/ppt/media/image4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.jpeg" ContentType="image/jpeg"/>
  <Override PartName="/ppt/media/image16.png" ContentType="image/png"/>
  <Override PartName="/ppt/media/image12.png" ContentType="image/png"/>
  <Override PartName="/ppt/media/image37.png" ContentType="image/png"/>
  <Override PartName="/ppt/media/image13.png" ContentType="image/png"/>
  <Override PartName="/ppt/media/image38.png" ContentType="image/png"/>
  <Override PartName="/ppt/media/image14.png" ContentType="image/png"/>
  <Override PartName="/ppt/media/image39.png" ContentType="image/png"/>
  <Override PartName="/ppt/media/image15.png" ContentType="image/png"/>
  <Override PartName="/ppt/media/image40.png" ContentType="image/png"/>
  <Override PartName="/ppt/media/image65.png" ContentType="image/png"/>
  <Override PartName="/ppt/media/image41.png" ContentType="image/png"/>
  <Override PartName="/ppt/media/image66.png" ContentType="image/png"/>
  <Override PartName="/ppt/media/image42.png" ContentType="image/png"/>
  <Override PartName="/ppt/media/image67.png" ContentType="image/png"/>
  <Override PartName="/ppt/media/image43.png" ContentType="image/png"/>
  <Override PartName="/ppt/media/image68.png" ContentType="image/png"/>
  <Override PartName="/ppt/media/image44.png" ContentType="image/png"/>
  <Override PartName="/ppt/media/image69.png" ContentType="image/png"/>
  <Override PartName="/ppt/media/image50.png" ContentType="image/png"/>
  <Override PartName="/ppt/media/image75.png" ContentType="image/png"/>
  <Override PartName="/ppt/media/image51.png" ContentType="image/png"/>
  <Override PartName="/ppt/media/image76.png" ContentType="image/png"/>
  <Override PartName="/ppt/media/image52.png" ContentType="image/png"/>
  <Override PartName="/ppt/media/image77.png" ContentType="image/png"/>
  <Override PartName="/ppt/media/image53.png" ContentType="image/png"/>
  <Override PartName="/ppt/media/image78.png" ContentType="image/png"/>
  <Override PartName="/ppt/media/image54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1051524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38080" y="3776400"/>
            <a:ext cx="1051524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3808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2620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93440" y="115236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7949160" y="115236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838080" y="377640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93440" y="377640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7949160" y="377640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838080" y="1152360"/>
            <a:ext cx="10515240" cy="5024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1051524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838080" y="110160"/>
            <a:ext cx="9994320" cy="378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83808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838080" y="1152360"/>
            <a:ext cx="10515240" cy="5024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2620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38080" y="3776400"/>
            <a:ext cx="1051524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1051524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838080" y="3776400"/>
            <a:ext cx="1051524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3808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2620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393440" y="115236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7949160" y="115236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838080" y="377640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393440" y="377640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7949160" y="3776400"/>
            <a:ext cx="338580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1051524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838080" y="110160"/>
            <a:ext cx="9994320" cy="378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83808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50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26200" y="377640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26200" y="1152360"/>
            <a:ext cx="513108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838080" y="3776400"/>
            <a:ext cx="10515240" cy="239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"/>
          <p:cNvPicPr/>
          <p:nvPr/>
        </p:nvPicPr>
        <p:blipFill>
          <a:blip r:embed="rId2"/>
          <a:stretch/>
        </p:blipFill>
        <p:spPr>
          <a:xfrm>
            <a:off x="3401640" y="5958000"/>
            <a:ext cx="1568160" cy="783720"/>
          </a:xfrm>
          <a:prstGeom prst="rect">
            <a:avLst/>
          </a:prstGeom>
          <a:ln>
            <a:noFill/>
          </a:ln>
        </p:spPr>
      </p:pic>
      <p:pic>
        <p:nvPicPr>
          <p:cNvPr id="1" name="Immagine 23" descr=""/>
          <p:cNvPicPr/>
          <p:nvPr/>
        </p:nvPicPr>
        <p:blipFill>
          <a:blip r:embed="rId3"/>
          <a:stretch/>
        </p:blipFill>
        <p:spPr>
          <a:xfrm>
            <a:off x="215640" y="2037600"/>
            <a:ext cx="3827880" cy="23817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4705920" y="6073200"/>
            <a:ext cx="377856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ES" sz="1100" spc="-1" strike="noStrike">
                <a:solidFill>
                  <a:srgbClr val="002060"/>
                </a:solidFill>
                <a:latin typeface="Arial"/>
              </a:rPr>
              <a:t>eXtreme DataCloud is co-funded by the Horizon2020 Framework Program – Grant Agreement 777367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000" spc="-1" strike="noStrike">
                <a:solidFill>
                  <a:srgbClr val="002060"/>
                </a:solidFill>
                <a:latin typeface="Arial"/>
              </a:rPr>
              <a:t>Copyright © Members of the XDC Collaboration, 2017-2020</a:t>
            </a:r>
            <a:endParaRPr b="0" lang="es-ES" sz="10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486680" y="944640"/>
            <a:ext cx="7486920" cy="13251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Clic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k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here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to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add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title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7082640" y="4196160"/>
            <a:ext cx="4890960" cy="988560"/>
          </a:xfrm>
          <a:prstGeom prst="rect">
            <a:avLst/>
          </a:prstGeom>
        </p:spPr>
        <p:txBody>
          <a:bodyPr/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ed7d31"/>
                </a:solidFill>
                <a:latin typeface="Arial"/>
              </a:rPr>
              <a:t>Click here to add subtitle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07920" y="3294360"/>
            <a:ext cx="6565680" cy="504000"/>
            <a:chOff x="5407920" y="3294360"/>
            <a:chExt cx="6565680" cy="504000"/>
          </a:xfrm>
        </p:grpSpPr>
        <p:pic>
          <p:nvPicPr>
            <p:cNvPr id="6" name="Immagine 8" descr=""/>
            <p:cNvPicPr/>
            <p:nvPr/>
          </p:nvPicPr>
          <p:blipFill>
            <a:blip r:embed="rId4"/>
            <a:stretch/>
          </p:blipFill>
          <p:spPr>
            <a:xfrm>
              <a:off x="5407920" y="3372120"/>
              <a:ext cx="6565680" cy="348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Immagine 9" descr=""/>
            <p:cNvPicPr/>
            <p:nvPr/>
          </p:nvPicPr>
          <p:blipFill>
            <a:blip r:embed="rId5"/>
            <a:stretch/>
          </p:blipFill>
          <p:spPr>
            <a:xfrm>
              <a:off x="11208960" y="3294360"/>
              <a:ext cx="764640" cy="504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CustomShape 5"/>
          <p:cNvSpPr/>
          <p:nvPr/>
        </p:nvSpPr>
        <p:spPr>
          <a:xfrm>
            <a:off x="324360" y="4312800"/>
            <a:ext cx="3610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s-ES" sz="1200" spc="-1" strike="noStrike">
                <a:solidFill>
                  <a:srgbClr val="002060"/>
                </a:solidFill>
                <a:latin typeface="Arial"/>
              </a:rPr>
              <a:t>Data Management for extreme scale computing</a:t>
            </a:r>
            <a:endParaRPr b="0" lang="es-ES" sz="12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9" descr=""/>
          <p:cNvPicPr/>
          <p:nvPr/>
        </p:nvPicPr>
        <p:blipFill>
          <a:blip r:embed="rId2"/>
          <a:stretch/>
        </p:blipFill>
        <p:spPr>
          <a:xfrm>
            <a:off x="10609920" y="110160"/>
            <a:ext cx="1487520" cy="925560"/>
          </a:xfrm>
          <a:prstGeom prst="rect">
            <a:avLst/>
          </a:prstGeom>
          <a:ln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110160"/>
            <a:ext cx="9994320" cy="8157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Clic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k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here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to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add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title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152360"/>
            <a:ext cx="10515240" cy="5024160"/>
          </a:xfrm>
          <a:prstGeom prst="rect">
            <a:avLst/>
          </a:prstGeom>
        </p:spPr>
        <p:txBody>
          <a:bodyPr/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3"/>
              </a:buBlip>
            </a:pPr>
            <a:r>
              <a:rPr b="0" lang="it-IT" sz="2800" spc="-1" strike="noStrike">
                <a:solidFill>
                  <a:srgbClr val="4472c4"/>
                </a:solidFill>
                <a:latin typeface="Arial"/>
              </a:rPr>
              <a:t>Click here to add text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2400" spc="-1" strike="noStrike">
                <a:solidFill>
                  <a:srgbClr val="4472c4"/>
                </a:solidFill>
                <a:latin typeface="Arial"/>
              </a:rPr>
              <a:t>Second level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Third level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3" marL="1790640" indent="-41868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</a:rPr>
              <a:t>Forth level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4" marL="2238480" indent="-409320">
              <a:lnSpc>
                <a:spcPct val="90000"/>
              </a:lnSpc>
              <a:spcBef>
                <a:spcPts val="499"/>
              </a:spcBef>
              <a:buBlip>
                <a:blip r:embed="rId7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</a:rPr>
              <a:t>Fifth level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4910169-6D53-48B1-B6CA-AE116E4DCF07}" type="datetime">
              <a:rPr b="0" lang="es-ES" sz="1200" spc="-1" strike="noStrike">
                <a:solidFill>
                  <a:srgbClr val="757070"/>
                </a:solidFill>
                <a:latin typeface="Arial"/>
              </a:rPr>
              <a:t>10/09/18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</a:t>
            </a: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8B4C644-7053-4255-95AC-55773F971E17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garciad@ifca.unican.es" TargetMode="External"/><Relationship Id="rId2" Type="http://schemas.openxmlformats.org/officeDocument/2006/relationships/hyperlink" Target="mailto:aguilarf@ifca.unican.es" TargetMode="External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4.png"/><Relationship Id="rId2" Type="http://schemas.openxmlformats.org/officeDocument/2006/relationships/image" Target="../media/image105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486680" y="1692720"/>
            <a:ext cx="74869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90000"/>
              </a:lnSpc>
            </a:pPr>
            <a:r>
              <a:rPr b="0" lang="it-IT" sz="4400" spc="-1" strike="noStrike">
                <a:solidFill>
                  <a:srgbClr val="ff0000"/>
                </a:solidFill>
                <a:latin typeface="Arial Rounded MT Bold"/>
              </a:rPr>
              <a:t>LIFE</a:t>
            </a:r>
            <a:r>
              <a:rPr b="0" lang="it-IT" sz="4400" spc="-1" strike="noStrike">
                <a:solidFill>
                  <a:srgbClr val="ff0000"/>
                </a:solidFill>
                <a:latin typeface="Arial Rounded MT Bold"/>
              </a:rPr>
              <a:t>WAT</a:t>
            </a:r>
            <a:r>
              <a:rPr b="0" lang="it-IT" sz="4400" spc="-1" strike="noStrike">
                <a:solidFill>
                  <a:srgbClr val="ff0000"/>
                </a:solidFill>
                <a:latin typeface="Arial Rounded MT Bold"/>
              </a:rPr>
              <a:t>CH </a:t>
            </a:r>
            <a:r>
              <a:rPr b="0" lang="it-IT" sz="4400" spc="-1" strike="noStrike">
                <a:solidFill>
                  <a:srgbClr val="ff0000"/>
                </a:solidFill>
                <a:latin typeface="Arial Rounded MT Bold"/>
              </a:rPr>
              <a:t>USE </a:t>
            </a:r>
            <a:r>
              <a:rPr b="0" lang="it-IT" sz="4400" spc="-1" strike="noStrike">
                <a:solidFill>
                  <a:srgbClr val="ff0000"/>
                </a:solidFill>
                <a:latin typeface="Arial Rounded MT Bold"/>
              </a:rPr>
              <a:t>CAS</a:t>
            </a:r>
            <a:r>
              <a:rPr b="0" lang="it-IT" sz="4400" spc="-1" strike="noStrike">
                <a:solidFill>
                  <a:srgbClr val="ff0000"/>
                </a:solidFill>
                <a:latin typeface="Arial Rounded MT Bold"/>
              </a:rPr>
              <a:t>E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 </a:t>
            </a:r>
            <a:br/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All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Han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ds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Mee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ting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7082640" y="4196160"/>
            <a:ext cx="4890960" cy="1188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ff0000"/>
                </a:solidFill>
                <a:latin typeface="Arial"/>
              </a:rPr>
              <a:t>Water Quality Forecast System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>
                <a:solidFill>
                  <a:srgbClr val="ff0000"/>
                </a:solidFill>
                <a:latin typeface="Arial"/>
              </a:rPr>
              <a:t>Daniel García &amp; Fernando Aguilar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 u="sng">
                <a:solidFill>
                  <a:srgbClr val="002060"/>
                </a:solidFill>
                <a:uFillTx/>
                <a:latin typeface="Arial"/>
                <a:hlinkClick r:id="rId1"/>
              </a:rPr>
              <a:t>garciad@ifca.unican.es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b="0" lang="it-IT" sz="2800" spc="-1" strike="noStrike" u="sng">
                <a:solidFill>
                  <a:srgbClr val="002060"/>
                </a:solidFill>
                <a:uFillTx/>
                <a:latin typeface="Arial"/>
                <a:hlinkClick r:id="rId2"/>
              </a:rPr>
              <a:t>aguilarf@ifca.unican.es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89" name="TextShape 3"/>
          <p:cNvSpPr txBox="1"/>
          <p:nvPr/>
        </p:nvSpPr>
        <p:spPr>
          <a:xfrm>
            <a:off x="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6DFF7C52-74DE-40D4-84E6-28FBC889B4D2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90" name="TextShape 4"/>
          <p:cNvSpPr txBox="1"/>
          <p:nvPr/>
        </p:nvSpPr>
        <p:spPr>
          <a:xfrm>
            <a:off x="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</a:t>
            </a: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91" name="TextShape 5"/>
          <p:cNvSpPr txBox="1"/>
          <p:nvPr/>
        </p:nvSpPr>
        <p:spPr>
          <a:xfrm>
            <a:off x="944892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BE953D3-6CA2-4058-9EDF-FCBA013898A0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838080" y="1152360"/>
            <a:ext cx="10515240" cy="5024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1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Satellite data: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2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Atmospheric corrections.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3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2- Improve the spatial resolution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3- Available parameters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5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Real-time monitoring system: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Upload the data to one public repository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7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2- Add the API repository to others modules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8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Meteorological data: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9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Final version of module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10"/>
              </a:buBlip>
            </a:pPr>
            <a:r>
              <a:rPr b="1" lang="it-IT" sz="2400" spc="-1" strike="noStrike">
                <a:solidFill>
                  <a:srgbClr val="ed7d31"/>
                </a:solidFill>
                <a:latin typeface="Arial"/>
              </a:rPr>
              <a:t>Hydrological and water quality models: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1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Create/upload new image Docker.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2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2- Data preprocessing.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9851C5D0-8071-41BD-93BA-BA23A82C2E0E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6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C38A2FAC-F96E-4BA6-A500-21CE1581BAEB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70" name="TextShape 5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Workplan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DCA405BA-9EF0-4FED-B5CA-9E2BB0FC0ABE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88E632D-DABF-4FF4-99DC-AC3A44E95703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74" name="TextShape 4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Workplan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75" name="TextShape 5"/>
          <p:cNvSpPr txBox="1"/>
          <p:nvPr/>
        </p:nvSpPr>
        <p:spPr>
          <a:xfrm>
            <a:off x="838080" y="1013760"/>
            <a:ext cx="10515240" cy="522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1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OneData: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2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Attachment: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3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Chose Metadata attributes or fields into the metadata.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2- Configure with the rest of the modules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3- Final version of the module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Discovery: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7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Explore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8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Orchestrator: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9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Explore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0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2- Add orchestrator to the module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1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3- Probe Docker image with orchestrator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2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4- Workflows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13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API Structure: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4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1- Documentation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5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2- Interface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D7DED4D8-A573-4BB3-B6F6-02936BA95D8B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421D5DDB-BFA8-495E-B784-D7DC5AB689DC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79" name="TextShape 4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Workplan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graphicFrame>
        <p:nvGraphicFramePr>
          <p:cNvPr id="180" name="Table 5"/>
          <p:cNvGraphicFramePr/>
          <p:nvPr/>
        </p:nvGraphicFramePr>
        <p:xfrm>
          <a:off x="385560" y="1201320"/>
          <a:ext cx="11510280" cy="5154840"/>
        </p:xfrm>
        <a:graphic>
          <a:graphicData uri="http://schemas.openxmlformats.org/drawingml/2006/table">
            <a:tbl>
              <a:tblPr/>
              <a:tblGrid>
                <a:gridCol w="1461240"/>
                <a:gridCol w="1469880"/>
                <a:gridCol w="1685160"/>
                <a:gridCol w="1667160"/>
                <a:gridCol w="1658160"/>
                <a:gridCol w="1783800"/>
                <a:gridCol w="1784880"/>
              </a:tblGrid>
              <a:tr h="6530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Octubre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Noviembre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December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January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February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March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Later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106740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Real-time monitoring system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2º Satellite data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3º Satellite data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2º Real-time monitoring system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3º Orchestrator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OneData attachment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Meteorological data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8211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Satellite data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Orchestrator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2º Orchestrator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2º Water quality models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4º Orchestrator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2º OneData attachment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3º OneData attachment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53040"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Water quality models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OneData discovery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1º API interface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53040"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s-ES" sz="1800" spc="-1" strike="noStrike">
                          <a:latin typeface="Arial"/>
                        </a:rPr>
                        <a:t>2º API interface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53040"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  <a:tr h="654120"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  <a:tc>
                  <a:tcPr marL="91440" marR="91440">
                    <a:lnL w="12240">
                      <a:solidFill>
                        <a:srgbClr val="4472c4"/>
                      </a:solidFill>
                    </a:lnL>
                    <a:lnR w="12240">
                      <a:solidFill>
                        <a:srgbClr val="4472c4"/>
                      </a:solidFill>
                    </a:lnR>
                    <a:lnT w="12240">
                      <a:solidFill>
                        <a:srgbClr val="4472c4"/>
                      </a:solidFill>
                    </a:lnT>
                    <a:lnB w="12240">
                      <a:solidFill>
                        <a:srgbClr val="4472c4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Pote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ntial 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De</a:t>
            </a: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mo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838080" y="1152360"/>
            <a:ext cx="10515240" cy="5024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1"/>
              </a:buBlip>
            </a:pPr>
            <a:r>
              <a:rPr b="0" lang="it-IT" sz="2800" spc="-1" strike="noStrike">
                <a:solidFill>
                  <a:srgbClr val="4472c4"/>
                </a:solidFill>
                <a:latin typeface="Arial"/>
              </a:rPr>
              <a:t>We have configured onedata attachment with some of data modules, and we have developed a python notebook as a user interface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2"/>
              </a:buBlip>
            </a:pPr>
            <a:r>
              <a:rPr b="0" lang="it-IT" sz="2800" spc="-1" strike="noStrike">
                <a:solidFill>
                  <a:srgbClr val="4472c4"/>
                </a:solidFill>
                <a:latin typeface="Arial"/>
              </a:rPr>
              <a:t>We haven`t configured onedata discovery yet</a:t>
            </a:r>
            <a:endParaRPr b="0" lang="it-IT" sz="2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A1DBDF2A-1AD8-4B9F-B1C0-FF9D64C05711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84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</a:t>
            </a: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85" name="TextShape 5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1CE21417-9351-4003-B086-424D5A4BC500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B544E270-9060-4088-B612-748029B9BD36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8CB1C04B-568D-49FE-9523-B4016F1F2BAA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95" name="TextShape 4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Use Case Goals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pic>
        <p:nvPicPr>
          <p:cNvPr id="96" name="Shape 103" descr=""/>
          <p:cNvPicPr/>
          <p:nvPr/>
        </p:nvPicPr>
        <p:blipFill>
          <a:blip r:embed="rId1"/>
          <a:stretch/>
        </p:blipFill>
        <p:spPr>
          <a:xfrm>
            <a:off x="279000" y="2082600"/>
            <a:ext cx="4995360" cy="3296520"/>
          </a:xfrm>
          <a:prstGeom prst="rect">
            <a:avLst/>
          </a:prstGeom>
          <a:ln>
            <a:noFill/>
          </a:ln>
        </p:spPr>
      </p:pic>
      <p:sp>
        <p:nvSpPr>
          <p:cNvPr id="97" name="TextShape 5"/>
          <p:cNvSpPr txBox="1"/>
          <p:nvPr/>
        </p:nvSpPr>
        <p:spPr>
          <a:xfrm>
            <a:off x="5454000" y="1034640"/>
            <a:ext cx="6558120" cy="5078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357120" indent="-356760">
              <a:lnSpc>
                <a:spcPct val="90000"/>
              </a:lnSpc>
              <a:spcBef>
                <a:spcPts val="1001"/>
              </a:spcBef>
              <a:buBlip>
                <a:blip r:embed="rId2"/>
              </a:buBlip>
            </a:pPr>
            <a:r>
              <a:rPr b="1" lang="it-IT" sz="1800" spc="-1" strike="noStrike">
                <a:solidFill>
                  <a:srgbClr val="ed7d31"/>
                </a:solidFill>
                <a:latin typeface="Arial"/>
              </a:rPr>
              <a:t>Objetives: </a:t>
            </a:r>
            <a:r>
              <a:rPr b="0" lang="it-IT" sz="1800" spc="-1" strike="noStrike">
                <a:solidFill>
                  <a:srgbClr val="4472c4"/>
                </a:solidFill>
                <a:latin typeface="Arial"/>
              </a:rPr>
              <a:t>I</a:t>
            </a:r>
            <a:r>
              <a:rPr b="0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ntegrate different and heterogeneous data sources: </a:t>
            </a:r>
            <a:r>
              <a:rPr b="1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satellite data, real-time monitoring system based on sensors, observations, and meteorological data </a:t>
            </a:r>
            <a:r>
              <a:rPr b="0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to feed the </a:t>
            </a:r>
            <a:r>
              <a:rPr b="1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hydrological and water quality models</a:t>
            </a:r>
            <a:r>
              <a:rPr b="0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, thus automating modeling and prediction of water quality.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3"/>
              </a:buBlip>
            </a:pPr>
            <a:r>
              <a:rPr b="1" lang="it-IT" sz="1800" spc="-1" strike="noStrike">
                <a:solidFill>
                  <a:srgbClr val="ed7d31"/>
                </a:solidFill>
                <a:latin typeface="Arial"/>
                <a:ea typeface="Calibri"/>
              </a:rPr>
              <a:t>General Requirements: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Sufficient and accurate data to feed the hydrological and water quality models.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Good models to make the predictions.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6"/>
              </a:buBlip>
            </a:pPr>
            <a:r>
              <a:rPr b="1" lang="it-IT" sz="1800" spc="-1" strike="noStrike">
                <a:solidFill>
                  <a:srgbClr val="ed7d31"/>
                </a:solidFill>
                <a:latin typeface="Arial"/>
                <a:ea typeface="Calibri"/>
              </a:rPr>
              <a:t>Services Requirements: 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7"/>
              </a:buBlip>
            </a:pPr>
            <a:r>
              <a:rPr b="1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OneData: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8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OneData Attachment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9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OneData Discovery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0"/>
              </a:buBlip>
            </a:pPr>
            <a:r>
              <a:rPr b="1" lang="it-IT" sz="1800" spc="-1" strike="noStrike">
                <a:solidFill>
                  <a:srgbClr val="4472c4"/>
                </a:solidFill>
                <a:latin typeface="Arial"/>
                <a:ea typeface="Calibri"/>
              </a:rPr>
              <a:t>Orchestrator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7327440" y="1184760"/>
            <a:ext cx="4225680" cy="4497480"/>
          </a:xfrm>
          <a:prstGeom prst="rect">
            <a:avLst/>
          </a:prstGeom>
          <a:noFill/>
          <a:ln>
            <a:custDash>
              <a:ds d="100000" sp="100000"/>
            </a:custDash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2"/>
          <p:cNvSpPr/>
          <p:nvPr/>
        </p:nvSpPr>
        <p:spPr>
          <a:xfrm>
            <a:off x="482040" y="1211040"/>
            <a:ext cx="4225680" cy="4497480"/>
          </a:xfrm>
          <a:prstGeom prst="rect">
            <a:avLst/>
          </a:prstGeom>
          <a:noFill/>
          <a:ln>
            <a:custDash>
              <a:ds d="100000" sp="100000"/>
            </a:custDash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Shape 3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Use Case Architecture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01" name="TextShape 4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6E652320-F2D4-4825-AE1B-F1E74E5E60C6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02" name="TextShape 5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03" name="TextShape 6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4F48FD6-A680-44F0-BCE0-CE080C0270F4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04" name="CustomShape 7"/>
          <p:cNvSpPr/>
          <p:nvPr/>
        </p:nvSpPr>
        <p:spPr>
          <a:xfrm>
            <a:off x="3632760" y="2545560"/>
            <a:ext cx="3891960" cy="9140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Web Service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1087560" y="5239440"/>
            <a:ext cx="9514440" cy="753480"/>
          </a:xfrm>
          <a:prstGeom prst="rect">
            <a:avLst/>
          </a:prstGeom>
          <a:solidFill>
            <a:srgbClr val="ff33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Onedata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6" name="CustomShape 9"/>
          <p:cNvSpPr/>
          <p:nvPr/>
        </p:nvSpPr>
        <p:spPr>
          <a:xfrm>
            <a:off x="5844600" y="1680480"/>
            <a:ext cx="1371240" cy="37044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GUI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5014800" y="775440"/>
            <a:ext cx="829440" cy="829440"/>
          </a:xfrm>
          <a:prstGeom prst="rect">
            <a:avLst/>
          </a:prstGeom>
          <a:ln>
            <a:noFill/>
          </a:ln>
        </p:spPr>
      </p:pic>
      <p:sp>
        <p:nvSpPr>
          <p:cNvPr id="108" name="CustomShape 10"/>
          <p:cNvSpPr/>
          <p:nvPr/>
        </p:nvSpPr>
        <p:spPr>
          <a:xfrm>
            <a:off x="5412240" y="2176200"/>
            <a:ext cx="852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4472c4"/>
                </a:solidFill>
                <a:latin typeface="Arial"/>
              </a:rPr>
              <a:t>JSON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9" name="CustomShape 11"/>
          <p:cNvSpPr/>
          <p:nvPr/>
        </p:nvSpPr>
        <p:spPr>
          <a:xfrm>
            <a:off x="259560" y="3188160"/>
            <a:ext cx="1346400" cy="407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SAT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0" name="CustomShape 12"/>
          <p:cNvSpPr/>
          <p:nvPr/>
        </p:nvSpPr>
        <p:spPr>
          <a:xfrm>
            <a:off x="259560" y="3713040"/>
            <a:ext cx="1346400" cy="407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Repo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1" name="CustomShape 13"/>
          <p:cNvSpPr/>
          <p:nvPr/>
        </p:nvSpPr>
        <p:spPr>
          <a:xfrm>
            <a:off x="259560" y="4213800"/>
            <a:ext cx="1346400" cy="4075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Meteo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2" name="CustomShape 14"/>
          <p:cNvSpPr/>
          <p:nvPr/>
        </p:nvSpPr>
        <p:spPr>
          <a:xfrm>
            <a:off x="2440440" y="3422880"/>
            <a:ext cx="975960" cy="8769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ffffff"/>
                </a:solidFill>
                <a:latin typeface="Arial"/>
              </a:rPr>
              <a:t>Celery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113" name="CustomShape 15"/>
          <p:cNvSpPr/>
          <p:nvPr/>
        </p:nvSpPr>
        <p:spPr>
          <a:xfrm>
            <a:off x="642600" y="1050480"/>
            <a:ext cx="17974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4472c4"/>
                </a:solidFill>
                <a:latin typeface="Arial"/>
              </a:rPr>
              <a:t>Data Ingestion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4" name="CustomShape 16"/>
          <p:cNvSpPr/>
          <p:nvPr/>
        </p:nvSpPr>
        <p:spPr>
          <a:xfrm>
            <a:off x="932760" y="2077200"/>
            <a:ext cx="2186640" cy="369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PaaS Orchestrator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5" name="CustomShape 17"/>
          <p:cNvSpPr/>
          <p:nvPr/>
        </p:nvSpPr>
        <p:spPr>
          <a:xfrm>
            <a:off x="892800" y="2397960"/>
            <a:ext cx="340380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100" spc="-1" strike="noStrike">
                <a:solidFill>
                  <a:srgbClr val="002060"/>
                </a:solidFill>
                <a:latin typeface="Arial"/>
              </a:rPr>
              <a:t>To be Integrated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100" spc="-1" strike="noStrike">
                <a:solidFill>
                  <a:srgbClr val="002060"/>
                </a:solidFill>
                <a:latin typeface="Arial"/>
              </a:rPr>
              <a:t>Docker Ready</a:t>
            </a:r>
            <a:endParaRPr b="0" lang="es-ES" sz="1100" spc="-1" strike="noStrike">
              <a:latin typeface="Arial"/>
            </a:endParaRPr>
          </a:p>
        </p:txBody>
      </p:sp>
      <p:sp>
        <p:nvSpPr>
          <p:cNvPr id="116" name="CustomShape 18"/>
          <p:cNvSpPr/>
          <p:nvPr/>
        </p:nvSpPr>
        <p:spPr>
          <a:xfrm>
            <a:off x="7525440" y="1000080"/>
            <a:ext cx="26316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4472c4"/>
                </a:solidFill>
                <a:latin typeface="Arial"/>
              </a:rPr>
              <a:t>Data Analysis (TBD)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7" name="CustomShape 19"/>
          <p:cNvSpPr/>
          <p:nvPr/>
        </p:nvSpPr>
        <p:spPr>
          <a:xfrm>
            <a:off x="8464320" y="2224800"/>
            <a:ext cx="2186640" cy="369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latin typeface="Arial"/>
              </a:rPr>
              <a:t>PaaS Orchestrator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8" name="CustomShape 20"/>
          <p:cNvSpPr/>
          <p:nvPr/>
        </p:nvSpPr>
        <p:spPr>
          <a:xfrm>
            <a:off x="8424360" y="2545560"/>
            <a:ext cx="2078640" cy="4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s-ES" sz="1100" spc="-1" strike="noStrike">
                <a:solidFill>
                  <a:srgbClr val="002060"/>
                </a:solidFill>
                <a:latin typeface="Arial"/>
              </a:rPr>
              <a:t>To be Integrated</a:t>
            </a:r>
            <a:endParaRPr b="0" lang="es-ES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100" spc="-1" strike="noStrike">
                <a:solidFill>
                  <a:srgbClr val="002060"/>
                </a:solidFill>
                <a:latin typeface="Arial"/>
              </a:rPr>
              <a:t>Docker Ready</a:t>
            </a:r>
            <a:endParaRPr b="0" lang="es-ES" sz="1100" spc="-1" strike="noStrike">
              <a:latin typeface="Arial"/>
            </a:endParaRPr>
          </a:p>
        </p:txBody>
      </p:sp>
      <p:sp>
        <p:nvSpPr>
          <p:cNvPr id="119" name="CustomShape 21"/>
          <p:cNvSpPr/>
          <p:nvPr/>
        </p:nvSpPr>
        <p:spPr>
          <a:xfrm>
            <a:off x="5014800" y="1604160"/>
            <a:ext cx="397080" cy="940680"/>
          </a:xfrm>
          <a:prstGeom prst="up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22"/>
          <p:cNvSpPr/>
          <p:nvPr/>
        </p:nvSpPr>
        <p:spPr>
          <a:xfrm>
            <a:off x="6529680" y="2052720"/>
            <a:ext cx="397080" cy="516600"/>
          </a:xfrm>
          <a:prstGeom prst="upDown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23"/>
          <p:cNvSpPr/>
          <p:nvPr/>
        </p:nvSpPr>
        <p:spPr>
          <a:xfrm flipV="1" rot="5400000">
            <a:off x="3546360" y="3557520"/>
            <a:ext cx="527760" cy="60516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24"/>
          <p:cNvSpPr/>
          <p:nvPr/>
        </p:nvSpPr>
        <p:spPr>
          <a:xfrm>
            <a:off x="1803960" y="3188160"/>
            <a:ext cx="432000" cy="193968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25"/>
          <p:cNvSpPr/>
          <p:nvPr/>
        </p:nvSpPr>
        <p:spPr>
          <a:xfrm>
            <a:off x="1717560" y="3191040"/>
            <a:ext cx="333360" cy="23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26"/>
          <p:cNvSpPr/>
          <p:nvPr/>
        </p:nvSpPr>
        <p:spPr>
          <a:xfrm>
            <a:off x="1692720" y="3760920"/>
            <a:ext cx="333360" cy="23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27"/>
          <p:cNvSpPr/>
          <p:nvPr/>
        </p:nvSpPr>
        <p:spPr>
          <a:xfrm>
            <a:off x="1692720" y="4302360"/>
            <a:ext cx="333360" cy="23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28"/>
          <p:cNvSpPr/>
          <p:nvPr/>
        </p:nvSpPr>
        <p:spPr>
          <a:xfrm>
            <a:off x="2039040" y="3744720"/>
            <a:ext cx="333360" cy="23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29"/>
          <p:cNvSpPr/>
          <p:nvPr/>
        </p:nvSpPr>
        <p:spPr>
          <a:xfrm rot="10800000">
            <a:off x="4799160" y="3519720"/>
            <a:ext cx="432000" cy="1620720"/>
          </a:xfrm>
          <a:prstGeom prst="down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6537A40E-C1A9-4128-886F-D5FE595CBAB8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35EA768C-BA94-4985-86CF-F333412B924C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31" name="TextShape 4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Use Case Update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pic>
        <p:nvPicPr>
          <p:cNvPr id="132" name="Imagen 7" descr=""/>
          <p:cNvPicPr/>
          <p:nvPr/>
        </p:nvPicPr>
        <p:blipFill>
          <a:blip r:embed="rId1"/>
          <a:stretch/>
        </p:blipFill>
        <p:spPr>
          <a:xfrm>
            <a:off x="228600" y="926280"/>
            <a:ext cx="1410120" cy="870480"/>
          </a:xfrm>
          <a:prstGeom prst="rect">
            <a:avLst/>
          </a:prstGeom>
          <a:ln>
            <a:noFill/>
          </a:ln>
        </p:spPr>
      </p:pic>
      <p:sp>
        <p:nvSpPr>
          <p:cNvPr id="133" name="CustomShape 5"/>
          <p:cNvSpPr/>
          <p:nvPr/>
        </p:nvSpPr>
        <p:spPr>
          <a:xfrm>
            <a:off x="1724040" y="1302840"/>
            <a:ext cx="3089520" cy="49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2"/>
              </a:buBlip>
            </a:pPr>
            <a:r>
              <a:rPr b="1" lang="es-ES" sz="2600" spc="-1" strike="noStrike">
                <a:solidFill>
                  <a:srgbClr val="ed7d31"/>
                </a:solidFill>
                <a:latin typeface="Arial"/>
              </a:rPr>
              <a:t>Satellite data: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134" name="TextShape 6"/>
          <p:cNvSpPr txBox="1"/>
          <p:nvPr/>
        </p:nvSpPr>
        <p:spPr>
          <a:xfrm>
            <a:off x="578160" y="1967040"/>
            <a:ext cx="11035080" cy="4388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357120" indent="-356760">
              <a:lnSpc>
                <a:spcPct val="90000"/>
              </a:lnSpc>
              <a:spcBef>
                <a:spcPts val="1001"/>
              </a:spcBef>
              <a:buBlip>
                <a:blip r:embed="rId3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Description</a:t>
            </a:r>
            <a:r>
              <a:rPr b="0" lang="it-IT" sz="2000" spc="-1" strike="noStrike">
                <a:solidFill>
                  <a:srgbClr val="ed7d31"/>
                </a:solidFill>
                <a:latin typeface="Arial"/>
              </a:rPr>
              <a:t>:</a:t>
            </a: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 Remote sensing to monitor the water quality of the water reservoirs with two of the most important satellite: Landsat-8 and Sentinel-2.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Working in two different methods to apply atmospheric corrections to the images to improve the accuracy of the measurements.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Working with machine learning techniques to improve the spatial resolution.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Available parameters: Detection of water bodies, Temperature, Secchi Disk, Turbidity, Chlorophyll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7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  <a:ea typeface="Calibri"/>
              </a:rPr>
              <a:t>Characteristics: 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8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Format files: netCDF.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9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GB of data per day.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0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Configuring to works on a local way and with OneData attachment.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37BF4517-7858-4B20-906C-6C4A648A53FC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3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F35D433-C842-489C-9F3A-5CC6FAE2B24A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38" name="TextShape 4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Use Case Update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pic>
        <p:nvPicPr>
          <p:cNvPr id="139" name="Imagen 8" descr=""/>
          <p:cNvPicPr/>
          <p:nvPr/>
        </p:nvPicPr>
        <p:blipFill>
          <a:blip r:embed="rId1"/>
          <a:stretch/>
        </p:blipFill>
        <p:spPr>
          <a:xfrm>
            <a:off x="178920" y="921240"/>
            <a:ext cx="1675080" cy="1203120"/>
          </a:xfrm>
          <a:prstGeom prst="rect">
            <a:avLst/>
          </a:prstGeom>
          <a:ln>
            <a:noFill/>
          </a:ln>
        </p:spPr>
      </p:pic>
      <p:pic>
        <p:nvPicPr>
          <p:cNvPr id="140" name="Imagen 9" descr=""/>
          <p:cNvPicPr/>
          <p:nvPr/>
        </p:nvPicPr>
        <p:blipFill>
          <a:blip r:embed="rId2"/>
          <a:stretch/>
        </p:blipFill>
        <p:spPr>
          <a:xfrm>
            <a:off x="1410120" y="1435320"/>
            <a:ext cx="1599120" cy="1203120"/>
          </a:xfrm>
          <a:prstGeom prst="rect">
            <a:avLst/>
          </a:prstGeom>
          <a:ln>
            <a:noFill/>
          </a:ln>
        </p:spPr>
      </p:pic>
      <p:sp>
        <p:nvSpPr>
          <p:cNvPr id="141" name="CustomShape 5"/>
          <p:cNvSpPr/>
          <p:nvPr/>
        </p:nvSpPr>
        <p:spPr>
          <a:xfrm>
            <a:off x="3253680" y="1789560"/>
            <a:ext cx="5773320" cy="49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3"/>
              </a:buBlip>
            </a:pPr>
            <a:r>
              <a:rPr b="1" lang="es-ES" sz="2600" spc="-1" strike="noStrike">
                <a:solidFill>
                  <a:srgbClr val="ed7d31"/>
                </a:solidFill>
                <a:latin typeface="Arial"/>
              </a:rPr>
              <a:t>Real-time monitoring system: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142" name="TextShape 6"/>
          <p:cNvSpPr txBox="1"/>
          <p:nvPr/>
        </p:nvSpPr>
        <p:spPr>
          <a:xfrm>
            <a:off x="578160" y="2633760"/>
            <a:ext cx="11035080" cy="3722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4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Description</a:t>
            </a:r>
            <a:r>
              <a:rPr b="0" lang="it-IT" sz="2000" spc="-1" strike="noStrike">
                <a:solidFill>
                  <a:srgbClr val="ed7d31"/>
                </a:solidFill>
                <a:latin typeface="Arial"/>
              </a:rPr>
              <a:t>:</a:t>
            </a: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 Almost five years of physical, chemical and biological real-time measurements from different kind of sensors. Stored in a database and preprocessed to feed the hydrological and water quality models and for calibrate the satellite data.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Searching a public repository to upload the data.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Add the API repository in to the module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7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  <a:ea typeface="Calibri"/>
              </a:rPr>
              <a:t>Characteristics: 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8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Format files: CSV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9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GB of data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6C1301DA-5EA6-443C-8548-44CAF02AC7F2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45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F8EE7A81-EA7D-4014-B56C-78091C02F1E3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46" name="TextShape 4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Use Case Update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pic>
        <p:nvPicPr>
          <p:cNvPr id="147" name="Imagen 7" descr=""/>
          <p:cNvPicPr/>
          <p:nvPr/>
        </p:nvPicPr>
        <p:blipFill>
          <a:blip r:embed="rId1"/>
          <a:stretch/>
        </p:blipFill>
        <p:spPr>
          <a:xfrm>
            <a:off x="219240" y="926280"/>
            <a:ext cx="1411560" cy="987840"/>
          </a:xfrm>
          <a:prstGeom prst="rect">
            <a:avLst/>
          </a:prstGeom>
          <a:ln>
            <a:noFill/>
          </a:ln>
        </p:spPr>
      </p:pic>
      <p:sp>
        <p:nvSpPr>
          <p:cNvPr id="148" name="CustomShape 5"/>
          <p:cNvSpPr/>
          <p:nvPr/>
        </p:nvSpPr>
        <p:spPr>
          <a:xfrm>
            <a:off x="1724040" y="1302840"/>
            <a:ext cx="4837680" cy="49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2"/>
              </a:buBlip>
            </a:pPr>
            <a:r>
              <a:rPr b="1" lang="es-ES" sz="2600" spc="-1" strike="noStrike">
                <a:solidFill>
                  <a:srgbClr val="ed7d31"/>
                </a:solidFill>
                <a:latin typeface="Arial"/>
              </a:rPr>
              <a:t>Meteorological data: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149" name="TextShape 6"/>
          <p:cNvSpPr txBox="1"/>
          <p:nvPr/>
        </p:nvSpPr>
        <p:spPr>
          <a:xfrm>
            <a:off x="578160" y="1967040"/>
            <a:ext cx="11035080" cy="4388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357120" indent="-356760">
              <a:lnSpc>
                <a:spcPct val="90000"/>
              </a:lnSpc>
              <a:spcBef>
                <a:spcPts val="1001"/>
              </a:spcBef>
              <a:buBlip>
                <a:blip r:embed="rId3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Description</a:t>
            </a:r>
            <a:r>
              <a:rPr b="0" lang="it-IT" sz="2000" spc="-1" strike="noStrike">
                <a:solidFill>
                  <a:srgbClr val="ed7d31"/>
                </a:solidFill>
                <a:latin typeface="Arial"/>
              </a:rPr>
              <a:t>:</a:t>
            </a: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 Also need meteorological data to feed the hydrodynamics and water quality models. Temperature, Humidity, Radiation, etc.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Have develop an API to get the data of meteorological stations by selecting the region and the date.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Now the API Works with AEMET(Spanish meteorological stations).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6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  <a:ea typeface="Calibri"/>
              </a:rPr>
              <a:t>Characteristics: 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7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Format files: CSV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8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Configuring to works on a local way and with OneData attachment.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588B6089-2375-4334-96BE-6E442A92E4D6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F8DA2E9-CFC7-48B0-B10B-F44A312885ED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53" name="TextShape 4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Use Case Update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  <p:pic>
        <p:nvPicPr>
          <p:cNvPr id="154" name="Picture 2" descr=""/>
          <p:cNvPicPr/>
          <p:nvPr/>
        </p:nvPicPr>
        <p:blipFill>
          <a:blip r:embed="rId1"/>
          <a:srcRect l="0" t="33518" r="0" b="37905"/>
          <a:stretch/>
        </p:blipFill>
        <p:spPr>
          <a:xfrm>
            <a:off x="209520" y="1380600"/>
            <a:ext cx="2666520" cy="761760"/>
          </a:xfrm>
          <a:prstGeom prst="rect">
            <a:avLst/>
          </a:prstGeom>
          <a:ln>
            <a:noFill/>
          </a:ln>
        </p:spPr>
      </p:pic>
      <p:sp>
        <p:nvSpPr>
          <p:cNvPr id="155" name="TextShape 5"/>
          <p:cNvSpPr txBox="1"/>
          <p:nvPr/>
        </p:nvSpPr>
        <p:spPr>
          <a:xfrm>
            <a:off x="578160" y="2268000"/>
            <a:ext cx="11035080" cy="3722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2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Attachment</a:t>
            </a:r>
            <a:r>
              <a:rPr b="0" lang="it-IT" sz="2000" spc="-1" strike="noStrike">
                <a:solidFill>
                  <a:srgbClr val="ed7d31"/>
                </a:solidFill>
                <a:latin typeface="Arial"/>
              </a:rPr>
              <a:t>:</a:t>
            </a: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 We are working on it.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3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Configured to work with some of the data sources (satellite and meteorological data).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Small subset of EML.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Format of the metadata files: JSON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Metadata attributes to be consolidated.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7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  <a:ea typeface="Calibri"/>
              </a:rPr>
              <a:t>Discovery: 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8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  <a:ea typeface="Calibri"/>
              </a:rPr>
              <a:t>To be discussed in AHM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1152360"/>
            <a:ext cx="10515240" cy="5024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1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OneData: </a:t>
            </a: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Scalability: Works well with hundreds of GB ?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2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</a:rPr>
              <a:t>Attachment: 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3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Format of the metadata files: EML(XML), JSON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4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Metadata attributes.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1" lang="it-IT" sz="2000" spc="-1" strike="noStrike">
                <a:solidFill>
                  <a:srgbClr val="4472c4"/>
                </a:solidFill>
                <a:latin typeface="Arial"/>
              </a:rPr>
              <a:t>Discovery: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Problems with incompatible versions.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7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Fast enough to find the data.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8"/>
              </a:buBlip>
            </a:pPr>
            <a:r>
              <a:rPr b="1" lang="it-IT" sz="2000" spc="-1" strike="noStrike">
                <a:solidFill>
                  <a:srgbClr val="ed7d31"/>
                </a:solidFill>
                <a:latin typeface="Arial"/>
              </a:rPr>
              <a:t>Orchestrator:</a:t>
            </a: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 Not configured yet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9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Integration (but it should be fine)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10"/>
              </a:buBlip>
            </a:pPr>
            <a:r>
              <a:rPr b="0" lang="it-IT" sz="2000" spc="-1" strike="noStrike">
                <a:solidFill>
                  <a:srgbClr val="4472c4"/>
                </a:solidFill>
                <a:latin typeface="Arial"/>
              </a:rPr>
              <a:t>State of the Jobs Monitoring/Notifications. </a:t>
            </a:r>
            <a:endParaRPr b="0" lang="it-IT" sz="20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11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</a:rPr>
              <a:t>How to know when a job has finished? 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12"/>
              </a:buBlip>
            </a:pPr>
            <a:r>
              <a:rPr b="0" lang="it-IT" sz="1800" spc="-1" strike="noStrike">
                <a:solidFill>
                  <a:srgbClr val="4472c4"/>
                </a:solidFill>
                <a:latin typeface="Arial"/>
              </a:rPr>
              <a:t>When the data will be available?</a:t>
            </a: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18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54E477A4-E31C-4436-8479-9A3A69438DEC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59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C10BB5C-2CBF-4F67-A133-2719DF53137B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60" name="TextShape 5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Potential Stoppers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1152360"/>
            <a:ext cx="10515240" cy="5024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1"/>
              </a:buBlip>
            </a:pPr>
            <a:r>
              <a:rPr b="1" lang="it-IT" sz="2400" spc="-1" strike="noStrike">
                <a:solidFill>
                  <a:srgbClr val="ed7d31"/>
                </a:solidFill>
                <a:latin typeface="Arial"/>
              </a:rPr>
              <a:t>Dockers images (potential problems):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2"/>
              </a:buBlip>
            </a:pPr>
            <a:r>
              <a:rPr b="0" lang="it-IT" sz="2400" spc="-1" strike="noStrike">
                <a:solidFill>
                  <a:srgbClr val="4472c4"/>
                </a:solidFill>
                <a:latin typeface="Arial"/>
              </a:rPr>
              <a:t>Data ingestion, based on onedata docker. 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3"/>
              </a:buBlip>
            </a:pPr>
            <a:r>
              <a:rPr b="0" lang="it-IT" sz="2400" spc="-1" strike="noStrike">
                <a:solidFill>
                  <a:srgbClr val="4472c4"/>
                </a:solidFill>
                <a:latin typeface="Arial"/>
              </a:rPr>
              <a:t>Data analysis/ modeling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marL="357120" indent="-356760">
              <a:lnSpc>
                <a:spcPct val="90000"/>
              </a:lnSpc>
              <a:spcBef>
                <a:spcPts val="1001"/>
              </a:spcBef>
              <a:buBlip>
                <a:blip r:embed="rId4"/>
              </a:buBlip>
            </a:pPr>
            <a:r>
              <a:rPr b="1" lang="it-IT" sz="2400" spc="-1" strike="noStrike">
                <a:solidFill>
                  <a:srgbClr val="ed7d31"/>
                </a:solidFill>
                <a:latin typeface="Arial"/>
              </a:rPr>
              <a:t>Others Problems: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5"/>
              </a:buBlip>
            </a:pPr>
            <a:r>
              <a:rPr b="0" lang="it-IT" sz="2400" spc="-1" strike="noStrike">
                <a:solidFill>
                  <a:srgbClr val="4472c4"/>
                </a:solidFill>
                <a:latin typeface="Arial"/>
              </a:rPr>
              <a:t>Problems with the data.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6"/>
              </a:buBlip>
            </a:pPr>
            <a:r>
              <a:rPr b="0" lang="it-IT" sz="2400" spc="-1" strike="noStrike">
                <a:solidFill>
                  <a:srgbClr val="4472c4"/>
                </a:solidFill>
                <a:latin typeface="Arial"/>
              </a:rPr>
              <a:t>Not enough data to feed a model.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2" marL="1343160" indent="-428400">
              <a:lnSpc>
                <a:spcPct val="90000"/>
              </a:lnSpc>
              <a:spcBef>
                <a:spcPts val="499"/>
              </a:spcBef>
              <a:buBlip>
                <a:blip r:embed="rId7"/>
              </a:buBlip>
            </a:pPr>
            <a:r>
              <a:rPr b="0" lang="it-IT" sz="2400" spc="-1" strike="noStrike">
                <a:solidFill>
                  <a:srgbClr val="4472c4"/>
                </a:solidFill>
                <a:latin typeface="Arial"/>
              </a:rPr>
              <a:t>Not enough accuracy data to get good results.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pPr lvl="1" marL="984240" indent="-526680">
              <a:lnSpc>
                <a:spcPct val="90000"/>
              </a:lnSpc>
              <a:spcBef>
                <a:spcPts val="499"/>
              </a:spcBef>
              <a:buBlip>
                <a:blip r:embed="rId8"/>
              </a:buBlip>
            </a:pPr>
            <a:r>
              <a:rPr b="0" lang="it-IT" sz="2400" spc="-1" strike="noStrike">
                <a:solidFill>
                  <a:srgbClr val="4472c4"/>
                </a:solidFill>
                <a:latin typeface="Arial"/>
              </a:rPr>
              <a:t>Hydrological and water quality models integration.</a:t>
            </a:r>
            <a:endParaRPr b="0" lang="it-IT" sz="2400" spc="-1" strike="noStrike">
              <a:solidFill>
                <a:srgbClr val="4472c4"/>
              </a:solidFill>
              <a:latin typeface="Arial"/>
            </a:endParaRPr>
          </a:p>
          <a:p>
            <a:endParaRPr b="0" lang="it-IT" sz="2400" spc="-1" strike="noStrike">
              <a:solidFill>
                <a:srgbClr val="4472c4"/>
              </a:solid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fld id="{E81EC1FF-FD81-4FE7-8133-7B004C4B3E53}" type="datetime1">
              <a:rPr b="0" lang="es-ES" sz="1200" spc="-1" strike="noStrike">
                <a:solidFill>
                  <a:srgbClr val="757070"/>
                </a:solidFill>
                <a:latin typeface="Arial"/>
              </a:rPr>
              <a:t>10/09/2018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4472c4"/>
                </a:solidFill>
                <a:latin typeface="Arial"/>
              </a:rPr>
              <a:t>eXtreme DataCloud</a:t>
            </a:r>
            <a:endParaRPr b="0" lang="es-ES" sz="1200" spc="-1" strike="noStrike">
              <a:latin typeface="Times New Roman"/>
            </a:endParaRPr>
          </a:p>
        </p:txBody>
      </p:sp>
      <p:sp>
        <p:nvSpPr>
          <p:cNvPr id="164" name="TextShape 4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54B2508E-B998-4D7B-897E-FCB8DD45E05A}" type="slidenum">
              <a:rPr b="0" lang="es-ES" sz="1200" spc="-1" strike="noStrike">
                <a:solidFill>
                  <a:srgbClr val="ed7d31"/>
                </a:solidFill>
                <a:latin typeface="Arial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65" name="TextShape 5"/>
          <p:cNvSpPr txBox="1"/>
          <p:nvPr/>
        </p:nvSpPr>
        <p:spPr>
          <a:xfrm>
            <a:off x="838080" y="110160"/>
            <a:ext cx="9994320" cy="815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2060"/>
                </a:solidFill>
                <a:latin typeface="Arial Rounded MT Bold"/>
              </a:rPr>
              <a:t>Potential Stoppers</a:t>
            </a:r>
            <a:endParaRPr b="0" lang="it-IT" sz="4400" spc="-1" strike="noStrike">
              <a:solidFill>
                <a:srgbClr val="4472c4"/>
              </a:solid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d7d31"/>
      </a:dk2>
      <a:lt2>
        <a:srgbClr val="ffffff"/>
      </a:lt2>
      <a:accent1>
        <a:srgbClr val="4472c4"/>
      </a:accent1>
      <a:accent2>
        <a:srgbClr val="ed7d31"/>
      </a:accent2>
      <a:accent3>
        <a:srgbClr val="757070"/>
      </a:accent3>
      <a:accent4>
        <a:srgbClr val="ffc000"/>
      </a:accent4>
      <a:accent5>
        <a:srgbClr val="002060"/>
      </a:accent5>
      <a:accent6>
        <a:srgbClr val="5f32c2"/>
      </a:accent6>
      <a:hlink>
        <a:srgbClr val="002060"/>
      </a:hlink>
      <a:folHlink>
        <a:srgbClr val="75707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xdc_ppt_template</Template>
  <TotalTime>369</TotalTime>
  <Application>LibreOffice/6.0.3.2$Linux_X86_64 LibreOffice_project/00m0$Build-2</Application>
  <Words>817</Words>
  <Paragraphs>201</Paragraphs>
  <Company>INFN-CNAF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2018-01-11T08:53:37Z</dcterms:created>
  <dc:creator>Alessandro Costantini</dc:creator>
  <dc:description/>
  <dc:language>es-ES</dc:language>
  <cp:lastModifiedBy/>
  <dcterms:modified xsi:type="dcterms:W3CDTF">2018-09-10T21:16:59Z</dcterms:modified>
  <cp:revision>51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INFN-CNAF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Panorámica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