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22"/>
  </p:notesMasterIdLst>
  <p:handoutMasterIdLst>
    <p:handoutMasterId r:id="rId23"/>
  </p:handoutMasterIdLst>
  <p:sldIdLst>
    <p:sldId id="258" r:id="rId2"/>
    <p:sldId id="276" r:id="rId3"/>
    <p:sldId id="277" r:id="rId4"/>
    <p:sldId id="259" r:id="rId5"/>
    <p:sldId id="266" r:id="rId6"/>
    <p:sldId id="260" r:id="rId7"/>
    <p:sldId id="265" r:id="rId8"/>
    <p:sldId id="267" r:id="rId9"/>
    <p:sldId id="268" r:id="rId10"/>
    <p:sldId id="269" r:id="rId11"/>
    <p:sldId id="271" r:id="rId12"/>
    <p:sldId id="270" r:id="rId13"/>
    <p:sldId id="272" r:id="rId14"/>
    <p:sldId id="273" r:id="rId15"/>
    <p:sldId id="261" r:id="rId16"/>
    <p:sldId id="275" r:id="rId17"/>
    <p:sldId id="278" r:id="rId18"/>
    <p:sldId id="274" r:id="rId19"/>
    <p:sldId id="279" r:id="rId20"/>
    <p:sldId id="263"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966"/>
      </p:cViewPr>
      <p:guideLst>
        <p:guide orient="horz" pos="2160"/>
        <p:guide pos="3840"/>
      </p:guideLst>
    </p:cSldViewPr>
  </p:slideViewPr>
  <p:notesTextViewPr>
    <p:cViewPr>
      <p:scale>
        <a:sx n="3" d="2"/>
        <a:sy n="3" d="2"/>
      </p:scale>
      <p:origin x="0" y="0"/>
    </p:cViewPr>
  </p:notesTextViewPr>
  <p:notesViewPr>
    <p:cSldViewPr snapToGrid="0">
      <p:cViewPr varScale="1">
        <p:scale>
          <a:sx n="71" d="100"/>
          <a:sy n="71" d="100"/>
        </p:scale>
        <p:origin x="2813"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F0445C-2524-4ACB-B0EE-106C872FD37F}" type="datetimeFigureOut">
              <a:rPr lang="it-IT" smtClean="0"/>
              <a:t>07/09/2018</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7DA58B-F715-4524-9452-ACF6AD901F13}" type="slidenum">
              <a:rPr lang="it-IT" smtClean="0"/>
              <a:t>‹Nr.›</a:t>
            </a:fld>
            <a:endParaRPr lang="it-IT"/>
          </a:p>
        </p:txBody>
      </p:sp>
    </p:spTree>
    <p:extLst>
      <p:ext uri="{BB962C8B-B14F-4D97-AF65-F5344CB8AC3E}">
        <p14:creationId xmlns:p14="http://schemas.microsoft.com/office/powerpoint/2010/main" val="3523688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2D0ED5-C5B9-46EF-B910-26CDD39BDD0F}" type="datetimeFigureOut">
              <a:rPr lang="it-IT" smtClean="0"/>
              <a:t>07/09/2018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32172-764E-4919-A1B7-66DDCEEB4D7B}" type="slidenum">
              <a:rPr lang="it-IT" smtClean="0"/>
              <a:t>‹Nr.›</a:t>
            </a:fld>
            <a:endParaRPr lang="it-IT"/>
          </a:p>
        </p:txBody>
      </p:sp>
    </p:spTree>
    <p:extLst>
      <p:ext uri="{BB962C8B-B14F-4D97-AF65-F5344CB8AC3E}">
        <p14:creationId xmlns:p14="http://schemas.microsoft.com/office/powerpoint/2010/main" val="2123423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Diapositiva titolo">
    <p:spTree>
      <p:nvGrpSpPr>
        <p:cNvPr id="1" name=""/>
        <p:cNvGrpSpPr/>
        <p:nvPr/>
      </p:nvGrpSpPr>
      <p:grpSpPr>
        <a:xfrm>
          <a:off x="0" y="0"/>
          <a:ext cx="0" cy="0"/>
          <a:chOff x="0" y="0"/>
          <a:chExt cx="0" cy="0"/>
        </a:xfrm>
      </p:grpSpPr>
      <p:pic>
        <p:nvPicPr>
          <p:cNvPr id="25" name="Picture 2" descr="Risultati immagini per horizon 2020 flag european community"/>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01485" y="5957986"/>
            <a:ext cx="1568448" cy="784224"/>
          </a:xfrm>
          <a:prstGeom prst="rect">
            <a:avLst/>
          </a:prstGeom>
          <a:noFill/>
          <a:extLst>
            <a:ext uri="{909E8E84-426E-40DD-AFC4-6F175D3DCCD1}">
              <a14:hiddenFill xmlns:a14="http://schemas.microsoft.com/office/drawing/2010/main">
                <a:solidFill>
                  <a:srgbClr val="FFFFFF"/>
                </a:solidFill>
              </a14:hiddenFill>
            </a:ext>
          </a:extLst>
        </p:spPr>
      </p:pic>
      <p:pic>
        <p:nvPicPr>
          <p:cNvPr id="24" name="Immagine 2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5523" y="2037575"/>
            <a:ext cx="3828253" cy="2382025"/>
          </a:xfrm>
          <a:prstGeom prst="rect">
            <a:avLst/>
          </a:prstGeom>
        </p:spPr>
      </p:pic>
      <p:sp>
        <p:nvSpPr>
          <p:cNvPr id="2" name="Rettangolo 1"/>
          <p:cNvSpPr/>
          <p:nvPr userDrawn="1"/>
        </p:nvSpPr>
        <p:spPr>
          <a:xfrm>
            <a:off x="4706040" y="6073099"/>
            <a:ext cx="3778933" cy="584775"/>
          </a:xfrm>
          <a:prstGeom prst="rect">
            <a:avLst/>
          </a:prstGeom>
        </p:spPr>
        <p:txBody>
          <a:bodyPr wrap="square">
            <a:spAutoFit/>
          </a:bodyPr>
          <a:lstStyle/>
          <a:p>
            <a:r>
              <a:rPr lang="en-US" sz="1100" b="1" dirty="0" err="1">
                <a:solidFill>
                  <a:schemeClr val="accent5"/>
                </a:solidFill>
                <a:effectLst/>
              </a:rPr>
              <a:t>eXtreme</a:t>
            </a:r>
            <a:r>
              <a:rPr lang="en-US" sz="1100" b="1" dirty="0">
                <a:solidFill>
                  <a:schemeClr val="accent5"/>
                </a:solidFill>
                <a:effectLst/>
              </a:rPr>
              <a:t> </a:t>
            </a:r>
            <a:r>
              <a:rPr lang="en-US" sz="1100" b="1" dirty="0" err="1">
                <a:solidFill>
                  <a:schemeClr val="accent5"/>
                </a:solidFill>
                <a:effectLst/>
              </a:rPr>
              <a:t>DataCloud</a:t>
            </a:r>
            <a:r>
              <a:rPr lang="en-US" sz="1100" b="1" dirty="0">
                <a:solidFill>
                  <a:schemeClr val="accent5"/>
                </a:solidFill>
                <a:effectLst/>
              </a:rPr>
              <a:t> is co-funded by the Horizon2020 Framework Program – Grant Agreement 777367</a:t>
            </a:r>
          </a:p>
          <a:p>
            <a:r>
              <a:rPr lang="en-US" sz="1000" dirty="0">
                <a:solidFill>
                  <a:schemeClr val="accent5"/>
                </a:solidFill>
              </a:rPr>
              <a:t>Copyright © Members of the XDC Collaboration, 2017-2020</a:t>
            </a:r>
            <a:endParaRPr lang="it-IT" sz="1000" dirty="0">
              <a:solidFill>
                <a:schemeClr val="accent5"/>
              </a:solidFill>
            </a:endParaRPr>
          </a:p>
        </p:txBody>
      </p:sp>
      <p:sp>
        <p:nvSpPr>
          <p:cNvPr id="5" name="Titolo 4"/>
          <p:cNvSpPr>
            <a:spLocks noGrp="1"/>
          </p:cNvSpPr>
          <p:nvPr userDrawn="1">
            <p:ph type="title" hasCustomPrompt="1"/>
          </p:nvPr>
        </p:nvSpPr>
        <p:spPr>
          <a:xfrm>
            <a:off x="4486840" y="944739"/>
            <a:ext cx="7487204" cy="1325563"/>
          </a:xfrm>
        </p:spPr>
        <p:txBody>
          <a:bodyPr/>
          <a:lstStyle>
            <a:lvl1pPr algn="r">
              <a:defRPr/>
            </a:lvl1pPr>
          </a:lstStyle>
          <a:p>
            <a:r>
              <a:rPr lang="it-IT" dirty="0"/>
              <a:t>Click </a:t>
            </a:r>
            <a:r>
              <a:rPr lang="it-IT" dirty="0" err="1"/>
              <a:t>here</a:t>
            </a:r>
            <a:r>
              <a:rPr lang="it-IT" dirty="0"/>
              <a:t> to </a:t>
            </a:r>
            <a:r>
              <a:rPr lang="it-IT" dirty="0" err="1"/>
              <a:t>add</a:t>
            </a:r>
            <a:r>
              <a:rPr lang="it-IT" dirty="0"/>
              <a:t> </a:t>
            </a:r>
            <a:r>
              <a:rPr lang="it-IT" dirty="0" err="1"/>
              <a:t>title</a:t>
            </a:r>
            <a:endParaRPr lang="it-IT" dirty="0"/>
          </a:p>
        </p:txBody>
      </p:sp>
      <p:sp>
        <p:nvSpPr>
          <p:cNvPr id="4" name="Segnaposto testo 3"/>
          <p:cNvSpPr>
            <a:spLocks noGrp="1"/>
          </p:cNvSpPr>
          <p:nvPr userDrawn="1">
            <p:ph type="body" sz="quarter" idx="10" hasCustomPrompt="1"/>
          </p:nvPr>
        </p:nvSpPr>
        <p:spPr>
          <a:xfrm>
            <a:off x="7082621" y="4196209"/>
            <a:ext cx="4891423" cy="989012"/>
          </a:xfrm>
        </p:spPr>
        <p:txBody>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2800" dirty="0">
                <a:solidFill>
                  <a:schemeClr val="tx2"/>
                </a:solidFill>
              </a:rPr>
              <a:t>Click </a:t>
            </a:r>
            <a:r>
              <a:rPr lang="it-IT" sz="2800" dirty="0" err="1">
                <a:solidFill>
                  <a:schemeClr val="tx2"/>
                </a:solidFill>
              </a:rPr>
              <a:t>here</a:t>
            </a:r>
            <a:r>
              <a:rPr lang="it-IT" sz="2800" dirty="0">
                <a:solidFill>
                  <a:schemeClr val="tx2"/>
                </a:solidFill>
              </a:rPr>
              <a:t> to </a:t>
            </a:r>
            <a:r>
              <a:rPr lang="it-IT" sz="2800" dirty="0" err="1">
                <a:solidFill>
                  <a:schemeClr val="tx2"/>
                </a:solidFill>
              </a:rPr>
              <a:t>add</a:t>
            </a:r>
            <a:r>
              <a:rPr lang="it-IT" sz="2800" dirty="0">
                <a:solidFill>
                  <a:schemeClr val="tx2"/>
                </a:solidFill>
              </a:rPr>
              <a:t> </a:t>
            </a:r>
            <a:r>
              <a:rPr lang="it-IT" sz="2800" dirty="0" err="1">
                <a:solidFill>
                  <a:schemeClr val="tx2"/>
                </a:solidFill>
              </a:rPr>
              <a:t>subtitle</a:t>
            </a:r>
            <a:endParaRPr lang="it-IT" sz="2800" dirty="0">
              <a:solidFill>
                <a:schemeClr val="tx2"/>
              </a:solidFill>
            </a:endParaRPr>
          </a:p>
          <a:p>
            <a:pPr lvl="0"/>
            <a:endParaRPr lang="it-IT" dirty="0"/>
          </a:p>
        </p:txBody>
      </p:sp>
      <p:grpSp>
        <p:nvGrpSpPr>
          <p:cNvPr id="26" name="Gruppo 25"/>
          <p:cNvGrpSpPr/>
          <p:nvPr userDrawn="1"/>
        </p:nvGrpSpPr>
        <p:grpSpPr>
          <a:xfrm>
            <a:off x="5408083" y="3294530"/>
            <a:ext cx="6565961" cy="504258"/>
            <a:chOff x="5484283" y="3326910"/>
            <a:chExt cx="6565961" cy="504258"/>
          </a:xfrm>
        </p:grpSpPr>
        <p:pic>
          <p:nvPicPr>
            <p:cNvPr id="9" name="Immagine 8"/>
            <p:cNvPicPr>
              <a:picLocks noChangeAspect="1"/>
            </p:cNvPicPr>
            <p:nvPr userDrawn="1"/>
          </p:nvPicPr>
          <p:blipFill>
            <a:blip r:embed="rId4"/>
            <a:stretch>
              <a:fillRect/>
            </a:stretch>
          </p:blipFill>
          <p:spPr>
            <a:xfrm>
              <a:off x="5484283" y="3404640"/>
              <a:ext cx="6565961" cy="348798"/>
            </a:xfrm>
            <a:prstGeom prst="rect">
              <a:avLst/>
            </a:prstGeom>
          </p:spPr>
        </p:pic>
        <p:pic>
          <p:nvPicPr>
            <p:cNvPr id="10" name="Immagine 9"/>
            <p:cNvPicPr>
              <a:picLocks noChangeAspect="1"/>
            </p:cNvPicPr>
            <p:nvPr userDrawn="1"/>
          </p:nvPicPr>
          <p:blipFill>
            <a:blip r:embed="rId5"/>
            <a:stretch>
              <a:fillRect/>
            </a:stretch>
          </p:blipFill>
          <p:spPr>
            <a:xfrm>
              <a:off x="11285136" y="3326910"/>
              <a:ext cx="765108" cy="504258"/>
            </a:xfrm>
            <a:prstGeom prst="rect">
              <a:avLst/>
            </a:prstGeom>
          </p:spPr>
        </p:pic>
      </p:grpSp>
      <p:sp>
        <p:nvSpPr>
          <p:cNvPr id="22" name="Rettangolo 21"/>
          <p:cNvSpPr/>
          <p:nvPr userDrawn="1"/>
        </p:nvSpPr>
        <p:spPr>
          <a:xfrm>
            <a:off x="311683" y="4312711"/>
            <a:ext cx="3635932" cy="276999"/>
          </a:xfrm>
          <a:prstGeom prst="rect">
            <a:avLst/>
          </a:prstGeom>
        </p:spPr>
        <p:txBody>
          <a:bodyPr wrap="none">
            <a:spAutoFit/>
          </a:bodyPr>
          <a:lstStyle/>
          <a:p>
            <a:r>
              <a:rPr lang="en-US" sz="1200" b="1" baseline="0" dirty="0">
                <a:solidFill>
                  <a:schemeClr val="accent5"/>
                </a:solidFill>
                <a:effectLst/>
              </a:rPr>
              <a:t>Data Management for extreme scale computing</a:t>
            </a:r>
            <a:endParaRPr lang="it-IT" sz="1200" dirty="0">
              <a:solidFill>
                <a:schemeClr val="accent5"/>
              </a:solidFill>
            </a:endParaRPr>
          </a:p>
        </p:txBody>
      </p:sp>
    </p:spTree>
    <p:extLst>
      <p:ext uri="{BB962C8B-B14F-4D97-AF65-F5344CB8AC3E}">
        <p14:creationId xmlns:p14="http://schemas.microsoft.com/office/powerpoint/2010/main" val="387288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0" name="Immagin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9888" y="110209"/>
            <a:ext cx="1487824" cy="925758"/>
          </a:xfrm>
          <a:prstGeom prst="rect">
            <a:avLst/>
          </a:prstGeom>
        </p:spPr>
      </p:pic>
      <p:sp>
        <p:nvSpPr>
          <p:cNvPr id="2" name="Titolo 1"/>
          <p:cNvSpPr>
            <a:spLocks noGrp="1"/>
          </p:cNvSpPr>
          <p:nvPr>
            <p:ph type="title" hasCustomPrompt="1"/>
          </p:nvPr>
        </p:nvSpPr>
        <p:spPr>
          <a:xfrm>
            <a:off x="838200" y="110209"/>
            <a:ext cx="9994557" cy="815975"/>
          </a:xfrm>
        </p:spPr>
        <p:txBody>
          <a:bodyPr/>
          <a:lstStyle>
            <a:lvl1pPr>
              <a:defRPr>
                <a:solidFill>
                  <a:schemeClr val="accent5"/>
                </a:solidFill>
              </a:defRPr>
            </a:lvl1pPr>
          </a:lstStyle>
          <a:p>
            <a:r>
              <a:rPr lang="it-IT" dirty="0"/>
              <a:t>Click </a:t>
            </a:r>
            <a:r>
              <a:rPr lang="it-IT" dirty="0" err="1"/>
              <a:t>here</a:t>
            </a:r>
            <a:r>
              <a:rPr lang="it-IT" dirty="0"/>
              <a:t> to </a:t>
            </a:r>
            <a:r>
              <a:rPr lang="it-IT" dirty="0" err="1"/>
              <a:t>add</a:t>
            </a:r>
            <a:r>
              <a:rPr lang="it-IT" dirty="0"/>
              <a:t> </a:t>
            </a:r>
            <a:r>
              <a:rPr lang="it-IT" dirty="0" err="1"/>
              <a:t>title</a:t>
            </a:r>
            <a:endParaRPr lang="it-IT" dirty="0"/>
          </a:p>
        </p:txBody>
      </p:sp>
      <p:sp>
        <p:nvSpPr>
          <p:cNvPr id="3" name="Segnaposto contenuto 2"/>
          <p:cNvSpPr>
            <a:spLocks noGrp="1"/>
          </p:cNvSpPr>
          <p:nvPr>
            <p:ph idx="1" hasCustomPrompt="1"/>
          </p:nvPr>
        </p:nvSpPr>
        <p:spPr>
          <a:xfrm>
            <a:off x="838200" y="1152525"/>
            <a:ext cx="10515600" cy="5024438"/>
          </a:xfrm>
        </p:spPr>
        <p:txBody>
          <a:bodyPr/>
          <a:lstStyle>
            <a:lvl1pPr marL="357188" indent="-357188">
              <a:buFontTx/>
              <a:buBlip>
                <a:blip r:embed="rId3"/>
              </a:buBlip>
              <a:defRPr baseline="0"/>
            </a:lvl1pPr>
            <a:lvl2pPr marL="984250" indent="-527050">
              <a:buFontTx/>
              <a:buBlip>
                <a:blip r:embed="rId4"/>
              </a:buBlip>
              <a:defRPr/>
            </a:lvl2pPr>
            <a:lvl3pPr marL="1343025" indent="-428625">
              <a:buFontTx/>
              <a:buBlip>
                <a:blip r:embed="rId5"/>
              </a:buBlip>
              <a:defRPr/>
            </a:lvl3pPr>
            <a:lvl4pPr marL="1790700" indent="-419100">
              <a:buFontTx/>
              <a:buBlip>
                <a:blip r:embed="rId6"/>
              </a:buBlip>
              <a:defRPr/>
            </a:lvl4pPr>
            <a:lvl5pPr marL="2238375" indent="-409575">
              <a:buFontTx/>
              <a:buBlip>
                <a:blip r:embed="rId7"/>
              </a:buBlip>
              <a:defRPr/>
            </a:lvl5pPr>
          </a:lstStyle>
          <a:p>
            <a:pPr lvl="0"/>
            <a:r>
              <a:rPr lang="it-IT" dirty="0"/>
              <a:t>Click </a:t>
            </a:r>
            <a:r>
              <a:rPr lang="it-IT" dirty="0" err="1"/>
              <a:t>here</a:t>
            </a:r>
            <a:r>
              <a:rPr lang="it-IT" dirty="0"/>
              <a:t> to </a:t>
            </a:r>
            <a:r>
              <a:rPr lang="it-IT" dirty="0" err="1"/>
              <a:t>add</a:t>
            </a:r>
            <a:r>
              <a:rPr lang="it-IT" dirty="0"/>
              <a:t> text</a:t>
            </a:r>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Forth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32" name="Segnaposto data 31"/>
          <p:cNvSpPr>
            <a:spLocks noGrp="1"/>
          </p:cNvSpPr>
          <p:nvPr>
            <p:ph type="dt" sz="half" idx="10"/>
          </p:nvPr>
        </p:nvSpPr>
        <p:spPr/>
        <p:txBody>
          <a:bodyPr/>
          <a:lstStyle/>
          <a:p>
            <a:fld id="{3EA66593-E805-4F50-B40D-E5253A270D9E}" type="datetimeFigureOut">
              <a:rPr lang="it-IT" smtClean="0"/>
              <a:pPr/>
              <a:t>07/09/2018</a:t>
            </a:fld>
            <a:endParaRPr lang="it-IT" dirty="0"/>
          </a:p>
        </p:txBody>
      </p:sp>
      <p:sp>
        <p:nvSpPr>
          <p:cNvPr id="33" name="Segnaposto piè di pagina 32"/>
          <p:cNvSpPr>
            <a:spLocks noGrp="1"/>
          </p:cNvSpPr>
          <p:nvPr>
            <p:ph type="ftr" sz="quarter" idx="11"/>
          </p:nvPr>
        </p:nvSpPr>
        <p:spPr/>
        <p:txBody>
          <a:bodyPr/>
          <a:lstStyle/>
          <a:p>
            <a:r>
              <a:rPr lang="it-IT"/>
              <a:t>eXtreme DataCloud</a:t>
            </a:r>
            <a:endParaRPr lang="it-IT" dirty="0"/>
          </a:p>
        </p:txBody>
      </p:sp>
      <p:sp>
        <p:nvSpPr>
          <p:cNvPr id="34" name="Segnaposto numero diapositiva 33"/>
          <p:cNvSpPr>
            <a:spLocks noGrp="1"/>
          </p:cNvSpPr>
          <p:nvPr>
            <p:ph type="sldNum" sz="quarter" idx="12"/>
          </p:nvPr>
        </p:nvSpPr>
        <p:spPr/>
        <p:txBody>
          <a:bodyPr/>
          <a:lstStyle/>
          <a:p>
            <a:fld id="{9723A89C-D035-4CCD-8775-47FA95F2F2E6}" type="slidenum">
              <a:rPr lang="it-IT" smtClean="0"/>
              <a:pPr/>
              <a:t>‹Nr.›</a:t>
            </a:fld>
            <a:endParaRPr lang="it-IT" dirty="0"/>
          </a:p>
        </p:txBody>
      </p:sp>
    </p:spTree>
    <p:extLst>
      <p:ext uri="{BB962C8B-B14F-4D97-AF65-F5344CB8AC3E}">
        <p14:creationId xmlns:p14="http://schemas.microsoft.com/office/powerpoint/2010/main" val="1544420003"/>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pic>
        <p:nvPicPr>
          <p:cNvPr id="11" name="Immagin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9888" y="110209"/>
            <a:ext cx="1487824" cy="925758"/>
          </a:xfrm>
          <a:prstGeom prst="rect">
            <a:avLst/>
          </a:prstGeom>
        </p:spPr>
      </p:pic>
      <p:sp>
        <p:nvSpPr>
          <p:cNvPr id="3" name="Segnaposto testo 2"/>
          <p:cNvSpPr>
            <a:spLocks noGrp="1"/>
          </p:cNvSpPr>
          <p:nvPr>
            <p:ph type="body" idx="1" hasCustomPrompt="1"/>
          </p:nvPr>
        </p:nvSpPr>
        <p:spPr>
          <a:xfrm>
            <a:off x="839788" y="1257300"/>
            <a:ext cx="5157787" cy="657225"/>
          </a:xfrm>
        </p:spPr>
        <p:txBody>
          <a:bodyPr anchor="b"/>
          <a:lstStyle>
            <a:lvl1pPr marL="0" indent="0">
              <a:buNone/>
              <a:defRPr sz="2400" b="1"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Click </a:t>
            </a:r>
            <a:r>
              <a:rPr lang="it-IT" dirty="0" err="1"/>
              <a:t>here</a:t>
            </a:r>
            <a:r>
              <a:rPr lang="it-IT" dirty="0"/>
              <a:t> to </a:t>
            </a:r>
            <a:r>
              <a:rPr lang="it-IT" dirty="0" err="1"/>
              <a:t>add</a:t>
            </a:r>
            <a:r>
              <a:rPr lang="it-IT" dirty="0"/>
              <a:t> text</a:t>
            </a:r>
          </a:p>
        </p:txBody>
      </p:sp>
      <p:sp>
        <p:nvSpPr>
          <p:cNvPr id="5" name="Segnaposto testo 4"/>
          <p:cNvSpPr>
            <a:spLocks noGrp="1"/>
          </p:cNvSpPr>
          <p:nvPr>
            <p:ph type="body" sz="quarter" idx="3" hasCustomPrompt="1"/>
          </p:nvPr>
        </p:nvSpPr>
        <p:spPr>
          <a:xfrm>
            <a:off x="6172200" y="1257300"/>
            <a:ext cx="5183188" cy="657225"/>
          </a:xfrm>
        </p:spPr>
        <p:txBody>
          <a:bodyPr anchor="b"/>
          <a:lstStyle>
            <a:lvl1pPr marL="0" indent="0">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Click </a:t>
            </a:r>
            <a:r>
              <a:rPr lang="it-IT" dirty="0" err="1"/>
              <a:t>here</a:t>
            </a:r>
            <a:r>
              <a:rPr lang="it-IT" dirty="0"/>
              <a:t> to </a:t>
            </a:r>
            <a:r>
              <a:rPr lang="it-IT" dirty="0" err="1"/>
              <a:t>add</a:t>
            </a:r>
            <a:r>
              <a:rPr lang="it-IT" dirty="0"/>
              <a:t> text</a:t>
            </a:r>
          </a:p>
        </p:txBody>
      </p:sp>
      <p:sp>
        <p:nvSpPr>
          <p:cNvPr id="10" name="Segnaposto contenuto 2"/>
          <p:cNvSpPr>
            <a:spLocks noGrp="1"/>
          </p:cNvSpPr>
          <p:nvPr>
            <p:ph idx="13" hasCustomPrompt="1"/>
          </p:nvPr>
        </p:nvSpPr>
        <p:spPr>
          <a:xfrm>
            <a:off x="838200" y="1914525"/>
            <a:ext cx="5159375" cy="4262437"/>
          </a:xfrm>
        </p:spPr>
        <p:txBody>
          <a:bodyPr/>
          <a:lstStyle>
            <a:lvl1pPr marL="265113" indent="-265113">
              <a:buFontTx/>
              <a:buBlip>
                <a:blip r:embed="rId3"/>
              </a:buBlip>
              <a:defRPr/>
            </a:lvl1pPr>
            <a:lvl2pPr marL="685800" indent="-228600">
              <a:buFontTx/>
              <a:buBlip>
                <a:blip r:embed="rId4"/>
              </a:buBlip>
              <a:defRPr/>
            </a:lvl2pPr>
            <a:lvl3pPr marL="1143000" indent="-228600">
              <a:buFontTx/>
              <a:buBlip>
                <a:blip r:embed="rId5"/>
              </a:buBlip>
              <a:defRPr/>
            </a:lvl3pPr>
            <a:lvl4pPr marL="1600200" indent="-228600">
              <a:buFontTx/>
              <a:buBlip>
                <a:blip r:embed="rId6"/>
              </a:buBlip>
              <a:defRPr/>
            </a:lvl4pPr>
            <a:lvl5pPr marL="2057400" indent="-228600">
              <a:buFontTx/>
              <a:buBlip>
                <a:blip r:embed="rId7"/>
              </a:buBlip>
              <a:defRPr/>
            </a:lvl5pPr>
          </a:lstStyle>
          <a:p>
            <a:pPr lvl="0"/>
            <a:r>
              <a:rPr lang="it-IT" dirty="0"/>
              <a:t>Click </a:t>
            </a:r>
            <a:r>
              <a:rPr lang="it-IT" dirty="0" err="1"/>
              <a:t>here</a:t>
            </a:r>
            <a:r>
              <a:rPr lang="it-IT" dirty="0"/>
              <a:t> to </a:t>
            </a:r>
            <a:r>
              <a:rPr lang="it-IT" dirty="0" err="1"/>
              <a:t>add</a:t>
            </a:r>
            <a:r>
              <a:rPr lang="it-IT" dirty="0"/>
              <a:t> text</a:t>
            </a:r>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Fourth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12" name="Segnaposto contenuto 2"/>
          <p:cNvSpPr>
            <a:spLocks noGrp="1"/>
          </p:cNvSpPr>
          <p:nvPr>
            <p:ph idx="14" hasCustomPrompt="1"/>
          </p:nvPr>
        </p:nvSpPr>
        <p:spPr>
          <a:xfrm>
            <a:off x="6172200" y="1914525"/>
            <a:ext cx="5159375" cy="4262437"/>
          </a:xfrm>
        </p:spPr>
        <p:txBody>
          <a:bodyPr/>
          <a:lstStyle>
            <a:lvl1pPr marL="265113" indent="-265113">
              <a:buFontTx/>
              <a:buBlip>
                <a:blip r:embed="rId3"/>
              </a:buBlip>
              <a:defRPr/>
            </a:lvl1pPr>
            <a:lvl2pPr marL="685800" indent="-228600">
              <a:buFontTx/>
              <a:buBlip>
                <a:blip r:embed="rId4"/>
              </a:buBlip>
              <a:defRPr/>
            </a:lvl2pPr>
            <a:lvl3pPr marL="1143000" indent="-228600">
              <a:buFontTx/>
              <a:buBlip>
                <a:blip r:embed="rId5"/>
              </a:buBlip>
              <a:defRPr/>
            </a:lvl3pPr>
            <a:lvl4pPr marL="1600200" indent="-228600">
              <a:buFontTx/>
              <a:buBlip>
                <a:blip r:embed="rId6"/>
              </a:buBlip>
              <a:defRPr/>
            </a:lvl4pPr>
            <a:lvl5pPr marL="2057400" indent="-228600">
              <a:buFontTx/>
              <a:buBlip>
                <a:blip r:embed="rId7"/>
              </a:buBlip>
              <a:defRPr/>
            </a:lvl5pPr>
          </a:lstStyle>
          <a:p>
            <a:pPr lvl="0"/>
            <a:r>
              <a:rPr lang="it-IT" dirty="0"/>
              <a:t>Click </a:t>
            </a:r>
            <a:r>
              <a:rPr lang="it-IT" dirty="0" err="1"/>
              <a:t>here</a:t>
            </a:r>
            <a:r>
              <a:rPr lang="it-IT" dirty="0"/>
              <a:t> to </a:t>
            </a:r>
            <a:r>
              <a:rPr lang="it-IT" dirty="0" err="1"/>
              <a:t>add</a:t>
            </a:r>
            <a:r>
              <a:rPr lang="it-IT" dirty="0"/>
              <a:t> text</a:t>
            </a:r>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Fourth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4" name="Segnaposto data 3"/>
          <p:cNvSpPr>
            <a:spLocks noGrp="1"/>
          </p:cNvSpPr>
          <p:nvPr>
            <p:ph type="dt" sz="half" idx="15"/>
          </p:nvPr>
        </p:nvSpPr>
        <p:spPr/>
        <p:txBody>
          <a:bodyPr/>
          <a:lstStyle/>
          <a:p>
            <a:fld id="{3EA66593-E805-4F50-B40D-E5253A270D9E}" type="datetimeFigureOut">
              <a:rPr lang="it-IT" smtClean="0"/>
              <a:pPr/>
              <a:t>07/09/2018</a:t>
            </a:fld>
            <a:endParaRPr lang="it-IT" dirty="0"/>
          </a:p>
        </p:txBody>
      </p:sp>
      <p:sp>
        <p:nvSpPr>
          <p:cNvPr id="6" name="Segnaposto piè di pagina 5"/>
          <p:cNvSpPr>
            <a:spLocks noGrp="1"/>
          </p:cNvSpPr>
          <p:nvPr>
            <p:ph type="ftr" sz="quarter" idx="16"/>
          </p:nvPr>
        </p:nvSpPr>
        <p:spPr/>
        <p:txBody>
          <a:bodyPr/>
          <a:lstStyle/>
          <a:p>
            <a:r>
              <a:rPr lang="it-IT"/>
              <a:t>eXtreme DataCloud</a:t>
            </a:r>
            <a:endParaRPr lang="it-IT" dirty="0"/>
          </a:p>
        </p:txBody>
      </p:sp>
      <p:sp>
        <p:nvSpPr>
          <p:cNvPr id="7" name="Segnaposto numero diapositiva 6"/>
          <p:cNvSpPr>
            <a:spLocks noGrp="1"/>
          </p:cNvSpPr>
          <p:nvPr>
            <p:ph type="sldNum" sz="quarter" idx="17"/>
          </p:nvPr>
        </p:nvSpPr>
        <p:spPr/>
        <p:txBody>
          <a:bodyPr/>
          <a:lstStyle/>
          <a:p>
            <a:fld id="{9723A89C-D035-4CCD-8775-47FA95F2F2E6}" type="slidenum">
              <a:rPr lang="it-IT" smtClean="0"/>
              <a:pPr/>
              <a:t>‹Nr.›</a:t>
            </a:fld>
            <a:endParaRPr lang="it-IT" dirty="0"/>
          </a:p>
        </p:txBody>
      </p:sp>
      <p:sp>
        <p:nvSpPr>
          <p:cNvPr id="13" name="Titolo 1"/>
          <p:cNvSpPr>
            <a:spLocks noGrp="1"/>
          </p:cNvSpPr>
          <p:nvPr>
            <p:ph type="title" hasCustomPrompt="1"/>
          </p:nvPr>
        </p:nvSpPr>
        <p:spPr>
          <a:xfrm>
            <a:off x="838200" y="110209"/>
            <a:ext cx="9994557" cy="815975"/>
          </a:xfrm>
        </p:spPr>
        <p:txBody>
          <a:bodyPr/>
          <a:lstStyle>
            <a:lvl1pPr>
              <a:defRPr>
                <a:solidFill>
                  <a:schemeClr val="accent5"/>
                </a:solidFill>
              </a:defRPr>
            </a:lvl1pPr>
          </a:lstStyle>
          <a:p>
            <a:r>
              <a:rPr lang="it-IT" dirty="0"/>
              <a:t>Click </a:t>
            </a:r>
            <a:r>
              <a:rPr lang="it-IT" dirty="0" err="1"/>
              <a:t>here</a:t>
            </a:r>
            <a:r>
              <a:rPr lang="it-IT" dirty="0"/>
              <a:t> to </a:t>
            </a:r>
            <a:r>
              <a:rPr lang="it-IT" dirty="0" err="1"/>
              <a:t>add</a:t>
            </a:r>
            <a:r>
              <a:rPr lang="it-IT" dirty="0"/>
              <a:t> </a:t>
            </a:r>
            <a:r>
              <a:rPr lang="it-IT" dirty="0" err="1"/>
              <a:t>title</a:t>
            </a:r>
            <a:endParaRPr lang="it-IT" dirty="0"/>
          </a:p>
        </p:txBody>
      </p:sp>
    </p:spTree>
    <p:extLst>
      <p:ext uri="{BB962C8B-B14F-4D97-AF65-F5344CB8AC3E}">
        <p14:creationId xmlns:p14="http://schemas.microsoft.com/office/powerpoint/2010/main" val="5555123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dirty="0"/>
              <a:t>Click </a:t>
            </a:r>
            <a:r>
              <a:rPr lang="it-IT" dirty="0" err="1"/>
              <a:t>here</a:t>
            </a:r>
            <a:r>
              <a:rPr lang="it-IT" dirty="0"/>
              <a:t> to </a:t>
            </a:r>
            <a:r>
              <a:rPr lang="it-IT" dirty="0" err="1"/>
              <a:t>add</a:t>
            </a:r>
            <a:r>
              <a:rPr lang="it-IT" dirty="0"/>
              <a:t> </a:t>
            </a:r>
            <a:r>
              <a:rPr lang="it-IT" dirty="0" err="1"/>
              <a:t>title</a:t>
            </a:r>
            <a:endParaRPr lang="it-IT" dirty="0"/>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dirty="0"/>
              <a:t>Click </a:t>
            </a:r>
            <a:r>
              <a:rPr lang="it-IT" dirty="0" err="1"/>
              <a:t>here</a:t>
            </a:r>
            <a:r>
              <a:rPr lang="it-IT" dirty="0"/>
              <a:t> to </a:t>
            </a:r>
            <a:r>
              <a:rPr lang="it-IT" dirty="0" err="1"/>
              <a:t>add</a:t>
            </a:r>
            <a:r>
              <a:rPr lang="it-IT" dirty="0"/>
              <a:t> text</a:t>
            </a:r>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Fouth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7"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3"/>
                </a:solidFill>
              </a:defRPr>
            </a:lvl1pPr>
          </a:lstStyle>
          <a:p>
            <a:fld id="{3EA66593-E805-4F50-B40D-E5253A270D9E}" type="datetimeFigureOut">
              <a:rPr lang="it-IT" smtClean="0"/>
              <a:pPr/>
              <a:t>07/09/2018</a:t>
            </a:fld>
            <a:endParaRPr lang="it-IT" dirty="0"/>
          </a:p>
        </p:txBody>
      </p:sp>
      <p:sp>
        <p:nvSpPr>
          <p:cNvPr id="8"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solidFill>
              </a:defRPr>
            </a:lvl1pPr>
          </a:lstStyle>
          <a:p>
            <a:r>
              <a:rPr lang="it-IT" dirty="0" err="1"/>
              <a:t>eXtreme</a:t>
            </a:r>
            <a:r>
              <a:rPr lang="it-IT" dirty="0"/>
              <a:t> </a:t>
            </a:r>
            <a:r>
              <a:rPr lang="it-IT" dirty="0" err="1"/>
              <a:t>DataCloud</a:t>
            </a:r>
            <a:endParaRPr lang="it-IT" dirty="0"/>
          </a:p>
        </p:txBody>
      </p:sp>
      <p:sp>
        <p:nvSpPr>
          <p:cNvPr id="9"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2"/>
                </a:solidFill>
              </a:defRPr>
            </a:lvl1pPr>
          </a:lstStyle>
          <a:p>
            <a:fld id="{9723A89C-D035-4CCD-8775-47FA95F2F2E6}" type="slidenum">
              <a:rPr lang="it-IT" smtClean="0"/>
              <a:pPr/>
              <a:t>‹Nr.›</a:t>
            </a:fld>
            <a:endParaRPr lang="it-IT" dirty="0"/>
          </a:p>
        </p:txBody>
      </p:sp>
    </p:spTree>
    <p:extLst>
      <p:ext uri="{BB962C8B-B14F-4D97-AF65-F5344CB8AC3E}">
        <p14:creationId xmlns:p14="http://schemas.microsoft.com/office/powerpoint/2010/main" val="2157641983"/>
      </p:ext>
    </p:extLst>
  </p:cSld>
  <p:clrMap bg1="lt1" tx1="dk1" bg2="lt2" tx2="dk2" accent1="accent1" accent2="accent2" accent3="accent3" accent4="accent4" accent5="accent5" accent6="accent6" hlink="hlink" folHlink="folHlink"/>
  <p:sldLayoutIdLst>
    <p:sldLayoutId id="2147483697" r:id="rId1"/>
    <p:sldLayoutId id="2147483682" r:id="rId2"/>
    <p:sldLayoutId id="2147483685" r:id="rId3"/>
  </p:sldLayoutIdLst>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title"/>
          </p:nvPr>
        </p:nvSpPr>
        <p:spPr>
          <a:xfrm>
            <a:off x="4486840" y="1692884"/>
            <a:ext cx="7487204" cy="1325563"/>
          </a:xfrm>
        </p:spPr>
        <p:txBody>
          <a:bodyPr/>
          <a:lstStyle/>
          <a:p>
            <a:r>
              <a:rPr lang="en-US" dirty="0">
                <a:solidFill>
                  <a:srgbClr val="FF0000"/>
                </a:solidFill>
              </a:rPr>
              <a:t>WP2 Use Case</a:t>
            </a:r>
            <a:r>
              <a:rPr lang="en-US" dirty="0"/>
              <a:t> </a:t>
            </a:r>
            <a:br>
              <a:rPr lang="en-US" dirty="0"/>
            </a:br>
            <a:r>
              <a:rPr lang="en-US" dirty="0"/>
              <a:t>All Hands Meeting</a:t>
            </a:r>
          </a:p>
        </p:txBody>
      </p:sp>
      <p:sp>
        <p:nvSpPr>
          <p:cNvPr id="8" name="Segnaposto testo 7"/>
          <p:cNvSpPr>
            <a:spLocks noGrp="1"/>
          </p:cNvSpPr>
          <p:nvPr>
            <p:ph type="body" sz="quarter" idx="10"/>
          </p:nvPr>
        </p:nvSpPr>
        <p:spPr/>
        <p:txBody>
          <a:bodyPr/>
          <a:lstStyle/>
          <a:p>
            <a:r>
              <a:rPr lang="en-US" dirty="0">
                <a:solidFill>
                  <a:srgbClr val="FF0000"/>
                </a:solidFill>
              </a:rPr>
              <a:t>Sergei Gorianin</a:t>
            </a:r>
          </a:p>
          <a:p>
            <a:r>
              <a:rPr lang="en-US" dirty="0">
                <a:solidFill>
                  <a:srgbClr val="FF0000"/>
                </a:solidFill>
              </a:rPr>
              <a:t>frequenteen@gmail.com</a:t>
            </a:r>
          </a:p>
        </p:txBody>
      </p:sp>
      <p:sp>
        <p:nvSpPr>
          <p:cNvPr id="4" name="Segnaposto data 3"/>
          <p:cNvSpPr>
            <a:spLocks noGrp="1"/>
          </p:cNvSpPr>
          <p:nvPr>
            <p:ph type="dt" sz="half" idx="4294967295"/>
          </p:nvPr>
        </p:nvSpPr>
        <p:spPr>
          <a:xfrm>
            <a:off x="0" y="6356350"/>
            <a:ext cx="2743200" cy="365125"/>
          </a:xfrm>
        </p:spPr>
        <p:txBody>
          <a:bodyPr/>
          <a:lstStyle/>
          <a:p>
            <a:fld id="{AB080AFE-2268-473B-A362-3E55384BAB84}" type="datetime1">
              <a:rPr lang="it-IT" smtClean="0"/>
              <a:t>07/09/2018</a:t>
            </a:fld>
            <a:endParaRPr lang="it-IT" dirty="0"/>
          </a:p>
        </p:txBody>
      </p:sp>
      <p:sp>
        <p:nvSpPr>
          <p:cNvPr id="5" name="Segnaposto piè di pagina 4"/>
          <p:cNvSpPr>
            <a:spLocks noGrp="1"/>
          </p:cNvSpPr>
          <p:nvPr>
            <p:ph type="ftr" sz="quarter" idx="4294967295"/>
          </p:nvPr>
        </p:nvSpPr>
        <p:spPr>
          <a:xfrm>
            <a:off x="0" y="6356350"/>
            <a:ext cx="4114800" cy="365125"/>
          </a:xfrm>
        </p:spPr>
        <p:txBody>
          <a:bodyPr/>
          <a:lstStyle/>
          <a:p>
            <a:r>
              <a:rPr lang="it-IT"/>
              <a:t>eXtreme DataCloud</a:t>
            </a:r>
            <a:endParaRPr lang="it-IT" dirty="0"/>
          </a:p>
        </p:txBody>
      </p:sp>
      <p:sp>
        <p:nvSpPr>
          <p:cNvPr id="6" name="Segnaposto numero diapositiva 5"/>
          <p:cNvSpPr>
            <a:spLocks noGrp="1"/>
          </p:cNvSpPr>
          <p:nvPr>
            <p:ph type="sldNum" sz="quarter" idx="4294967295"/>
          </p:nvPr>
        </p:nvSpPr>
        <p:spPr>
          <a:xfrm>
            <a:off x="9448800" y="6356350"/>
            <a:ext cx="2743200" cy="365125"/>
          </a:xfrm>
        </p:spPr>
        <p:txBody>
          <a:bodyPr/>
          <a:lstStyle/>
          <a:p>
            <a:fld id="{9723A89C-D035-4CCD-8775-47FA95F2F2E6}" type="slidenum">
              <a:rPr lang="it-IT" smtClean="0"/>
              <a:pPr/>
              <a:t>1</a:t>
            </a:fld>
            <a:endParaRPr lang="it-IT" dirty="0"/>
          </a:p>
        </p:txBody>
      </p:sp>
    </p:spTree>
    <p:extLst>
      <p:ext uri="{BB962C8B-B14F-4D97-AF65-F5344CB8AC3E}">
        <p14:creationId xmlns:p14="http://schemas.microsoft.com/office/powerpoint/2010/main" val="4125699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Data structures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10</a:t>
            </a:fld>
            <a:endParaRPr lang="it-IT" dirty="0"/>
          </a:p>
        </p:txBody>
      </p:sp>
      <p:pic>
        <p:nvPicPr>
          <p:cNvPr id="9" name="Grafik 1">
            <a:extLst>
              <a:ext uri="{FF2B5EF4-FFF2-40B4-BE49-F238E27FC236}">
                <a16:creationId xmlns:a16="http://schemas.microsoft.com/office/drawing/2014/main" id="{B4B6D203-FB4D-4F60-9F6D-7EC5B5667D80}"/>
              </a:ext>
            </a:extLst>
          </p:cNvPr>
          <p:cNvPicPr>
            <a:picLocks noChangeAspect="1"/>
          </p:cNvPicPr>
          <p:nvPr/>
        </p:nvPicPr>
        <p:blipFill>
          <a:blip r:embed="rId2"/>
          <a:stretch>
            <a:fillRect/>
          </a:stretch>
        </p:blipFill>
        <p:spPr>
          <a:xfrm>
            <a:off x="1656261" y="1535702"/>
            <a:ext cx="8496300" cy="2724150"/>
          </a:xfrm>
          <a:prstGeom prst="rect">
            <a:avLst/>
          </a:prstGeom>
        </p:spPr>
      </p:pic>
      <p:sp>
        <p:nvSpPr>
          <p:cNvPr id="11" name="Rechteck 2">
            <a:extLst>
              <a:ext uri="{FF2B5EF4-FFF2-40B4-BE49-F238E27FC236}">
                <a16:creationId xmlns:a16="http://schemas.microsoft.com/office/drawing/2014/main" id="{3E1EB674-A111-44AC-8FB5-87E481C6E231}"/>
              </a:ext>
            </a:extLst>
          </p:cNvPr>
          <p:cNvSpPr/>
          <p:nvPr/>
        </p:nvSpPr>
        <p:spPr>
          <a:xfrm>
            <a:off x="3618411" y="4628162"/>
            <a:ext cx="4572000" cy="646331"/>
          </a:xfrm>
          <a:prstGeom prst="rect">
            <a:avLst/>
          </a:prstGeom>
        </p:spPr>
        <p:txBody>
          <a:bodyPr>
            <a:spAutoFit/>
          </a:bodyPr>
          <a:lstStyle/>
          <a:p>
            <a:r>
              <a:rPr lang="en-US" dirty="0"/>
              <a:t>The Data Object data has equivalent links to identifiers, topics and alternative titles</a:t>
            </a:r>
            <a:endParaRPr lang="de-DE" dirty="0"/>
          </a:p>
        </p:txBody>
      </p:sp>
    </p:spTree>
    <p:extLst>
      <p:ext uri="{BB962C8B-B14F-4D97-AF65-F5344CB8AC3E}">
        <p14:creationId xmlns:p14="http://schemas.microsoft.com/office/powerpoint/2010/main" val="3808916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Data structures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11</a:t>
            </a:fld>
            <a:endParaRPr lang="it-IT" dirty="0"/>
          </a:p>
        </p:txBody>
      </p:sp>
      <p:pic>
        <p:nvPicPr>
          <p:cNvPr id="8" name="Grafik 3" descr="Ein Bild, das Karte, Text enthält.&#10;&#10;Mit sehr hoher Zuverlässigkeit generierte Beschreibung">
            <a:extLst>
              <a:ext uri="{FF2B5EF4-FFF2-40B4-BE49-F238E27FC236}">
                <a16:creationId xmlns:a16="http://schemas.microsoft.com/office/drawing/2014/main" id="{4DBF709A-76EB-4AE8-9666-C9B52CBE26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8247" y="1334437"/>
            <a:ext cx="6296266" cy="4214943"/>
          </a:xfrm>
          <a:prstGeom prst="rect">
            <a:avLst/>
          </a:prstGeom>
        </p:spPr>
      </p:pic>
    </p:spTree>
    <p:extLst>
      <p:ext uri="{BB962C8B-B14F-4D97-AF65-F5344CB8AC3E}">
        <p14:creationId xmlns:p14="http://schemas.microsoft.com/office/powerpoint/2010/main" val="3716914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Metadata schema</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12</a:t>
            </a:fld>
            <a:endParaRPr lang="it-IT" dirty="0"/>
          </a:p>
        </p:txBody>
      </p:sp>
      <p:pic>
        <p:nvPicPr>
          <p:cNvPr id="8" name="Grafik 1">
            <a:extLst>
              <a:ext uri="{FF2B5EF4-FFF2-40B4-BE49-F238E27FC236}">
                <a16:creationId xmlns:a16="http://schemas.microsoft.com/office/drawing/2014/main" id="{D366B21E-9579-47C6-BCC0-DB80298D36B3}"/>
              </a:ext>
            </a:extLst>
          </p:cNvPr>
          <p:cNvPicPr>
            <a:picLocks noChangeAspect="1"/>
          </p:cNvPicPr>
          <p:nvPr/>
        </p:nvPicPr>
        <p:blipFill>
          <a:blip r:embed="rId2"/>
          <a:stretch>
            <a:fillRect/>
          </a:stretch>
        </p:blipFill>
        <p:spPr>
          <a:xfrm>
            <a:off x="1682577" y="1045238"/>
            <a:ext cx="8384531" cy="4391025"/>
          </a:xfrm>
          <a:prstGeom prst="rect">
            <a:avLst/>
          </a:prstGeom>
        </p:spPr>
      </p:pic>
    </p:spTree>
    <p:extLst>
      <p:ext uri="{BB962C8B-B14F-4D97-AF65-F5344CB8AC3E}">
        <p14:creationId xmlns:p14="http://schemas.microsoft.com/office/powerpoint/2010/main" val="2104526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Data sources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13</a:t>
            </a:fld>
            <a:endParaRPr lang="it-IT" dirty="0"/>
          </a:p>
        </p:txBody>
      </p:sp>
      <p:graphicFrame>
        <p:nvGraphicFramePr>
          <p:cNvPr id="7" name="Tabelle 4">
            <a:extLst>
              <a:ext uri="{FF2B5EF4-FFF2-40B4-BE49-F238E27FC236}">
                <a16:creationId xmlns:a16="http://schemas.microsoft.com/office/drawing/2014/main" id="{6863195B-0A71-485B-8331-AC43FF131E54}"/>
              </a:ext>
            </a:extLst>
          </p:cNvPr>
          <p:cNvGraphicFramePr>
            <a:graphicFrameLocks noGrp="1"/>
          </p:cNvGraphicFramePr>
          <p:nvPr>
            <p:extLst>
              <p:ext uri="{D42A27DB-BD31-4B8C-83A1-F6EECF244321}">
                <p14:modId xmlns:p14="http://schemas.microsoft.com/office/powerpoint/2010/main" val="3588285877"/>
              </p:ext>
            </p:extLst>
          </p:nvPr>
        </p:nvGraphicFramePr>
        <p:xfrm>
          <a:off x="838201" y="1193072"/>
          <a:ext cx="9994556" cy="4598127"/>
        </p:xfrm>
        <a:graphic>
          <a:graphicData uri="http://schemas.openxmlformats.org/drawingml/2006/table">
            <a:tbl>
              <a:tblPr firstRow="1" bandRow="1"/>
              <a:tblGrid>
                <a:gridCol w="4091522">
                  <a:extLst>
                    <a:ext uri="{9D8B030D-6E8A-4147-A177-3AD203B41FA5}">
                      <a16:colId xmlns:a16="http://schemas.microsoft.com/office/drawing/2014/main" val="1160045245"/>
                    </a:ext>
                  </a:extLst>
                </a:gridCol>
                <a:gridCol w="5903034">
                  <a:extLst>
                    <a:ext uri="{9D8B030D-6E8A-4147-A177-3AD203B41FA5}">
                      <a16:colId xmlns:a16="http://schemas.microsoft.com/office/drawing/2014/main" val="689125039"/>
                    </a:ext>
                  </a:extLst>
                </a:gridCol>
              </a:tblGrid>
              <a:tr h="45529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de-DE" dirty="0"/>
                        <a:t>Type </a:t>
                      </a:r>
                      <a:r>
                        <a:rPr lang="de-DE" dirty="0" err="1"/>
                        <a:t>of</a:t>
                      </a:r>
                      <a:r>
                        <a:rPr lang="de-DE" dirty="0"/>
                        <a:t> </a:t>
                      </a:r>
                      <a:r>
                        <a:rPr lang="de-DE" dirty="0" err="1"/>
                        <a:t>data</a:t>
                      </a:r>
                      <a:r>
                        <a:rPr lang="de-DE" dirty="0"/>
                        <a:t> source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de-DE" dirty="0" err="1"/>
                        <a:t>Examples</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891907968"/>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Clinical </a:t>
                      </a:r>
                      <a:r>
                        <a:rPr lang="de-DE" dirty="0" err="1"/>
                        <a:t>trial</a:t>
                      </a:r>
                      <a:r>
                        <a:rPr lang="de-DE" dirty="0"/>
                        <a:t> </a:t>
                      </a:r>
                      <a:r>
                        <a:rPr lang="de-DE" dirty="0" err="1"/>
                        <a:t>registry</a:t>
                      </a:r>
                      <a:endParaRPr lang="de-DE"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WHO ICTRP, ClinicalTrials.gov</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947936995"/>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Bibliographic</a:t>
                      </a:r>
                      <a:r>
                        <a:rPr lang="de-DE" dirty="0"/>
                        <a:t> DB</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Pubmed</a:t>
                      </a:r>
                      <a:r>
                        <a:rPr lang="de-DE" dirty="0"/>
                        <a:t>, </a:t>
                      </a:r>
                      <a:r>
                        <a:rPr lang="de-DE" dirty="0" err="1"/>
                        <a:t>Crossref</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924534109"/>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Regulatory</a:t>
                      </a:r>
                      <a:r>
                        <a:rPr lang="de-DE" dirty="0"/>
                        <a:t> </a:t>
                      </a:r>
                      <a:r>
                        <a:rPr lang="de-DE" dirty="0" err="1"/>
                        <a:t>bodies</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EudraCT</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720614545"/>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Generic</a:t>
                      </a:r>
                      <a:r>
                        <a:rPr lang="de-DE" dirty="0"/>
                        <a:t> </a:t>
                      </a:r>
                      <a:r>
                        <a:rPr lang="de-DE" dirty="0" err="1"/>
                        <a:t>repository</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ZENODO, </a:t>
                      </a:r>
                      <a:r>
                        <a:rPr lang="de-DE" dirty="0" err="1"/>
                        <a:t>Dryad</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1799420696"/>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Clinical </a:t>
                      </a:r>
                      <a:r>
                        <a:rPr lang="de-DE" dirty="0" err="1"/>
                        <a:t>trial</a:t>
                      </a:r>
                      <a:r>
                        <a:rPr lang="de-DE" dirty="0"/>
                        <a:t> </a:t>
                      </a:r>
                      <a:r>
                        <a:rPr lang="de-DE" dirty="0" err="1"/>
                        <a:t>repository</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Vivli</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1555776802"/>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Disease-</a:t>
                      </a:r>
                      <a:r>
                        <a:rPr lang="de-DE" dirty="0" err="1"/>
                        <a:t>specific</a:t>
                      </a:r>
                      <a:r>
                        <a:rPr lang="de-DE" dirty="0"/>
                        <a:t> </a:t>
                      </a:r>
                      <a:r>
                        <a:rPr lang="de-DE" dirty="0" err="1"/>
                        <a:t>repository</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NIH </a:t>
                      </a:r>
                      <a:r>
                        <a:rPr lang="de-DE" dirty="0" err="1"/>
                        <a:t>BioLINCC</a:t>
                      </a:r>
                      <a:r>
                        <a:rPr lang="de-DE" dirty="0"/>
                        <a:t>, Malaria Group Oxford</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366806107"/>
                  </a:ext>
                </a:extLst>
              </a:tr>
              <a:tr h="5005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Stakeholder-</a:t>
                      </a:r>
                      <a:r>
                        <a:rPr lang="de-DE" dirty="0" err="1"/>
                        <a:t>specific</a:t>
                      </a:r>
                      <a:r>
                        <a:rPr lang="de-DE" dirty="0"/>
                        <a:t> </a:t>
                      </a:r>
                      <a:r>
                        <a:rPr lang="de-DE" dirty="0" err="1"/>
                        <a:t>repository</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CSDR, YODA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454119688"/>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Institutional </a:t>
                      </a:r>
                      <a:r>
                        <a:rPr lang="de-DE" dirty="0" err="1"/>
                        <a:t>repository</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Edinburgh, Kings London</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val="3056134986"/>
                  </a:ext>
                </a:extLst>
              </a:tr>
              <a:tr h="4552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a:t>Other </a:t>
                      </a:r>
                      <a:r>
                        <a:rPr lang="de-DE" dirty="0" err="1"/>
                        <a:t>sources</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de-DE" dirty="0" err="1"/>
                        <a:t>OpenTrials</a:t>
                      </a:r>
                      <a:endParaRPr lang="de-DE"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val="2930642768"/>
                  </a:ext>
                </a:extLst>
              </a:tr>
            </a:tbl>
          </a:graphicData>
        </a:graphic>
      </p:graphicFrame>
    </p:spTree>
    <p:extLst>
      <p:ext uri="{BB962C8B-B14F-4D97-AF65-F5344CB8AC3E}">
        <p14:creationId xmlns:p14="http://schemas.microsoft.com/office/powerpoint/2010/main" val="2774342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a:t>
            </a:r>
            <a:r>
              <a:rPr lang="en-US" dirty="0" err="1"/>
              <a:t>Acquiration</a:t>
            </a:r>
            <a:endParaRPr lang="en-US" dirty="0"/>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14</a:t>
            </a:fld>
            <a:endParaRPr lang="it-IT" dirty="0"/>
          </a:p>
        </p:txBody>
      </p:sp>
      <p:sp>
        <p:nvSpPr>
          <p:cNvPr id="9" name="Textfeld 2">
            <a:extLst>
              <a:ext uri="{FF2B5EF4-FFF2-40B4-BE49-F238E27FC236}">
                <a16:creationId xmlns:a16="http://schemas.microsoft.com/office/drawing/2014/main" id="{2A80DC61-0B27-4287-9093-6A5A34B3D7BF}"/>
              </a:ext>
            </a:extLst>
          </p:cNvPr>
          <p:cNvSpPr txBox="1"/>
          <p:nvPr/>
        </p:nvSpPr>
        <p:spPr>
          <a:xfrm>
            <a:off x="2712832" y="2369327"/>
            <a:ext cx="5897768" cy="2308324"/>
          </a:xfrm>
          <a:prstGeom prst="rect">
            <a:avLst/>
          </a:prstGeom>
          <a:noFill/>
        </p:spPr>
        <p:txBody>
          <a:bodyPr wrap="none" rtlCol="0">
            <a:spAutoFit/>
          </a:bodyPr>
          <a:lstStyle/>
          <a:p>
            <a:pPr marL="285750" indent="-285750">
              <a:buFont typeface="Arial" panose="020B0604020202020204" pitchFamily="34" charset="0"/>
              <a:buChar char="•"/>
            </a:pPr>
            <a:r>
              <a:rPr lang="de-DE" sz="2400" dirty="0"/>
              <a:t>Data import of full database &amp; metadata</a:t>
            </a:r>
            <a:br>
              <a:rPr lang="de-DE" sz="2400" dirty="0"/>
            </a:br>
            <a:endParaRPr lang="de-DE" sz="2400" dirty="0"/>
          </a:p>
          <a:p>
            <a:pPr marL="285750" indent="-285750">
              <a:buFont typeface="Arial" panose="020B0604020202020204" pitchFamily="34" charset="0"/>
              <a:buChar char="•"/>
            </a:pPr>
            <a:r>
              <a:rPr lang="de-DE" sz="2400" dirty="0" err="1"/>
              <a:t>Harvesting</a:t>
            </a:r>
            <a:r>
              <a:rPr lang="de-DE" sz="2400" dirty="0"/>
              <a:t> </a:t>
            </a:r>
            <a:r>
              <a:rPr lang="de-DE" sz="2400" dirty="0" err="1"/>
              <a:t>metadata</a:t>
            </a:r>
            <a:r>
              <a:rPr lang="de-DE" sz="2400" dirty="0"/>
              <a:t> via OAI-PMH</a:t>
            </a:r>
          </a:p>
          <a:p>
            <a:pPr marL="285750" indent="-285750">
              <a:buFont typeface="Arial" panose="020B0604020202020204" pitchFamily="34" charset="0"/>
              <a:buChar char="•"/>
            </a:pPr>
            <a:endParaRPr lang="de-DE" sz="2400" dirty="0"/>
          </a:p>
          <a:p>
            <a:pPr marL="285750" indent="-285750">
              <a:buFont typeface="Arial" panose="020B0604020202020204" pitchFamily="34" charset="0"/>
              <a:buChar char="•"/>
            </a:pPr>
            <a:r>
              <a:rPr lang="de-DE" sz="2400" dirty="0"/>
              <a:t>Crawling webpages</a:t>
            </a:r>
          </a:p>
          <a:p>
            <a:pPr marL="285750" indent="-285750">
              <a:buFont typeface="Arial" panose="020B0604020202020204" pitchFamily="34" charset="0"/>
              <a:buChar char="•"/>
            </a:pPr>
            <a:endParaRPr lang="de-DE" sz="2400" dirty="0"/>
          </a:p>
        </p:txBody>
      </p:sp>
    </p:spTree>
    <p:extLst>
      <p:ext uri="{BB962C8B-B14F-4D97-AF65-F5344CB8AC3E}">
        <p14:creationId xmlns:p14="http://schemas.microsoft.com/office/powerpoint/2010/main" val="366141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Update: Current status</a:t>
            </a:r>
          </a:p>
        </p:txBody>
      </p:sp>
      <p:sp>
        <p:nvSpPr>
          <p:cNvPr id="3" name="2 Marcador de contenido"/>
          <p:cNvSpPr>
            <a:spLocks noGrp="1"/>
          </p:cNvSpPr>
          <p:nvPr>
            <p:ph idx="1"/>
          </p:nvPr>
        </p:nvSpPr>
        <p:spPr>
          <a:xfrm>
            <a:off x="838200" y="1436914"/>
            <a:ext cx="10515600" cy="4720046"/>
          </a:xfrm>
        </p:spPr>
        <p:txBody>
          <a:bodyPr/>
          <a:lstStyle/>
          <a:p>
            <a:r>
              <a:rPr lang="en-US" dirty="0">
                <a:solidFill>
                  <a:srgbClr val="FF0000"/>
                </a:solidFill>
              </a:rPr>
              <a:t>Configured testbed server for collecting and importing data from different data sources;</a:t>
            </a:r>
          </a:p>
          <a:p>
            <a:pPr marL="0" indent="0">
              <a:buNone/>
            </a:pPr>
            <a:endParaRPr lang="en-US" dirty="0">
              <a:solidFill>
                <a:srgbClr val="FF0000"/>
              </a:solidFill>
            </a:endParaRPr>
          </a:p>
          <a:p>
            <a:r>
              <a:rPr lang="en-US" dirty="0">
                <a:solidFill>
                  <a:srgbClr val="FF0000"/>
                </a:solidFill>
              </a:rPr>
              <a:t>Already imported data from WHO ICTRP Database;</a:t>
            </a:r>
          </a:p>
          <a:p>
            <a:pPr marL="0" indent="0">
              <a:buNone/>
            </a:pPr>
            <a:endParaRPr lang="en-US" dirty="0">
              <a:solidFill>
                <a:srgbClr val="FF0000"/>
              </a:solidFill>
            </a:endParaRPr>
          </a:p>
          <a:p>
            <a:r>
              <a:rPr lang="en-US" dirty="0">
                <a:solidFill>
                  <a:srgbClr val="FF0000"/>
                </a:solidFill>
              </a:rPr>
              <a:t>Already imported data from PubMed;</a:t>
            </a:r>
          </a:p>
          <a:p>
            <a:pPr marL="0" indent="0">
              <a:buNone/>
            </a:pPr>
            <a:endParaRPr lang="en-US" dirty="0">
              <a:solidFill>
                <a:srgbClr val="FF0000"/>
              </a:solidFill>
            </a:endParaRPr>
          </a:p>
          <a:p>
            <a:r>
              <a:rPr lang="en-US" dirty="0">
                <a:solidFill>
                  <a:srgbClr val="FF0000"/>
                </a:solidFill>
              </a:rPr>
              <a:t>Already imported data from </a:t>
            </a:r>
            <a:r>
              <a:rPr lang="en-US" dirty="0" err="1">
                <a:solidFill>
                  <a:srgbClr val="FF0000"/>
                </a:solidFill>
              </a:rPr>
              <a:t>Zenodo</a:t>
            </a:r>
            <a:r>
              <a:rPr lang="en-US" dirty="0">
                <a:solidFill>
                  <a:srgbClr val="FF0000"/>
                </a:solidFill>
              </a:rPr>
              <a:t> (</a:t>
            </a:r>
            <a:r>
              <a:rPr lang="en-US" dirty="0" err="1">
                <a:solidFill>
                  <a:srgbClr val="FF0000"/>
                </a:solidFill>
              </a:rPr>
              <a:t>ClinicalTrials</a:t>
            </a:r>
            <a:r>
              <a:rPr lang="en-US" dirty="0">
                <a:solidFill>
                  <a:srgbClr val="FF0000"/>
                </a:solidFill>
              </a:rPr>
              <a:t> registry, ICTRP registry);</a:t>
            </a:r>
          </a:p>
          <a:p>
            <a:pPr marL="0" indent="0">
              <a:buNone/>
            </a:pPr>
            <a:endParaRPr lang="en-US" dirty="0">
              <a:solidFill>
                <a:srgbClr val="FF0000"/>
              </a:solidFill>
            </a:endParaRPr>
          </a:p>
        </p:txBody>
      </p:sp>
      <p:sp>
        <p:nvSpPr>
          <p:cNvPr id="4" name="3 Marcador de fecha"/>
          <p:cNvSpPr>
            <a:spLocks noGrp="1"/>
          </p:cNvSpPr>
          <p:nvPr>
            <p:ph type="dt" sz="half" idx="10"/>
          </p:nvPr>
        </p:nvSpPr>
        <p:spPr/>
        <p:txBody>
          <a:bodyPr/>
          <a:lstStyle/>
          <a:p>
            <a:fld id="{80B9E751-99ED-4C64-9C44-17EA917F3DD9}"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15</a:t>
            </a:fld>
            <a:endParaRPr lang="it-IT" dirty="0"/>
          </a:p>
        </p:txBody>
      </p:sp>
    </p:spTree>
    <p:extLst>
      <p:ext uri="{BB962C8B-B14F-4D97-AF65-F5344CB8AC3E}">
        <p14:creationId xmlns:p14="http://schemas.microsoft.com/office/powerpoint/2010/main" val="2375212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Update: Testbed server</a:t>
            </a:r>
          </a:p>
        </p:txBody>
      </p:sp>
      <p:sp>
        <p:nvSpPr>
          <p:cNvPr id="3" name="2 Marcador de contenido"/>
          <p:cNvSpPr>
            <a:spLocks noGrp="1"/>
          </p:cNvSpPr>
          <p:nvPr>
            <p:ph idx="1"/>
          </p:nvPr>
        </p:nvSpPr>
        <p:spPr>
          <a:xfrm>
            <a:off x="838200" y="1436914"/>
            <a:ext cx="10515600" cy="4720046"/>
          </a:xfrm>
        </p:spPr>
        <p:txBody>
          <a:bodyPr>
            <a:normAutofit fontScale="77500" lnSpcReduction="20000"/>
          </a:bodyPr>
          <a:lstStyle/>
          <a:p>
            <a:pPr marL="0" indent="0">
              <a:buNone/>
            </a:pPr>
            <a:r>
              <a:rPr lang="en-US" sz="3800" b="1" dirty="0">
                <a:solidFill>
                  <a:srgbClr val="FF0000"/>
                </a:solidFill>
              </a:rPr>
              <a:t>Characteristics: </a:t>
            </a:r>
          </a:p>
          <a:p>
            <a:r>
              <a:rPr lang="en-US" dirty="0">
                <a:solidFill>
                  <a:srgbClr val="FF0000"/>
                </a:solidFill>
              </a:rPr>
              <a:t>Ubuntu server 16.04;</a:t>
            </a:r>
          </a:p>
          <a:p>
            <a:r>
              <a:rPr lang="en-US" dirty="0">
                <a:solidFill>
                  <a:srgbClr val="FF0000"/>
                </a:solidFill>
              </a:rPr>
              <a:t>32 Gb RAM;</a:t>
            </a:r>
          </a:p>
          <a:p>
            <a:r>
              <a:rPr lang="en-US" dirty="0">
                <a:solidFill>
                  <a:srgbClr val="FF0000"/>
                </a:solidFill>
              </a:rPr>
              <a:t>4 VCPUs;</a:t>
            </a:r>
          </a:p>
          <a:p>
            <a:r>
              <a:rPr lang="en-US" dirty="0">
                <a:solidFill>
                  <a:srgbClr val="FF0000"/>
                </a:solidFill>
              </a:rPr>
              <a:t>Disk space 20 Gb + possibility to extend up to 500 Gb.</a:t>
            </a:r>
          </a:p>
          <a:p>
            <a:pPr marL="0" indent="0">
              <a:buNone/>
            </a:pPr>
            <a:endParaRPr lang="en-US" dirty="0">
              <a:solidFill>
                <a:srgbClr val="FF0000"/>
              </a:solidFill>
            </a:endParaRPr>
          </a:p>
          <a:p>
            <a:pPr marL="0" indent="0">
              <a:buNone/>
            </a:pPr>
            <a:r>
              <a:rPr lang="en-US" sz="3800" b="1" dirty="0">
                <a:solidFill>
                  <a:srgbClr val="FF0000"/>
                </a:solidFill>
              </a:rPr>
              <a:t>Components:</a:t>
            </a:r>
          </a:p>
          <a:p>
            <a:r>
              <a:rPr lang="en-US" dirty="0">
                <a:solidFill>
                  <a:srgbClr val="FF0000"/>
                </a:solidFill>
              </a:rPr>
              <a:t>Python and PHP languages;</a:t>
            </a:r>
          </a:p>
          <a:p>
            <a:r>
              <a:rPr lang="en-US" dirty="0">
                <a:solidFill>
                  <a:srgbClr val="FF0000"/>
                </a:solidFill>
              </a:rPr>
              <a:t>Apache, Nginx;</a:t>
            </a:r>
          </a:p>
          <a:p>
            <a:r>
              <a:rPr lang="en-US" dirty="0">
                <a:solidFill>
                  <a:srgbClr val="FF0000"/>
                </a:solidFill>
              </a:rPr>
              <a:t>MySQL and MongoDB databases;</a:t>
            </a:r>
          </a:p>
          <a:p>
            <a:r>
              <a:rPr lang="en-US" dirty="0">
                <a:solidFill>
                  <a:srgbClr val="FF0000"/>
                </a:solidFill>
              </a:rPr>
              <a:t>Anaconda packages for Python;</a:t>
            </a:r>
          </a:p>
          <a:p>
            <a:r>
              <a:rPr lang="en-US" dirty="0">
                <a:solidFill>
                  <a:srgbClr val="FF0000"/>
                </a:solidFill>
              </a:rPr>
              <a:t>R language support.</a:t>
            </a:r>
          </a:p>
          <a:p>
            <a:pPr marL="0" indent="0">
              <a:buNone/>
            </a:pPr>
            <a:endParaRPr lang="en-US" dirty="0">
              <a:solidFill>
                <a:srgbClr val="FF0000"/>
              </a:solidFill>
            </a:endParaRPr>
          </a:p>
        </p:txBody>
      </p:sp>
      <p:sp>
        <p:nvSpPr>
          <p:cNvPr id="4" name="3 Marcador de fecha"/>
          <p:cNvSpPr>
            <a:spLocks noGrp="1"/>
          </p:cNvSpPr>
          <p:nvPr>
            <p:ph type="dt" sz="half" idx="10"/>
          </p:nvPr>
        </p:nvSpPr>
        <p:spPr/>
        <p:txBody>
          <a:bodyPr/>
          <a:lstStyle/>
          <a:p>
            <a:fld id="{80B9E751-99ED-4C64-9C44-17EA917F3DD9}"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16</a:t>
            </a:fld>
            <a:endParaRPr lang="it-IT" dirty="0"/>
          </a:p>
        </p:txBody>
      </p:sp>
    </p:spTree>
    <p:extLst>
      <p:ext uri="{BB962C8B-B14F-4D97-AF65-F5344CB8AC3E}">
        <p14:creationId xmlns:p14="http://schemas.microsoft.com/office/powerpoint/2010/main" val="152506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Update</a:t>
            </a:r>
          </a:p>
        </p:txBody>
      </p:sp>
      <p:sp>
        <p:nvSpPr>
          <p:cNvPr id="4" name="3 Marcador de fecha"/>
          <p:cNvSpPr>
            <a:spLocks noGrp="1"/>
          </p:cNvSpPr>
          <p:nvPr>
            <p:ph type="dt" sz="half" idx="10"/>
          </p:nvPr>
        </p:nvSpPr>
        <p:spPr/>
        <p:txBody>
          <a:bodyPr/>
          <a:lstStyle/>
          <a:p>
            <a:fld id="{80B9E751-99ED-4C64-9C44-17EA917F3DD9}"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17</a:t>
            </a:fld>
            <a:endParaRPr lang="it-IT" dirty="0"/>
          </a:p>
        </p:txBody>
      </p:sp>
      <p:pic>
        <p:nvPicPr>
          <p:cNvPr id="7" name="Grafik 6">
            <a:extLst>
              <a:ext uri="{FF2B5EF4-FFF2-40B4-BE49-F238E27FC236}">
                <a16:creationId xmlns:a16="http://schemas.microsoft.com/office/drawing/2014/main" id="{6CFC08A5-70E1-47F3-B689-B17CCF77A550}"/>
              </a:ext>
            </a:extLst>
          </p:cNvPr>
          <p:cNvPicPr>
            <a:picLocks noChangeAspect="1"/>
          </p:cNvPicPr>
          <p:nvPr/>
        </p:nvPicPr>
        <p:blipFill>
          <a:blip r:embed="rId2"/>
          <a:stretch>
            <a:fillRect/>
          </a:stretch>
        </p:blipFill>
        <p:spPr>
          <a:xfrm>
            <a:off x="969036" y="2275822"/>
            <a:ext cx="8096267" cy="3421213"/>
          </a:xfrm>
          <a:prstGeom prst="rect">
            <a:avLst/>
          </a:prstGeom>
        </p:spPr>
      </p:pic>
      <p:sp>
        <p:nvSpPr>
          <p:cNvPr id="3" name="Textfeld 2">
            <a:extLst>
              <a:ext uri="{FF2B5EF4-FFF2-40B4-BE49-F238E27FC236}">
                <a16:creationId xmlns:a16="http://schemas.microsoft.com/office/drawing/2014/main" id="{FA266FDD-DCC8-4885-87E0-DE120C119376}"/>
              </a:ext>
            </a:extLst>
          </p:cNvPr>
          <p:cNvSpPr txBox="1"/>
          <p:nvPr/>
        </p:nvSpPr>
        <p:spPr>
          <a:xfrm>
            <a:off x="900561" y="1253667"/>
            <a:ext cx="6276077" cy="461665"/>
          </a:xfrm>
          <a:prstGeom prst="rect">
            <a:avLst/>
          </a:prstGeom>
          <a:noFill/>
        </p:spPr>
        <p:txBody>
          <a:bodyPr wrap="none" rtlCol="0">
            <a:spAutoFit/>
          </a:bodyPr>
          <a:lstStyle/>
          <a:p>
            <a:r>
              <a:rPr lang="de-DE" sz="2400" dirty="0" err="1"/>
              <a:t>Proposed</a:t>
            </a:r>
            <a:r>
              <a:rPr lang="de-DE" sz="2400" dirty="0"/>
              <a:t> </a:t>
            </a:r>
            <a:r>
              <a:rPr lang="de-DE" sz="2400" dirty="0" err="1"/>
              <a:t>architecture</a:t>
            </a:r>
            <a:r>
              <a:rPr lang="de-DE" sz="2400" dirty="0"/>
              <a:t> </a:t>
            </a:r>
            <a:r>
              <a:rPr lang="de-DE" sz="2400" dirty="0" err="1"/>
              <a:t>for</a:t>
            </a:r>
            <a:r>
              <a:rPr lang="de-DE" sz="2400" dirty="0"/>
              <a:t> </a:t>
            </a:r>
            <a:r>
              <a:rPr lang="de-DE" sz="2400" dirty="0" err="1"/>
              <a:t>the</a:t>
            </a:r>
            <a:r>
              <a:rPr lang="de-DE" sz="2400" dirty="0"/>
              <a:t> </a:t>
            </a:r>
            <a:r>
              <a:rPr lang="de-DE" sz="2400" dirty="0" err="1"/>
              <a:t>test</a:t>
            </a:r>
            <a:r>
              <a:rPr lang="de-DE" sz="2400" dirty="0"/>
              <a:t> </a:t>
            </a:r>
            <a:r>
              <a:rPr lang="de-DE" sz="2400" dirty="0" err="1"/>
              <a:t>bed</a:t>
            </a:r>
            <a:r>
              <a:rPr lang="de-DE" sz="2400" dirty="0"/>
              <a:t> </a:t>
            </a:r>
            <a:r>
              <a:rPr lang="de-DE" sz="2400" dirty="0" err="1"/>
              <a:t>server</a:t>
            </a:r>
            <a:endParaRPr lang="de-DE" sz="2400" dirty="0"/>
          </a:p>
        </p:txBody>
      </p:sp>
    </p:spTree>
    <p:extLst>
      <p:ext uri="{BB962C8B-B14F-4D97-AF65-F5344CB8AC3E}">
        <p14:creationId xmlns:p14="http://schemas.microsoft.com/office/powerpoint/2010/main" val="2169302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Problems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18</a:t>
            </a:fld>
            <a:endParaRPr lang="it-IT" dirty="0"/>
          </a:p>
        </p:txBody>
      </p:sp>
      <p:sp>
        <p:nvSpPr>
          <p:cNvPr id="7" name="Content Placeholder 6"/>
          <p:cNvSpPr>
            <a:spLocks noGrp="1"/>
          </p:cNvSpPr>
          <p:nvPr>
            <p:ph idx="1"/>
          </p:nvPr>
        </p:nvSpPr>
        <p:spPr>
          <a:xfrm>
            <a:off x="838200" y="1045029"/>
            <a:ext cx="10515600" cy="5131934"/>
          </a:xfrm>
        </p:spPr>
        <p:txBody>
          <a:bodyPr>
            <a:normAutofit fontScale="62500" lnSpcReduction="20000"/>
          </a:bodyPr>
          <a:lstStyle/>
          <a:p>
            <a:pPr marL="0" indent="0">
              <a:lnSpc>
                <a:spcPct val="170000"/>
              </a:lnSpc>
              <a:buNone/>
            </a:pPr>
            <a:r>
              <a:rPr lang="en-GB" dirty="0"/>
              <a:t>The different data objects will often be in different places… </a:t>
            </a:r>
          </a:p>
          <a:p>
            <a:r>
              <a:rPr lang="en-GB" dirty="0"/>
              <a:t>With the original research team, (probably the majority)</a:t>
            </a:r>
          </a:p>
          <a:p>
            <a:r>
              <a:rPr lang="en-GB" dirty="0"/>
              <a:t>On a publisher’s web site (published papers, some initial protocols)</a:t>
            </a:r>
          </a:p>
          <a:p>
            <a:r>
              <a:rPr lang="en-GB" dirty="0"/>
              <a:t>In an institutional repository</a:t>
            </a:r>
          </a:p>
          <a:p>
            <a:r>
              <a:rPr lang="en-GB" dirty="0"/>
              <a:t>In a disease specific repository</a:t>
            </a:r>
          </a:p>
          <a:p>
            <a:r>
              <a:rPr lang="en-GB" dirty="0"/>
              <a:t>In a general data repository (but few give managed access, beyond simple embargoes)</a:t>
            </a:r>
          </a:p>
          <a:p>
            <a:pPr marL="0" indent="0">
              <a:buNone/>
            </a:pPr>
            <a:endParaRPr lang="en-GB" dirty="0"/>
          </a:p>
          <a:p>
            <a:pPr marL="0" indent="0">
              <a:buNone/>
            </a:pPr>
            <a:endParaRPr lang="en-GB" dirty="0"/>
          </a:p>
          <a:p>
            <a:pPr marL="0" indent="0">
              <a:buNone/>
            </a:pPr>
            <a:r>
              <a:rPr lang="en-GB" dirty="0"/>
              <a:t>The mechanisms for gaining access will vary between different data objects.</a:t>
            </a:r>
          </a:p>
          <a:p>
            <a:pPr marL="0" indent="0">
              <a:buNone/>
            </a:pPr>
            <a:endParaRPr lang="en-GB" dirty="0"/>
          </a:p>
          <a:p>
            <a:pPr marL="0" indent="0">
              <a:buNone/>
            </a:pPr>
            <a:r>
              <a:rPr lang="en-GB" dirty="0"/>
              <a:t>But there is no agreed discovery metadata schema that can be used to describe data objects and the access mechanisms associated with them, and there is no central repository of that metadata.</a:t>
            </a:r>
          </a:p>
          <a:p>
            <a:pPr marL="0" indent="0">
              <a:buNone/>
            </a:pPr>
            <a:endParaRPr lang="en-GB" dirty="0"/>
          </a:p>
          <a:p>
            <a:pPr marL="0" indent="0">
              <a:buNone/>
            </a:pPr>
            <a:r>
              <a:rPr lang="en-GB" dirty="0"/>
              <a:t>Finding out what data and other data objects are available, what studies they are linked to, how to access them, or apply for access, is therefore a difficult, time-consuming  process. As the practice of data sharing increases, this problem is likely to rapidly increase.</a:t>
            </a:r>
          </a:p>
          <a:p>
            <a:endParaRPr lang="en-US" dirty="0"/>
          </a:p>
        </p:txBody>
      </p:sp>
    </p:spTree>
    <p:extLst>
      <p:ext uri="{BB962C8B-B14F-4D97-AF65-F5344CB8AC3E}">
        <p14:creationId xmlns:p14="http://schemas.microsoft.com/office/powerpoint/2010/main" val="205950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Potential Stoppers</a:t>
            </a:r>
          </a:p>
        </p:txBody>
      </p:sp>
      <p:sp>
        <p:nvSpPr>
          <p:cNvPr id="3" name="2 Marcador de contenido"/>
          <p:cNvSpPr>
            <a:spLocks noGrp="1"/>
          </p:cNvSpPr>
          <p:nvPr>
            <p:ph idx="1"/>
          </p:nvPr>
        </p:nvSpPr>
        <p:spPr>
          <a:xfrm>
            <a:off x="838200" y="1820091"/>
            <a:ext cx="10515600" cy="3222172"/>
          </a:xfrm>
        </p:spPr>
        <p:txBody>
          <a:bodyPr>
            <a:normAutofit/>
          </a:bodyPr>
          <a:lstStyle/>
          <a:p>
            <a:pPr>
              <a:lnSpc>
                <a:spcPct val="110000"/>
              </a:lnSpc>
            </a:pPr>
            <a:r>
              <a:rPr lang="it-IT" sz="2400" dirty="0" err="1"/>
              <a:t>Process</a:t>
            </a:r>
            <a:r>
              <a:rPr lang="it-IT" sz="2400" dirty="0"/>
              <a:t> of </a:t>
            </a:r>
            <a:r>
              <a:rPr lang="it-IT" sz="2400" dirty="0" err="1"/>
              <a:t>cooperation</a:t>
            </a:r>
            <a:r>
              <a:rPr lang="it-IT" sz="2400" dirty="0"/>
              <a:t> </a:t>
            </a:r>
            <a:r>
              <a:rPr lang="it-IT" sz="2400" dirty="0" err="1"/>
              <a:t>between</a:t>
            </a:r>
            <a:r>
              <a:rPr lang="it-IT" sz="2400" dirty="0"/>
              <a:t> ECRIN and </a:t>
            </a:r>
            <a:r>
              <a:rPr lang="it-IT" sz="2400" dirty="0" err="1"/>
              <a:t>OneData</a:t>
            </a:r>
            <a:r>
              <a:rPr lang="it-IT" sz="2400" dirty="0"/>
              <a:t> </a:t>
            </a:r>
            <a:r>
              <a:rPr lang="it-IT" sz="2400" dirty="0" err="1"/>
              <a:t>has</a:t>
            </a:r>
            <a:r>
              <a:rPr lang="it-IT" sz="2400" dirty="0"/>
              <a:t> </a:t>
            </a:r>
            <a:r>
              <a:rPr lang="it-IT" sz="2400" dirty="0" err="1"/>
              <a:t>started</a:t>
            </a:r>
            <a:r>
              <a:rPr lang="it-IT" sz="2400" dirty="0"/>
              <a:t>. </a:t>
            </a:r>
            <a:r>
              <a:rPr lang="fr-FR" sz="2400" dirty="0"/>
              <a:t>It has to </a:t>
            </a:r>
            <a:r>
              <a:rPr lang="fr-FR" sz="2400" dirty="0" err="1"/>
              <a:t>be</a:t>
            </a:r>
            <a:r>
              <a:rPr lang="fr-FR" sz="2400" dirty="0"/>
              <a:t> </a:t>
            </a:r>
            <a:r>
              <a:rPr lang="fr-FR" sz="2400" dirty="0" err="1"/>
              <a:t>demonstrated</a:t>
            </a:r>
            <a:r>
              <a:rPr lang="fr-FR" sz="2400" dirty="0"/>
              <a:t> </a:t>
            </a:r>
            <a:r>
              <a:rPr lang="fr-FR" sz="2400" dirty="0" err="1"/>
              <a:t>that</a:t>
            </a:r>
            <a:r>
              <a:rPr lang="fr-FR" sz="2400" dirty="0"/>
              <a:t> </a:t>
            </a:r>
            <a:r>
              <a:rPr lang="fr-FR" sz="2400" dirty="0" err="1"/>
              <a:t>OneData</a:t>
            </a:r>
            <a:r>
              <a:rPr lang="fr-FR" sz="2400" dirty="0"/>
              <a:t> </a:t>
            </a:r>
            <a:r>
              <a:rPr lang="fr-FR" sz="2400" dirty="0" err="1"/>
              <a:t>is</a:t>
            </a:r>
            <a:r>
              <a:rPr lang="fr-FR" sz="2400" dirty="0"/>
              <a:t> able to </a:t>
            </a:r>
            <a:r>
              <a:rPr lang="fr-FR" sz="2400" dirty="0" err="1"/>
              <a:t>develop</a:t>
            </a:r>
            <a:r>
              <a:rPr lang="fr-FR" sz="2400" dirty="0"/>
              <a:t> and </a:t>
            </a:r>
            <a:r>
              <a:rPr lang="fr-FR" sz="2400" dirty="0" err="1"/>
              <a:t>provide</a:t>
            </a:r>
            <a:r>
              <a:rPr lang="fr-FR" sz="2400" dirty="0"/>
              <a:t> the </a:t>
            </a:r>
            <a:r>
              <a:rPr lang="fr-FR" sz="2400" dirty="0" err="1"/>
              <a:t>functionality</a:t>
            </a:r>
            <a:r>
              <a:rPr lang="fr-FR" sz="2400" dirty="0"/>
              <a:t> </a:t>
            </a:r>
            <a:r>
              <a:rPr lang="fr-FR" sz="2400" dirty="0" err="1"/>
              <a:t>needed</a:t>
            </a:r>
            <a:r>
              <a:rPr lang="fr-FR" sz="2400" dirty="0"/>
              <a:t> for the portal, </a:t>
            </a:r>
            <a:r>
              <a:rPr lang="fr-FR" sz="2400" dirty="0" err="1"/>
              <a:t>including</a:t>
            </a:r>
            <a:r>
              <a:rPr lang="fr-FR" sz="2400" dirty="0"/>
              <a:t> the front end.</a:t>
            </a:r>
            <a:endParaRPr lang="ru-RU" sz="2400" dirty="0"/>
          </a:p>
          <a:p>
            <a:pPr marL="0" indent="0">
              <a:lnSpc>
                <a:spcPct val="110000"/>
              </a:lnSpc>
              <a:buNone/>
            </a:pPr>
            <a:endParaRPr lang="de-DE" sz="2400" dirty="0"/>
          </a:p>
          <a:p>
            <a:pPr>
              <a:lnSpc>
                <a:spcPct val="110000"/>
              </a:lnSpc>
            </a:pPr>
            <a:r>
              <a:rPr lang="fr-FR" sz="2400" dirty="0"/>
              <a:t>There </a:t>
            </a:r>
            <a:r>
              <a:rPr lang="fr-FR" sz="2400" dirty="0" err="1"/>
              <a:t>may</a:t>
            </a:r>
            <a:r>
              <a:rPr lang="fr-FR" sz="2400" dirty="0"/>
              <a:t> </a:t>
            </a:r>
            <a:r>
              <a:rPr lang="fr-FR" sz="2400" dirty="0" err="1"/>
              <a:t>be</a:t>
            </a:r>
            <a:r>
              <a:rPr lang="fr-FR" sz="2400" dirty="0"/>
              <a:t> </a:t>
            </a:r>
            <a:r>
              <a:rPr lang="fr-FR" sz="2400" dirty="0" err="1"/>
              <a:t>problems</a:t>
            </a:r>
            <a:r>
              <a:rPr lang="fr-FR" sz="2400" dirty="0"/>
              <a:t> in the acquisition of </a:t>
            </a:r>
            <a:r>
              <a:rPr lang="fr-FR" sz="2400" dirty="0" err="1"/>
              <a:t>specific</a:t>
            </a:r>
            <a:r>
              <a:rPr lang="fr-FR" sz="2400" dirty="0"/>
              <a:t> data sources if </a:t>
            </a:r>
            <a:r>
              <a:rPr lang="fr-FR" sz="2400" dirty="0" err="1"/>
              <a:t>they</a:t>
            </a:r>
            <a:r>
              <a:rPr lang="fr-FR" sz="2400" dirty="0"/>
              <a:t> are not public. </a:t>
            </a:r>
            <a:r>
              <a:rPr lang="fr-FR" sz="2400" dirty="0" err="1"/>
              <a:t>We</a:t>
            </a:r>
            <a:r>
              <a:rPr lang="fr-FR" sz="2400" dirty="0"/>
              <a:t> </a:t>
            </a:r>
            <a:r>
              <a:rPr lang="fr-FR" sz="2400" dirty="0" err="1"/>
              <a:t>will</a:t>
            </a:r>
            <a:r>
              <a:rPr lang="fr-FR" sz="2400" dirty="0"/>
              <a:t> </a:t>
            </a:r>
            <a:r>
              <a:rPr lang="fr-FR" sz="2400" dirty="0" err="1"/>
              <a:t>try</a:t>
            </a:r>
            <a:r>
              <a:rPr lang="fr-FR" sz="2400" dirty="0"/>
              <a:t> to </a:t>
            </a:r>
            <a:r>
              <a:rPr lang="fr-FR" sz="2400" dirty="0" err="1"/>
              <a:t>negotiate</a:t>
            </a:r>
            <a:r>
              <a:rPr lang="fr-FR" sz="2400" dirty="0"/>
              <a:t> but </a:t>
            </a:r>
            <a:r>
              <a:rPr lang="fr-FR" sz="2400" dirty="0" err="1"/>
              <a:t>it</a:t>
            </a:r>
            <a:r>
              <a:rPr lang="fr-FR" sz="2400" dirty="0"/>
              <a:t> </a:t>
            </a:r>
            <a:r>
              <a:rPr lang="fr-FR" sz="2400" dirty="0" err="1"/>
              <a:t>may</a:t>
            </a:r>
            <a:r>
              <a:rPr lang="fr-FR" sz="2400" dirty="0"/>
              <a:t> </a:t>
            </a:r>
            <a:r>
              <a:rPr lang="fr-FR" sz="2400" dirty="0" err="1"/>
              <a:t>be</a:t>
            </a:r>
            <a:r>
              <a:rPr lang="fr-FR" sz="2400" dirty="0"/>
              <a:t> </a:t>
            </a:r>
            <a:r>
              <a:rPr lang="fr-FR" sz="2400" dirty="0" err="1"/>
              <a:t>that</a:t>
            </a:r>
            <a:r>
              <a:rPr lang="fr-FR" sz="2400" dirty="0"/>
              <a:t> </a:t>
            </a:r>
            <a:r>
              <a:rPr lang="fr-FR" sz="2400" dirty="0" err="1"/>
              <a:t>some</a:t>
            </a:r>
            <a:r>
              <a:rPr lang="fr-FR" sz="2400" dirty="0"/>
              <a:t> </a:t>
            </a:r>
            <a:r>
              <a:rPr lang="fr-FR" sz="2400" dirty="0" err="1"/>
              <a:t>significant</a:t>
            </a:r>
            <a:r>
              <a:rPr lang="fr-FR" sz="2400" dirty="0"/>
              <a:t> data sources are </a:t>
            </a:r>
            <a:r>
              <a:rPr lang="fr-FR" sz="2400" dirty="0" err="1"/>
              <a:t>missing</a:t>
            </a:r>
            <a:r>
              <a:rPr lang="fr-FR" sz="2400" dirty="0"/>
              <a:t> in the pilot.</a:t>
            </a:r>
            <a:endParaRPr lang="de-DE" sz="2400" dirty="0"/>
          </a:p>
          <a:p>
            <a:pPr marL="0" indent="0">
              <a:buNone/>
            </a:pPr>
            <a:endParaRPr lang="en-US" sz="2400" dirty="0">
              <a:solidFill>
                <a:srgbClr val="FF0000"/>
              </a:solidFill>
            </a:endParaRPr>
          </a:p>
        </p:txBody>
      </p:sp>
      <p:sp>
        <p:nvSpPr>
          <p:cNvPr id="4" name="3 Marcador de fecha"/>
          <p:cNvSpPr>
            <a:spLocks noGrp="1"/>
          </p:cNvSpPr>
          <p:nvPr>
            <p:ph type="dt" sz="half" idx="10"/>
          </p:nvPr>
        </p:nvSpPr>
        <p:spPr/>
        <p:txBody>
          <a:bodyPr/>
          <a:lstStyle/>
          <a:p>
            <a:fld id="{645F91C7-F7E0-4120-A35F-65FFDB28B51B}"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19</a:t>
            </a:fld>
            <a:endParaRPr lang="it-IT" dirty="0"/>
          </a:p>
        </p:txBody>
      </p:sp>
    </p:spTree>
    <p:extLst>
      <p:ext uri="{BB962C8B-B14F-4D97-AF65-F5344CB8AC3E}">
        <p14:creationId xmlns:p14="http://schemas.microsoft.com/office/powerpoint/2010/main" val="196215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Motivation</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2</a:t>
            </a:fld>
            <a:endParaRPr lang="it-IT" dirty="0"/>
          </a:p>
        </p:txBody>
      </p:sp>
      <p:sp>
        <p:nvSpPr>
          <p:cNvPr id="7" name="TextBox 7">
            <a:extLst>
              <a:ext uri="{FF2B5EF4-FFF2-40B4-BE49-F238E27FC236}">
                <a16:creationId xmlns:a16="http://schemas.microsoft.com/office/drawing/2014/main" id="{F34F8592-B4C3-4143-9BA1-232E510EEAD9}"/>
              </a:ext>
            </a:extLst>
          </p:cNvPr>
          <p:cNvSpPr txBox="1"/>
          <p:nvPr/>
        </p:nvSpPr>
        <p:spPr>
          <a:xfrm>
            <a:off x="838200" y="1286776"/>
            <a:ext cx="10832432" cy="4708981"/>
          </a:xfrm>
          <a:prstGeom prst="rect">
            <a:avLst/>
          </a:prstGeom>
          <a:noFill/>
        </p:spPr>
        <p:txBody>
          <a:bodyPr wrap="square" rtlCol="0">
            <a:spAutoFit/>
          </a:bodyPr>
          <a:lstStyle/>
          <a:p>
            <a:r>
              <a:rPr lang="en-GB" sz="2000" dirty="0">
                <a:solidFill>
                  <a:schemeClr val="accent6">
                    <a:lumMod val="50000"/>
                  </a:schemeClr>
                </a:solidFill>
                <a:latin typeface="+mn-lt"/>
              </a:rPr>
              <a:t>Each </a:t>
            </a:r>
            <a:r>
              <a:rPr lang="en-GB" sz="2000" b="1" dirty="0">
                <a:solidFill>
                  <a:schemeClr val="accent6">
                    <a:lumMod val="50000"/>
                  </a:schemeClr>
                </a:solidFill>
                <a:latin typeface="+mn-lt"/>
              </a:rPr>
              <a:t>clinical study </a:t>
            </a:r>
            <a:r>
              <a:rPr lang="en-GB" sz="2000" dirty="0">
                <a:solidFill>
                  <a:schemeClr val="accent6">
                    <a:lumMod val="50000"/>
                  </a:schemeClr>
                </a:solidFill>
                <a:latin typeface="+mn-lt"/>
              </a:rPr>
              <a:t>may generate, amongst other things: </a:t>
            </a:r>
          </a:p>
          <a:p>
            <a:endParaRPr lang="en-GB" sz="2000" dirty="0">
              <a:solidFill>
                <a:schemeClr val="accent6">
                  <a:lumMod val="50000"/>
                </a:schemeClr>
              </a:solidFill>
              <a:latin typeface="+mn-lt"/>
            </a:endParaRPr>
          </a:p>
          <a:p>
            <a:pPr marL="360363" indent="-360363">
              <a:buFont typeface="Wingdings" panose="05000000000000000000" pitchFamily="2" charset="2"/>
              <a:buChar char="q"/>
            </a:pPr>
            <a:r>
              <a:rPr lang="en-GB" sz="2000" dirty="0">
                <a:solidFill>
                  <a:schemeClr val="accent6">
                    <a:lumMod val="50000"/>
                  </a:schemeClr>
                </a:solidFill>
                <a:latin typeface="+mn-lt"/>
              </a:rPr>
              <a:t>A study protocol (needed, amongst other things, for ethical approval)</a:t>
            </a:r>
          </a:p>
          <a:p>
            <a:pPr marL="360363" indent="-360363">
              <a:buFont typeface="Wingdings" panose="05000000000000000000" pitchFamily="2" charset="2"/>
              <a:buChar char="q"/>
            </a:pPr>
            <a:r>
              <a:rPr lang="en-GB" sz="2000" dirty="0">
                <a:solidFill>
                  <a:schemeClr val="accent6">
                    <a:lumMod val="50000"/>
                  </a:schemeClr>
                </a:solidFill>
                <a:latin typeface="+mn-lt"/>
              </a:rPr>
              <a:t>Consent forms and Participant Information Sheets. </a:t>
            </a:r>
          </a:p>
          <a:p>
            <a:pPr marL="360363" indent="-360363">
              <a:buFont typeface="Wingdings" panose="05000000000000000000" pitchFamily="2" charset="2"/>
              <a:buChar char="q"/>
            </a:pPr>
            <a:r>
              <a:rPr lang="en-GB" sz="2000" dirty="0">
                <a:solidFill>
                  <a:schemeClr val="accent6">
                    <a:lumMod val="50000"/>
                  </a:schemeClr>
                </a:solidFill>
                <a:latin typeface="+mn-lt"/>
              </a:rPr>
              <a:t>A variety of analysis datasets, often including sub-study data</a:t>
            </a:r>
          </a:p>
          <a:p>
            <a:pPr marL="360363" indent="-360363">
              <a:buFont typeface="Wingdings" panose="05000000000000000000" pitchFamily="2" charset="2"/>
              <a:buChar char="q"/>
            </a:pPr>
            <a:r>
              <a:rPr lang="en-GB" sz="2000" dirty="0">
                <a:solidFill>
                  <a:schemeClr val="accent6">
                    <a:lumMod val="50000"/>
                  </a:schemeClr>
                </a:solidFill>
                <a:latin typeface="+mn-lt"/>
              </a:rPr>
              <a:t>Related datasets from laboratories (biomarkers, gene expression, etc.) or from imaging facilities</a:t>
            </a:r>
          </a:p>
          <a:p>
            <a:pPr marL="360363" indent="-360363">
              <a:buFont typeface="Wingdings" panose="05000000000000000000" pitchFamily="2" charset="2"/>
              <a:buChar char="q"/>
            </a:pPr>
            <a:r>
              <a:rPr lang="en-GB" sz="2000" dirty="0">
                <a:solidFill>
                  <a:schemeClr val="accent6">
                    <a:lumMod val="50000"/>
                  </a:schemeClr>
                </a:solidFill>
                <a:latin typeface="+mn-lt"/>
              </a:rPr>
              <a:t>Usually a detailed data management plan (DMP).</a:t>
            </a:r>
          </a:p>
          <a:p>
            <a:pPr marL="360363" indent="-360363">
              <a:buFont typeface="Wingdings" panose="05000000000000000000" pitchFamily="2" charset="2"/>
              <a:buChar char="q"/>
            </a:pPr>
            <a:r>
              <a:rPr lang="en-GB" sz="2000" dirty="0">
                <a:solidFill>
                  <a:schemeClr val="accent6">
                    <a:lumMod val="50000"/>
                  </a:schemeClr>
                </a:solidFill>
                <a:latin typeface="+mn-lt"/>
              </a:rPr>
              <a:t>A statistical analysis plan (SAP), (less so in exploratory studies)</a:t>
            </a:r>
          </a:p>
          <a:p>
            <a:pPr marL="360363" indent="-360363">
              <a:buFont typeface="Wingdings" panose="05000000000000000000" pitchFamily="2" charset="2"/>
              <a:buChar char="q"/>
            </a:pPr>
            <a:r>
              <a:rPr lang="en-GB" sz="2000" dirty="0">
                <a:solidFill>
                  <a:schemeClr val="accent6">
                    <a:lumMod val="50000"/>
                  </a:schemeClr>
                </a:solidFill>
                <a:latin typeface="+mn-lt"/>
              </a:rPr>
              <a:t>A variety of published papers, at different time points</a:t>
            </a:r>
          </a:p>
          <a:p>
            <a:pPr marL="360363" indent="-360363">
              <a:buFont typeface="Wingdings" panose="05000000000000000000" pitchFamily="2" charset="2"/>
              <a:buChar char="q"/>
            </a:pPr>
            <a:r>
              <a:rPr lang="en-GB" sz="2000" dirty="0">
                <a:solidFill>
                  <a:schemeClr val="accent6">
                    <a:lumMod val="50000"/>
                  </a:schemeClr>
                </a:solidFill>
                <a:latin typeface="+mn-lt"/>
              </a:rPr>
              <a:t>Descriptive metadata, of the various data sets </a:t>
            </a:r>
          </a:p>
          <a:p>
            <a:pPr marL="360363" indent="-360363">
              <a:buFont typeface="Wingdings" panose="05000000000000000000" pitchFamily="2" charset="2"/>
              <a:buChar char="q"/>
            </a:pPr>
            <a:r>
              <a:rPr lang="en-GB" sz="2000" dirty="0">
                <a:solidFill>
                  <a:schemeClr val="accent6">
                    <a:lumMod val="50000"/>
                  </a:schemeClr>
                </a:solidFill>
                <a:latin typeface="+mn-lt"/>
              </a:rPr>
              <a:t>Inclusion in a meta-analysis</a:t>
            </a:r>
          </a:p>
          <a:p>
            <a:pPr marL="285750" indent="-285750">
              <a:buFont typeface="Arial" panose="020B0604020202020204" pitchFamily="34" charset="0"/>
              <a:buChar char="•"/>
            </a:pPr>
            <a:endParaRPr lang="en-GB" sz="2000" dirty="0">
              <a:solidFill>
                <a:schemeClr val="accent6">
                  <a:lumMod val="50000"/>
                </a:schemeClr>
              </a:solidFill>
              <a:latin typeface="+mn-lt"/>
            </a:endParaRPr>
          </a:p>
          <a:p>
            <a:r>
              <a:rPr lang="en-GB" sz="2000" dirty="0">
                <a:solidFill>
                  <a:schemeClr val="accent6">
                    <a:lumMod val="50000"/>
                  </a:schemeClr>
                </a:solidFill>
                <a:latin typeface="+mn-lt"/>
              </a:rPr>
              <a:t>(N.B. Standardisation of data items and structures is proceeding but slowly, especially in the non-commercial sector.)</a:t>
            </a:r>
          </a:p>
        </p:txBody>
      </p:sp>
    </p:spTree>
    <p:extLst>
      <p:ext uri="{BB962C8B-B14F-4D97-AF65-F5344CB8AC3E}">
        <p14:creationId xmlns:p14="http://schemas.microsoft.com/office/powerpoint/2010/main" val="2830210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Work</a:t>
            </a:r>
            <a:r>
              <a:rPr lang="ru-RU" dirty="0"/>
              <a:t> </a:t>
            </a:r>
            <a:r>
              <a:rPr lang="en-US" dirty="0"/>
              <a:t>plan: For the coming months</a:t>
            </a:r>
          </a:p>
        </p:txBody>
      </p:sp>
      <p:sp>
        <p:nvSpPr>
          <p:cNvPr id="3" name="2 Marcador de contenido"/>
          <p:cNvSpPr>
            <a:spLocks noGrp="1"/>
          </p:cNvSpPr>
          <p:nvPr>
            <p:ph idx="1"/>
          </p:nvPr>
        </p:nvSpPr>
        <p:spPr/>
        <p:txBody>
          <a:bodyPr/>
          <a:lstStyle/>
          <a:p>
            <a:r>
              <a:rPr lang="en-US" dirty="0">
                <a:solidFill>
                  <a:srgbClr val="FF0000"/>
                </a:solidFill>
              </a:rPr>
              <a:t>Import all data sources;</a:t>
            </a:r>
          </a:p>
          <a:p>
            <a:r>
              <a:rPr lang="en-US" dirty="0">
                <a:solidFill>
                  <a:srgbClr val="FF0000"/>
                </a:solidFill>
              </a:rPr>
              <a:t>Develop the demo search engine;</a:t>
            </a:r>
          </a:p>
          <a:p>
            <a:r>
              <a:rPr lang="en-US" dirty="0">
                <a:solidFill>
                  <a:srgbClr val="FF0000"/>
                </a:solidFill>
              </a:rPr>
              <a:t>Collaborate with </a:t>
            </a:r>
            <a:r>
              <a:rPr lang="en-US">
                <a:solidFill>
                  <a:srgbClr val="FF0000"/>
                </a:solidFill>
              </a:rPr>
              <a:t>other projects.</a:t>
            </a:r>
            <a:endParaRPr lang="en-US" dirty="0">
              <a:solidFill>
                <a:srgbClr val="FF0000"/>
              </a:solidFill>
            </a:endParaRPr>
          </a:p>
        </p:txBody>
      </p:sp>
      <p:sp>
        <p:nvSpPr>
          <p:cNvPr id="4" name="3 Marcador de fecha"/>
          <p:cNvSpPr>
            <a:spLocks noGrp="1"/>
          </p:cNvSpPr>
          <p:nvPr>
            <p:ph type="dt" sz="half" idx="10"/>
          </p:nvPr>
        </p:nvSpPr>
        <p:spPr/>
        <p:txBody>
          <a:bodyPr/>
          <a:lstStyle/>
          <a:p>
            <a:fld id="{1D70C85A-84A1-4BA2-9AC6-C28807B177CA}"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20</a:t>
            </a:fld>
            <a:endParaRPr lang="it-IT" dirty="0"/>
          </a:p>
        </p:txBody>
      </p:sp>
    </p:spTree>
    <p:extLst>
      <p:ext uri="{BB962C8B-B14F-4D97-AF65-F5344CB8AC3E}">
        <p14:creationId xmlns:p14="http://schemas.microsoft.com/office/powerpoint/2010/main" val="3430414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Motivation</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3</a:t>
            </a:fld>
            <a:endParaRPr lang="it-IT" dirty="0"/>
          </a:p>
        </p:txBody>
      </p:sp>
      <p:sp>
        <p:nvSpPr>
          <p:cNvPr id="9" name="TextBox 7">
            <a:extLst>
              <a:ext uri="{FF2B5EF4-FFF2-40B4-BE49-F238E27FC236}">
                <a16:creationId xmlns:a16="http://schemas.microsoft.com/office/drawing/2014/main" id="{9C78335A-49E4-4999-9B09-E782E97DF504}"/>
              </a:ext>
            </a:extLst>
          </p:cNvPr>
          <p:cNvSpPr txBox="1"/>
          <p:nvPr/>
        </p:nvSpPr>
        <p:spPr>
          <a:xfrm>
            <a:off x="587613" y="1345112"/>
            <a:ext cx="11311735" cy="4401205"/>
          </a:xfrm>
          <a:prstGeom prst="rect">
            <a:avLst/>
          </a:prstGeom>
          <a:noFill/>
        </p:spPr>
        <p:txBody>
          <a:bodyPr wrap="square" rtlCol="0">
            <a:spAutoFit/>
          </a:bodyPr>
          <a:lstStyle/>
          <a:p>
            <a:pPr marL="360363" indent="-360363">
              <a:buFont typeface="Wingdings" panose="05000000000000000000" pitchFamily="2" charset="2"/>
              <a:buChar char="§"/>
            </a:pPr>
            <a:r>
              <a:rPr lang="en-GB" sz="2000" dirty="0">
                <a:solidFill>
                  <a:schemeClr val="accent6">
                    <a:lumMod val="50000"/>
                  </a:schemeClr>
                </a:solidFill>
              </a:rPr>
              <a:t>The different research studies and data objects will often be in different places… </a:t>
            </a:r>
            <a:r>
              <a:rPr lang="en-GB" sz="2000" i="1" dirty="0">
                <a:solidFill>
                  <a:schemeClr val="accent6">
                    <a:lumMod val="50000"/>
                  </a:schemeClr>
                </a:solidFill>
              </a:rPr>
              <a:t>(with the original research team, on a website, in published papers, on preprint servers, in an institutional, disease-specific or general repository)</a:t>
            </a:r>
          </a:p>
          <a:p>
            <a:endParaRPr lang="en-GB" sz="2000" dirty="0">
              <a:solidFill>
                <a:schemeClr val="accent6">
                  <a:lumMod val="50000"/>
                </a:schemeClr>
              </a:solidFill>
            </a:endParaRPr>
          </a:p>
          <a:p>
            <a:pPr marL="360363" indent="-360363">
              <a:buFont typeface="Wingdings" panose="05000000000000000000" pitchFamily="2" charset="2"/>
              <a:buChar char="§"/>
            </a:pPr>
            <a:r>
              <a:rPr lang="en-GB" sz="2000" dirty="0">
                <a:solidFill>
                  <a:schemeClr val="accent6">
                    <a:lumMod val="50000"/>
                  </a:schemeClr>
                </a:solidFill>
              </a:rPr>
              <a:t>The mechanisms for gaining access will vary between different places and different data objects.</a:t>
            </a:r>
          </a:p>
          <a:p>
            <a:pPr marL="285750" indent="-285750">
              <a:buFont typeface="Wingdings" panose="05000000000000000000" pitchFamily="2" charset="2"/>
              <a:buChar char="§"/>
            </a:pPr>
            <a:endParaRPr lang="en-GB" sz="2000" dirty="0">
              <a:solidFill>
                <a:schemeClr val="accent6">
                  <a:lumMod val="50000"/>
                </a:schemeClr>
              </a:solidFill>
            </a:endParaRPr>
          </a:p>
          <a:p>
            <a:pPr marL="360363" indent="-360363">
              <a:buFont typeface="Wingdings" panose="05000000000000000000" pitchFamily="2" charset="2"/>
              <a:buChar char="§"/>
            </a:pPr>
            <a:r>
              <a:rPr lang="en-GB" sz="2000" dirty="0">
                <a:solidFill>
                  <a:schemeClr val="accent6">
                    <a:lumMod val="50000"/>
                  </a:schemeClr>
                </a:solidFill>
              </a:rPr>
              <a:t>But there is no agreed discovery metadata schema that can be used to describe data objects and the access mechanisms associated with them, and there is no central repository of that metadata.</a:t>
            </a:r>
            <a:br>
              <a:rPr lang="en-GB" sz="2000" dirty="0">
                <a:solidFill>
                  <a:schemeClr val="accent6">
                    <a:lumMod val="50000"/>
                  </a:schemeClr>
                </a:solidFill>
              </a:rPr>
            </a:br>
            <a:endParaRPr lang="en-GB" sz="2000" dirty="0">
              <a:solidFill>
                <a:schemeClr val="accent6">
                  <a:lumMod val="50000"/>
                </a:schemeClr>
              </a:solidFill>
            </a:endParaRPr>
          </a:p>
          <a:p>
            <a:pPr marL="360363" indent="-360363">
              <a:buFont typeface="Wingdings" panose="05000000000000000000" pitchFamily="2" charset="2"/>
              <a:buChar char="§"/>
            </a:pPr>
            <a:r>
              <a:rPr lang="en-GB" sz="2000" dirty="0">
                <a:solidFill>
                  <a:schemeClr val="accent6">
                    <a:lumMod val="50000"/>
                  </a:schemeClr>
                </a:solidFill>
              </a:rPr>
              <a:t>Finding out what data objects are available, what studies they are linked to, how to access them, or apply for access, is therefore a difficult, time-consuming  process. As the practice of data sharing increases, this problem is likely to rapidly increase.</a:t>
            </a:r>
          </a:p>
        </p:txBody>
      </p:sp>
    </p:spTree>
    <p:extLst>
      <p:ext uri="{BB962C8B-B14F-4D97-AF65-F5344CB8AC3E}">
        <p14:creationId xmlns:p14="http://schemas.microsoft.com/office/powerpoint/2010/main" val="3176764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Objectives</a:t>
            </a:r>
          </a:p>
        </p:txBody>
      </p:sp>
      <p:sp>
        <p:nvSpPr>
          <p:cNvPr id="3" name="2 Marcador de contenido"/>
          <p:cNvSpPr>
            <a:spLocks noGrp="1"/>
          </p:cNvSpPr>
          <p:nvPr>
            <p:ph idx="1"/>
          </p:nvPr>
        </p:nvSpPr>
        <p:spPr>
          <a:xfrm>
            <a:off x="838200" y="1063983"/>
            <a:ext cx="10515600" cy="5154567"/>
          </a:xfrm>
        </p:spPr>
        <p:txBody>
          <a:bodyPr>
            <a:normAutofit fontScale="55000" lnSpcReduction="20000"/>
          </a:bodyPr>
          <a:lstStyle/>
          <a:p>
            <a:pPr marL="0" indent="0">
              <a:buNone/>
            </a:pPr>
            <a:endParaRPr lang="en-US" dirty="0">
              <a:solidFill>
                <a:srgbClr val="FF0000"/>
              </a:solidFill>
            </a:endParaRPr>
          </a:p>
          <a:p>
            <a:r>
              <a:rPr lang="en-US" sz="2900" dirty="0"/>
              <a:t>Investigate the most efficient mechanisms for assigning identifiers to clinical research data objects </a:t>
            </a:r>
            <a:r>
              <a:rPr lang="de-DE" sz="2900" dirty="0"/>
              <a:t>(e.g. DOIs)</a:t>
            </a:r>
          </a:p>
          <a:p>
            <a:pPr marL="0" indent="0">
              <a:buNone/>
            </a:pPr>
            <a:endParaRPr lang="de-DE" sz="2900" dirty="0"/>
          </a:p>
          <a:p>
            <a:r>
              <a:rPr lang="en-US" sz="2900" dirty="0"/>
              <a:t>Investigate the applicability of the proposed metadata scheme, developing it further if necessary</a:t>
            </a:r>
          </a:p>
          <a:p>
            <a:pPr marL="0" indent="0">
              <a:buNone/>
            </a:pPr>
            <a:endParaRPr lang="en-US" sz="2900" dirty="0"/>
          </a:p>
          <a:p>
            <a:r>
              <a:rPr lang="en-US" sz="2900" dirty="0"/>
              <a:t>Develop a simple web based system for collecting metadata, and assess its acceptability to researchers (metadata repository)</a:t>
            </a:r>
          </a:p>
          <a:p>
            <a:pPr marL="0" indent="0">
              <a:buNone/>
            </a:pPr>
            <a:endParaRPr lang="en-US" sz="2900" dirty="0"/>
          </a:p>
          <a:p>
            <a:r>
              <a:rPr lang="en-US" sz="2900" dirty="0"/>
              <a:t>Investigate storage, access and maintenance issues and costs of the metadata repository, envisaged as being based on the Indigo cloud infrastructure</a:t>
            </a:r>
          </a:p>
          <a:p>
            <a:pPr marL="0" indent="0">
              <a:buNone/>
            </a:pPr>
            <a:endParaRPr lang="en-US" sz="2900" dirty="0"/>
          </a:p>
          <a:p>
            <a:r>
              <a:rPr lang="en-US" sz="2900" dirty="0"/>
              <a:t>Develop a web based portal to search the repository, including user acceptance testing of the portal</a:t>
            </a:r>
          </a:p>
          <a:p>
            <a:pPr marL="0" indent="0">
              <a:buNone/>
            </a:pPr>
            <a:endParaRPr lang="en-US" sz="2900" dirty="0"/>
          </a:p>
          <a:p>
            <a:r>
              <a:rPr lang="en-US" sz="2900" dirty="0"/>
              <a:t>Investigate API based harvesting techniques and data mining techniques and assess their suitability </a:t>
            </a:r>
            <a:r>
              <a:rPr lang="de-DE" sz="2900" dirty="0"/>
              <a:t>for longer term use</a:t>
            </a:r>
          </a:p>
          <a:p>
            <a:pPr marL="0" indent="0">
              <a:buNone/>
            </a:pPr>
            <a:endParaRPr lang="de-DE" sz="2900" dirty="0"/>
          </a:p>
          <a:p>
            <a:r>
              <a:rPr lang="en-US" sz="2900" dirty="0"/>
              <a:t>Develop options for a sustainable metadata repository system using a well defined combination of </a:t>
            </a:r>
            <a:r>
              <a:rPr lang="de-DE" sz="2900" dirty="0"/>
              <a:t>tools, procedures and infrastructures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4</a:t>
            </a:fld>
            <a:endParaRPr lang="it-IT" dirty="0"/>
          </a:p>
        </p:txBody>
      </p:sp>
    </p:spTree>
    <p:extLst>
      <p:ext uri="{BB962C8B-B14F-4D97-AF65-F5344CB8AC3E}">
        <p14:creationId xmlns:p14="http://schemas.microsoft.com/office/powerpoint/2010/main" val="379371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Concept</a:t>
            </a:r>
          </a:p>
        </p:txBody>
      </p:sp>
      <p:sp>
        <p:nvSpPr>
          <p:cNvPr id="3" name="2 Marcador de contenido"/>
          <p:cNvSpPr>
            <a:spLocks noGrp="1"/>
          </p:cNvSpPr>
          <p:nvPr>
            <p:ph idx="1"/>
          </p:nvPr>
        </p:nvSpPr>
        <p:spPr>
          <a:xfrm>
            <a:off x="592183" y="1201782"/>
            <a:ext cx="11077303" cy="5154567"/>
          </a:xfrm>
        </p:spPr>
        <p:txBody>
          <a:bodyPr>
            <a:normAutofit fontScale="77500" lnSpcReduction="20000"/>
          </a:bodyPr>
          <a:lstStyle/>
          <a:p>
            <a:pPr marL="0" indent="0">
              <a:buNone/>
            </a:pPr>
            <a:endParaRPr lang="en-US" dirty="0">
              <a:solidFill>
                <a:srgbClr val="FF0000"/>
              </a:solidFill>
            </a:endParaRPr>
          </a:p>
          <a:p>
            <a:pPr marL="0" indent="0" algn="just">
              <a:buNone/>
            </a:pPr>
            <a:r>
              <a:rPr lang="en-GB" sz="3200" dirty="0"/>
              <a:t>   A </a:t>
            </a:r>
            <a:r>
              <a:rPr lang="en-GB" sz="3200" b="1" dirty="0"/>
              <a:t>metadata repository</a:t>
            </a:r>
            <a:r>
              <a:rPr lang="en-GB" sz="3200" dirty="0"/>
              <a:t>, implemented as single portal system, should allow:</a:t>
            </a:r>
          </a:p>
          <a:p>
            <a:pPr marL="0" indent="0">
              <a:buNone/>
            </a:pPr>
            <a:endParaRPr lang="de-DE" sz="2900" dirty="0"/>
          </a:p>
          <a:p>
            <a:r>
              <a:rPr lang="en-GB" sz="3200" dirty="0"/>
              <a:t>Identification of clinical research studies </a:t>
            </a:r>
            <a:r>
              <a:rPr lang="en-GB" sz="3200" i="1" dirty="0"/>
              <a:t>(e.g. via clinical trial registries)</a:t>
            </a:r>
          </a:p>
          <a:p>
            <a:pPr marL="0" indent="0">
              <a:buNone/>
            </a:pPr>
            <a:endParaRPr lang="en-US" sz="2900" dirty="0"/>
          </a:p>
          <a:p>
            <a:r>
              <a:rPr lang="en-GB" sz="3200" dirty="0"/>
              <a:t>Display and selection of data objects related to a specific clinical study</a:t>
            </a:r>
            <a:br>
              <a:rPr lang="en-GB" sz="3200" dirty="0"/>
            </a:br>
            <a:endParaRPr lang="en-US" sz="2900" dirty="0"/>
          </a:p>
          <a:p>
            <a:r>
              <a:rPr lang="en-GB" sz="3200" dirty="0"/>
              <a:t>Display of metadata of a data object, including nature of the object </a:t>
            </a:r>
            <a:r>
              <a:rPr lang="en-GB" sz="3200" i="1" dirty="0"/>
              <a:t>(e.g. name, type, provenance) </a:t>
            </a:r>
            <a:r>
              <a:rPr lang="en-GB" sz="3200" dirty="0"/>
              <a:t>and the mode of access </a:t>
            </a:r>
            <a:r>
              <a:rPr lang="en-GB" sz="3200" i="1" dirty="0"/>
              <a:t>(public, restricted, private)</a:t>
            </a:r>
          </a:p>
          <a:p>
            <a:pPr marL="0" indent="0">
              <a:buNone/>
            </a:pPr>
            <a:endParaRPr lang="en-US" sz="2900" dirty="0"/>
          </a:p>
          <a:p>
            <a:r>
              <a:rPr lang="en-GB" sz="3200" dirty="0"/>
              <a:t>Link to the data object </a:t>
            </a:r>
            <a:r>
              <a:rPr lang="en-GB" sz="3200" i="1" dirty="0"/>
              <a:t>(if possible)</a:t>
            </a:r>
            <a:endParaRPr lang="en-US" sz="2900" dirty="0"/>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5</a:t>
            </a:fld>
            <a:endParaRPr lang="it-IT" dirty="0"/>
          </a:p>
        </p:txBody>
      </p:sp>
    </p:spTree>
    <p:extLst>
      <p:ext uri="{BB962C8B-B14F-4D97-AF65-F5344CB8AC3E}">
        <p14:creationId xmlns:p14="http://schemas.microsoft.com/office/powerpoint/2010/main" val="141450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Concept</a:t>
            </a:r>
          </a:p>
        </p:txBody>
      </p:sp>
      <p:sp>
        <p:nvSpPr>
          <p:cNvPr id="4" name="3 Marcador de fecha"/>
          <p:cNvSpPr>
            <a:spLocks noGrp="1"/>
          </p:cNvSpPr>
          <p:nvPr>
            <p:ph type="dt" sz="half" idx="10"/>
          </p:nvPr>
        </p:nvSpPr>
        <p:spPr/>
        <p:txBody>
          <a:bodyPr/>
          <a:lstStyle/>
          <a:p>
            <a:fld id="{16CF3D00-F2E2-4453-A021-95888B63C4EA}"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6</a:t>
            </a:fld>
            <a:endParaRPr lang="it-IT" dirty="0"/>
          </a:p>
        </p:txBody>
      </p:sp>
      <p:sp>
        <p:nvSpPr>
          <p:cNvPr id="26" name="Ellipse 1"/>
          <p:cNvSpPr/>
          <p:nvPr/>
        </p:nvSpPr>
        <p:spPr>
          <a:xfrm>
            <a:off x="2401888" y="1357984"/>
            <a:ext cx="1484312" cy="14398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dirty="0"/>
              <a:t>Clinical </a:t>
            </a:r>
            <a:r>
              <a:rPr lang="de-DE" dirty="0" err="1"/>
              <a:t>trial</a:t>
            </a:r>
            <a:endParaRPr lang="de-DE" sz="1400" dirty="0"/>
          </a:p>
        </p:txBody>
      </p:sp>
      <p:sp>
        <p:nvSpPr>
          <p:cNvPr id="27" name="Ellipse 12"/>
          <p:cNvSpPr/>
          <p:nvPr/>
        </p:nvSpPr>
        <p:spPr>
          <a:xfrm>
            <a:off x="5786438" y="1046834"/>
            <a:ext cx="1368425" cy="124777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dirty="0"/>
              <a:t>Patient-level </a:t>
            </a:r>
            <a:r>
              <a:rPr lang="de-DE" sz="1400" dirty="0" err="1"/>
              <a:t>data</a:t>
            </a:r>
            <a:r>
              <a:rPr lang="de-DE" sz="1400" dirty="0"/>
              <a:t> in a </a:t>
            </a:r>
            <a:r>
              <a:rPr lang="de-DE" sz="1400" dirty="0" err="1"/>
              <a:t>repository</a:t>
            </a:r>
            <a:endParaRPr lang="de-DE" sz="1400" dirty="0"/>
          </a:p>
        </p:txBody>
      </p:sp>
      <p:sp>
        <p:nvSpPr>
          <p:cNvPr id="28" name="Ellipse 16"/>
          <p:cNvSpPr/>
          <p:nvPr/>
        </p:nvSpPr>
        <p:spPr>
          <a:xfrm>
            <a:off x="3482975" y="4504409"/>
            <a:ext cx="1368425" cy="1246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dirty="0"/>
              <a:t>Statistical </a:t>
            </a:r>
            <a:r>
              <a:rPr lang="de-DE" sz="1400" dirty="0" err="1"/>
              <a:t>analysis</a:t>
            </a:r>
            <a:r>
              <a:rPr lang="de-DE" sz="1400" dirty="0"/>
              <a:t> plan on </a:t>
            </a:r>
            <a:r>
              <a:rPr lang="de-DE" sz="1400" dirty="0" err="1"/>
              <a:t>trial</a:t>
            </a:r>
            <a:r>
              <a:rPr lang="de-DE" sz="1400" dirty="0"/>
              <a:t> </a:t>
            </a:r>
            <a:r>
              <a:rPr lang="de-DE" sz="1400" dirty="0" err="1"/>
              <a:t>webpage</a:t>
            </a:r>
            <a:endParaRPr lang="de-DE" sz="1400" dirty="0"/>
          </a:p>
        </p:txBody>
      </p:sp>
      <p:sp>
        <p:nvSpPr>
          <p:cNvPr id="29" name="Ellipse 17"/>
          <p:cNvSpPr/>
          <p:nvPr/>
        </p:nvSpPr>
        <p:spPr>
          <a:xfrm>
            <a:off x="4851400" y="3712247"/>
            <a:ext cx="1366838" cy="12461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dirty="0"/>
              <a:t>Summary </a:t>
            </a:r>
            <a:r>
              <a:rPr lang="de-DE" sz="1400" dirty="0" err="1"/>
              <a:t>results</a:t>
            </a:r>
            <a:r>
              <a:rPr lang="de-DE" sz="1400" dirty="0"/>
              <a:t> in </a:t>
            </a:r>
            <a:r>
              <a:rPr lang="de-DE" sz="1400" dirty="0" err="1"/>
              <a:t>clinical</a:t>
            </a:r>
            <a:r>
              <a:rPr lang="de-DE" sz="1400" dirty="0"/>
              <a:t> </a:t>
            </a:r>
            <a:r>
              <a:rPr lang="de-DE" sz="1400" dirty="0" err="1"/>
              <a:t>trial</a:t>
            </a:r>
            <a:r>
              <a:rPr lang="de-DE" sz="1400" dirty="0"/>
              <a:t> </a:t>
            </a:r>
            <a:r>
              <a:rPr lang="de-DE" sz="1400" dirty="0" err="1"/>
              <a:t>registry</a:t>
            </a:r>
            <a:r>
              <a:rPr lang="de-DE" sz="1400" dirty="0"/>
              <a:t> </a:t>
            </a:r>
          </a:p>
        </p:txBody>
      </p:sp>
      <p:sp>
        <p:nvSpPr>
          <p:cNvPr id="30" name="Ellipse 18"/>
          <p:cNvSpPr/>
          <p:nvPr/>
        </p:nvSpPr>
        <p:spPr>
          <a:xfrm>
            <a:off x="5578475" y="2488284"/>
            <a:ext cx="1368425" cy="1246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dirty="0"/>
              <a:t>Data in </a:t>
            </a:r>
            <a:r>
              <a:rPr lang="de-DE" sz="1400" dirty="0" err="1"/>
              <a:t>regulatory</a:t>
            </a:r>
            <a:r>
              <a:rPr lang="de-DE" sz="1400" dirty="0"/>
              <a:t> </a:t>
            </a:r>
            <a:r>
              <a:rPr lang="de-DE" sz="1400" dirty="0" err="1"/>
              <a:t>databases</a:t>
            </a:r>
            <a:r>
              <a:rPr lang="de-DE" sz="1400" dirty="0"/>
              <a:t> (e.g. EMA)</a:t>
            </a:r>
          </a:p>
        </p:txBody>
      </p:sp>
      <p:cxnSp>
        <p:nvCxnSpPr>
          <p:cNvPr id="31" name="Gerade Verbindung mit Pfeil 3"/>
          <p:cNvCxnSpPr/>
          <p:nvPr/>
        </p:nvCxnSpPr>
        <p:spPr>
          <a:xfrm flipH="1">
            <a:off x="2693988" y="2978822"/>
            <a:ext cx="187325" cy="1920203"/>
          </a:xfrm>
          <a:prstGeom prst="straightConnector1">
            <a:avLst/>
          </a:prstGeom>
          <a:ln w="50800">
            <a:solidFill>
              <a:schemeClr val="accent1">
                <a:shade val="95000"/>
                <a:satMod val="105000"/>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19"/>
          <p:cNvCxnSpPr/>
          <p:nvPr/>
        </p:nvCxnSpPr>
        <p:spPr>
          <a:xfrm>
            <a:off x="3843338" y="2654972"/>
            <a:ext cx="1073150" cy="1000125"/>
          </a:xfrm>
          <a:prstGeom prst="straightConnector1">
            <a:avLst/>
          </a:prstGeom>
          <a:ln w="50800">
            <a:solidFill>
              <a:schemeClr val="accent1">
                <a:shade val="95000"/>
                <a:satMod val="105000"/>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20"/>
          <p:cNvCxnSpPr/>
          <p:nvPr/>
        </p:nvCxnSpPr>
        <p:spPr>
          <a:xfrm>
            <a:off x="3338513" y="2942309"/>
            <a:ext cx="512762" cy="1312863"/>
          </a:xfrm>
          <a:prstGeom prst="straightConnector1">
            <a:avLst/>
          </a:prstGeom>
          <a:ln w="50800">
            <a:solidFill>
              <a:schemeClr val="accent1">
                <a:shade val="95000"/>
                <a:satMod val="105000"/>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23"/>
          <p:cNvCxnSpPr/>
          <p:nvPr/>
        </p:nvCxnSpPr>
        <p:spPr>
          <a:xfrm>
            <a:off x="4070350" y="2294609"/>
            <a:ext cx="1419225" cy="684213"/>
          </a:xfrm>
          <a:prstGeom prst="straightConnector1">
            <a:avLst/>
          </a:prstGeom>
          <a:ln w="50800">
            <a:solidFill>
              <a:schemeClr val="accent1">
                <a:shade val="95000"/>
                <a:satMod val="105000"/>
                <a:alpha val="9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25"/>
          <p:cNvCxnSpPr/>
          <p:nvPr/>
        </p:nvCxnSpPr>
        <p:spPr>
          <a:xfrm flipV="1">
            <a:off x="4160838" y="1683422"/>
            <a:ext cx="1417637" cy="106362"/>
          </a:xfrm>
          <a:prstGeom prst="straightConnector1">
            <a:avLst/>
          </a:prstGeom>
          <a:ln w="50800">
            <a:solidFill>
              <a:schemeClr val="accent1">
                <a:shade val="95000"/>
                <a:satMod val="105000"/>
                <a:alpha val="98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36" name="Bild 1" descr="PID-img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01025" y="3355059"/>
            <a:ext cx="2305050" cy="227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feld 29"/>
          <p:cNvSpPr txBox="1">
            <a:spLocks noChangeArrowheads="1"/>
          </p:cNvSpPr>
          <p:nvPr/>
        </p:nvSpPr>
        <p:spPr bwMode="auto">
          <a:xfrm>
            <a:off x="8594725" y="3013747"/>
            <a:ext cx="1557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DE" altLang="de-DE" sz="1800" b="1">
                <a:latin typeface="Arial" panose="020B0604020202020204" pitchFamily="34" charset="0"/>
              </a:rPr>
              <a:t>Data objects</a:t>
            </a:r>
          </a:p>
        </p:txBody>
      </p:sp>
      <p:cxnSp>
        <p:nvCxnSpPr>
          <p:cNvPr id="38" name="Gerade Verbindung mit Pfeil 18435"/>
          <p:cNvCxnSpPr/>
          <p:nvPr/>
        </p:nvCxnSpPr>
        <p:spPr>
          <a:xfrm flipH="1" flipV="1">
            <a:off x="7110413" y="2294609"/>
            <a:ext cx="1031875" cy="1054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6"/>
          <p:cNvCxnSpPr/>
          <p:nvPr/>
        </p:nvCxnSpPr>
        <p:spPr>
          <a:xfrm flipH="1" flipV="1">
            <a:off x="6443663" y="4405984"/>
            <a:ext cx="1682750" cy="98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Gerade Verbindung mit Pfeil 37"/>
          <p:cNvCxnSpPr/>
          <p:nvPr/>
        </p:nvCxnSpPr>
        <p:spPr>
          <a:xfrm flipH="1">
            <a:off x="5127625" y="5198147"/>
            <a:ext cx="2998788" cy="15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Gerade Verbindung mit Pfeil 38"/>
          <p:cNvCxnSpPr/>
          <p:nvPr/>
        </p:nvCxnSpPr>
        <p:spPr>
          <a:xfrm flipH="1">
            <a:off x="3521075" y="5534697"/>
            <a:ext cx="4621213" cy="482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Gerade Verbindung mit Pfeil 42"/>
          <p:cNvCxnSpPr/>
          <p:nvPr/>
        </p:nvCxnSpPr>
        <p:spPr>
          <a:xfrm flipH="1" flipV="1">
            <a:off x="7154863" y="3386809"/>
            <a:ext cx="971550" cy="4048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Textfeld 18447"/>
          <p:cNvSpPr txBox="1">
            <a:spLocks noChangeArrowheads="1"/>
          </p:cNvSpPr>
          <p:nvPr/>
        </p:nvSpPr>
        <p:spPr bwMode="auto">
          <a:xfrm>
            <a:off x="2185988" y="926184"/>
            <a:ext cx="18526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DE" altLang="de-DE" sz="1800">
                <a:latin typeface="Arial" panose="020B0604020202020204" pitchFamily="34" charset="0"/>
              </a:rPr>
              <a:t>Unique identifier</a:t>
            </a:r>
          </a:p>
        </p:txBody>
      </p:sp>
      <p:sp>
        <p:nvSpPr>
          <p:cNvPr id="44" name="Textfeld 29"/>
          <p:cNvSpPr txBox="1">
            <a:spLocks noChangeArrowheads="1"/>
          </p:cNvSpPr>
          <p:nvPr/>
        </p:nvSpPr>
        <p:spPr bwMode="auto">
          <a:xfrm>
            <a:off x="8523288" y="5668047"/>
            <a:ext cx="1620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DE" altLang="de-DE" sz="1800">
                <a:latin typeface="Arial" panose="020B0604020202020204" pitchFamily="34" charset="0"/>
              </a:rPr>
              <a:t>Fair principles</a:t>
            </a:r>
          </a:p>
        </p:txBody>
      </p:sp>
      <p:sp>
        <p:nvSpPr>
          <p:cNvPr id="45" name="Ellipse 15"/>
          <p:cNvSpPr/>
          <p:nvPr/>
        </p:nvSpPr>
        <p:spPr>
          <a:xfrm>
            <a:off x="2014537" y="5044953"/>
            <a:ext cx="1368425" cy="12461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dirty="0"/>
              <a:t>Trial </a:t>
            </a:r>
            <a:r>
              <a:rPr lang="de-DE" sz="1400" dirty="0" err="1"/>
              <a:t>protocol</a:t>
            </a:r>
            <a:r>
              <a:rPr lang="de-DE" sz="1400" dirty="0"/>
              <a:t> </a:t>
            </a:r>
            <a:r>
              <a:rPr lang="de-DE" sz="1400" dirty="0" err="1"/>
              <a:t>published</a:t>
            </a:r>
            <a:r>
              <a:rPr lang="de-DE" sz="1400" dirty="0"/>
              <a:t> in </a:t>
            </a:r>
            <a:r>
              <a:rPr lang="de-DE" sz="1400" dirty="0" err="1"/>
              <a:t>journal</a:t>
            </a:r>
            <a:endParaRPr lang="de-DE" sz="1400" dirty="0"/>
          </a:p>
        </p:txBody>
      </p:sp>
    </p:spTree>
    <p:extLst>
      <p:ext uri="{BB962C8B-B14F-4D97-AF65-F5344CB8AC3E}">
        <p14:creationId xmlns:p14="http://schemas.microsoft.com/office/powerpoint/2010/main" val="3322257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Architecture</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7</a:t>
            </a:fld>
            <a:endParaRPr lang="it-IT" dirty="0"/>
          </a:p>
        </p:txBody>
      </p:sp>
      <p:pic>
        <p:nvPicPr>
          <p:cNvPr id="7" name="Grafik 8">
            <a:extLst>
              <a:ext uri="{FF2B5EF4-FFF2-40B4-BE49-F238E27FC236}">
                <a16:creationId xmlns:a16="http://schemas.microsoft.com/office/drawing/2014/main" id="{393A55B2-3365-4971-85E2-79EB64538C70}"/>
              </a:ext>
            </a:extLst>
          </p:cNvPr>
          <p:cNvPicPr>
            <a:picLocks noChangeAspect="1"/>
          </p:cNvPicPr>
          <p:nvPr/>
        </p:nvPicPr>
        <p:blipFill>
          <a:blip r:embed="rId2"/>
          <a:stretch>
            <a:fillRect/>
          </a:stretch>
        </p:blipFill>
        <p:spPr>
          <a:xfrm>
            <a:off x="838200" y="999564"/>
            <a:ext cx="7561095" cy="5283406"/>
          </a:xfrm>
          <a:prstGeom prst="rect">
            <a:avLst/>
          </a:prstGeom>
        </p:spPr>
      </p:pic>
      <p:sp>
        <p:nvSpPr>
          <p:cNvPr id="9" name="Textfeld 9">
            <a:extLst>
              <a:ext uri="{FF2B5EF4-FFF2-40B4-BE49-F238E27FC236}">
                <a16:creationId xmlns:a16="http://schemas.microsoft.com/office/drawing/2014/main" id="{F742EFFA-F50D-49C1-8482-6D32F8C5A08F}"/>
              </a:ext>
            </a:extLst>
          </p:cNvPr>
          <p:cNvSpPr txBox="1"/>
          <p:nvPr/>
        </p:nvSpPr>
        <p:spPr>
          <a:xfrm>
            <a:off x="8549639" y="2987499"/>
            <a:ext cx="3354977" cy="830997"/>
          </a:xfrm>
          <a:prstGeom prst="rect">
            <a:avLst/>
          </a:prstGeom>
          <a:noFill/>
        </p:spPr>
        <p:txBody>
          <a:bodyPr wrap="square" rtlCol="0">
            <a:spAutoFit/>
          </a:bodyPr>
          <a:lstStyle/>
          <a:p>
            <a:r>
              <a:rPr lang="de-DE" sz="2400" dirty="0"/>
              <a:t>ECRIN – </a:t>
            </a:r>
            <a:r>
              <a:rPr lang="de-DE" sz="2400" dirty="0" err="1"/>
              <a:t>OneData</a:t>
            </a:r>
            <a:r>
              <a:rPr lang="de-DE" sz="2400" dirty="0"/>
              <a:t> Integration Architecture</a:t>
            </a:r>
          </a:p>
        </p:txBody>
      </p:sp>
    </p:spTree>
    <p:extLst>
      <p:ext uri="{BB962C8B-B14F-4D97-AF65-F5344CB8AC3E}">
        <p14:creationId xmlns:p14="http://schemas.microsoft.com/office/powerpoint/2010/main" val="622745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Data structures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8</a:t>
            </a:fld>
            <a:endParaRPr lang="it-IT" dirty="0"/>
          </a:p>
        </p:txBody>
      </p:sp>
      <p:pic>
        <p:nvPicPr>
          <p:cNvPr id="7" name="Grafik 1">
            <a:extLst>
              <a:ext uri="{FF2B5EF4-FFF2-40B4-BE49-F238E27FC236}">
                <a16:creationId xmlns:a16="http://schemas.microsoft.com/office/drawing/2014/main" id="{D39C34DE-706E-4830-9C22-9E17C42025CF}"/>
              </a:ext>
            </a:extLst>
          </p:cNvPr>
          <p:cNvPicPr>
            <a:picLocks noChangeAspect="1"/>
          </p:cNvPicPr>
          <p:nvPr/>
        </p:nvPicPr>
        <p:blipFill>
          <a:blip r:embed="rId2"/>
          <a:stretch>
            <a:fillRect/>
          </a:stretch>
        </p:blipFill>
        <p:spPr>
          <a:xfrm>
            <a:off x="3195950" y="1039588"/>
            <a:ext cx="2053487" cy="5203358"/>
          </a:xfrm>
          <a:prstGeom prst="rect">
            <a:avLst/>
          </a:prstGeom>
        </p:spPr>
      </p:pic>
      <p:sp>
        <p:nvSpPr>
          <p:cNvPr id="9" name="Rechteck 3">
            <a:extLst>
              <a:ext uri="{FF2B5EF4-FFF2-40B4-BE49-F238E27FC236}">
                <a16:creationId xmlns:a16="http://schemas.microsoft.com/office/drawing/2014/main" id="{031E6112-522C-4AC6-91A7-AF491C55E49A}"/>
              </a:ext>
            </a:extLst>
          </p:cNvPr>
          <p:cNvSpPr/>
          <p:nvPr/>
        </p:nvSpPr>
        <p:spPr>
          <a:xfrm>
            <a:off x="6184223" y="2515119"/>
            <a:ext cx="4100600" cy="1477328"/>
          </a:xfrm>
          <a:prstGeom prst="rect">
            <a:avLst/>
          </a:prstGeom>
        </p:spPr>
        <p:txBody>
          <a:bodyPr wrap="square">
            <a:spAutoFit/>
          </a:bodyPr>
          <a:lstStyle/>
          <a:p>
            <a:r>
              <a:rPr lang="en-US" dirty="0"/>
              <a:t>The two main entities in the system are: </a:t>
            </a:r>
          </a:p>
          <a:p>
            <a:pPr marL="342900" indent="-342900">
              <a:buAutoNum type="alphaLcParenR"/>
            </a:pPr>
            <a:r>
              <a:rPr lang="en-US" dirty="0"/>
              <a:t>Studies; </a:t>
            </a:r>
          </a:p>
          <a:p>
            <a:pPr marL="342900" indent="-342900">
              <a:buAutoNum type="alphaLcParenR"/>
            </a:pPr>
            <a:r>
              <a:rPr lang="en-US" dirty="0"/>
              <a:t>Data Objects, with a join table linking the two.</a:t>
            </a:r>
            <a:endParaRPr lang="de-DE" dirty="0"/>
          </a:p>
        </p:txBody>
      </p:sp>
    </p:spTree>
    <p:extLst>
      <p:ext uri="{BB962C8B-B14F-4D97-AF65-F5344CB8AC3E}">
        <p14:creationId xmlns:p14="http://schemas.microsoft.com/office/powerpoint/2010/main" val="2211674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a:t>Use Case Goals: Data structures</a:t>
            </a:r>
          </a:p>
        </p:txBody>
      </p:sp>
      <p:sp>
        <p:nvSpPr>
          <p:cNvPr id="4" name="3 Marcador de fecha"/>
          <p:cNvSpPr>
            <a:spLocks noGrp="1"/>
          </p:cNvSpPr>
          <p:nvPr>
            <p:ph type="dt" sz="half" idx="10"/>
          </p:nvPr>
        </p:nvSpPr>
        <p:spPr/>
        <p:txBody>
          <a:bodyPr/>
          <a:lstStyle/>
          <a:p>
            <a:fld id="{82C2B2D0-F1D4-41E3-8C19-CC9900A4A1C1}" type="datetime1">
              <a:rPr lang="it-IT" smtClean="0"/>
              <a:t>07/09/2018</a:t>
            </a:fld>
            <a:endParaRPr lang="it-IT" dirty="0"/>
          </a:p>
        </p:txBody>
      </p:sp>
      <p:sp>
        <p:nvSpPr>
          <p:cNvPr id="5" name="4 Marcador de pie de página"/>
          <p:cNvSpPr>
            <a:spLocks noGrp="1"/>
          </p:cNvSpPr>
          <p:nvPr>
            <p:ph type="ftr" sz="quarter" idx="11"/>
          </p:nvPr>
        </p:nvSpPr>
        <p:spPr/>
        <p:txBody>
          <a:bodyPr/>
          <a:lstStyle/>
          <a:p>
            <a:r>
              <a:rPr lang="it-IT"/>
              <a:t>eXtreme DataCloud</a:t>
            </a:r>
            <a:endParaRPr lang="it-IT" dirty="0"/>
          </a:p>
        </p:txBody>
      </p:sp>
      <p:sp>
        <p:nvSpPr>
          <p:cNvPr id="6" name="5 Marcador de número de diapositiva"/>
          <p:cNvSpPr>
            <a:spLocks noGrp="1"/>
          </p:cNvSpPr>
          <p:nvPr>
            <p:ph type="sldNum" sz="quarter" idx="12"/>
          </p:nvPr>
        </p:nvSpPr>
        <p:spPr/>
        <p:txBody>
          <a:bodyPr/>
          <a:lstStyle/>
          <a:p>
            <a:fld id="{9723A89C-D035-4CCD-8775-47FA95F2F2E6}" type="slidenum">
              <a:rPr lang="it-IT" smtClean="0"/>
              <a:pPr/>
              <a:t>9</a:t>
            </a:fld>
            <a:endParaRPr lang="it-IT" dirty="0"/>
          </a:p>
        </p:txBody>
      </p:sp>
      <p:pic>
        <p:nvPicPr>
          <p:cNvPr id="8" name="Grafik 1">
            <a:extLst>
              <a:ext uri="{FF2B5EF4-FFF2-40B4-BE49-F238E27FC236}">
                <a16:creationId xmlns:a16="http://schemas.microsoft.com/office/drawing/2014/main" id="{809A0F22-E46F-4ADB-BA57-CE5F13657B9A}"/>
              </a:ext>
            </a:extLst>
          </p:cNvPr>
          <p:cNvPicPr>
            <a:picLocks noChangeAspect="1"/>
          </p:cNvPicPr>
          <p:nvPr/>
        </p:nvPicPr>
        <p:blipFill>
          <a:blip r:embed="rId2"/>
          <a:stretch>
            <a:fillRect/>
          </a:stretch>
        </p:blipFill>
        <p:spPr>
          <a:xfrm>
            <a:off x="1497874" y="2384696"/>
            <a:ext cx="8665029" cy="3206207"/>
          </a:xfrm>
          <a:prstGeom prst="rect">
            <a:avLst/>
          </a:prstGeom>
        </p:spPr>
      </p:pic>
      <p:sp>
        <p:nvSpPr>
          <p:cNvPr id="10" name="Rechteck 2">
            <a:extLst>
              <a:ext uri="{FF2B5EF4-FFF2-40B4-BE49-F238E27FC236}">
                <a16:creationId xmlns:a16="http://schemas.microsoft.com/office/drawing/2014/main" id="{D4D6963C-1F6E-402F-A3FB-A0D304228004}"/>
              </a:ext>
            </a:extLst>
          </p:cNvPr>
          <p:cNvSpPr/>
          <p:nvPr/>
        </p:nvSpPr>
        <p:spPr>
          <a:xfrm>
            <a:off x="4300665" y="1619249"/>
            <a:ext cx="2937022" cy="461665"/>
          </a:xfrm>
          <a:prstGeom prst="rect">
            <a:avLst/>
          </a:prstGeom>
        </p:spPr>
        <p:txBody>
          <a:bodyPr wrap="none">
            <a:spAutoFit/>
          </a:bodyPr>
          <a:lstStyle/>
          <a:p>
            <a:r>
              <a:rPr lang="de-DE" sz="2400" b="1" dirty="0"/>
              <a:t>Study </a:t>
            </a:r>
            <a:r>
              <a:rPr lang="de-DE" sz="2400" b="1" dirty="0" err="1"/>
              <a:t>related</a:t>
            </a:r>
            <a:r>
              <a:rPr lang="de-DE" sz="2400" b="1" dirty="0"/>
              <a:t> </a:t>
            </a:r>
            <a:r>
              <a:rPr lang="de-DE" sz="2400" b="1" dirty="0" err="1"/>
              <a:t>data</a:t>
            </a:r>
            <a:r>
              <a:rPr lang="de-DE" sz="2400" b="1" dirty="0"/>
              <a:t> </a:t>
            </a:r>
          </a:p>
        </p:txBody>
      </p:sp>
    </p:spTree>
    <p:extLst>
      <p:ext uri="{BB962C8B-B14F-4D97-AF65-F5344CB8AC3E}">
        <p14:creationId xmlns:p14="http://schemas.microsoft.com/office/powerpoint/2010/main" val="442313181"/>
      </p:ext>
    </p:extLst>
  </p:cSld>
  <p:clrMapOvr>
    <a:masterClrMapping/>
  </p:clrMapOvr>
</p:sld>
</file>

<file path=ppt/theme/theme1.xml><?xml version="1.0" encoding="utf-8"?>
<a:theme xmlns:a="http://schemas.openxmlformats.org/drawingml/2006/main" name="Personalizza struttura">
  <a:themeElements>
    <a:clrScheme name="XDC">
      <a:dk1>
        <a:srgbClr val="4472C4"/>
      </a:dk1>
      <a:lt1>
        <a:srgbClr val="FFFFFF"/>
      </a:lt1>
      <a:dk2>
        <a:srgbClr val="ED7D31"/>
      </a:dk2>
      <a:lt2>
        <a:srgbClr val="FFFFFF"/>
      </a:lt2>
      <a:accent1>
        <a:srgbClr val="4472C4"/>
      </a:accent1>
      <a:accent2>
        <a:srgbClr val="ED7D31"/>
      </a:accent2>
      <a:accent3>
        <a:srgbClr val="757070"/>
      </a:accent3>
      <a:accent4>
        <a:srgbClr val="FFC000"/>
      </a:accent4>
      <a:accent5>
        <a:srgbClr val="002060"/>
      </a:accent5>
      <a:accent6>
        <a:srgbClr val="5F32C2"/>
      </a:accent6>
      <a:hlink>
        <a:srgbClr val="002060"/>
      </a:hlink>
      <a:folHlink>
        <a:srgbClr val="757070"/>
      </a:folHlink>
    </a:clrScheme>
    <a:fontScheme name="Personalizzato 1">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xdc_slide_template" id="{88DE0E21-2D1C-4B1E-A829-38C67D5F2308}" vid="{C7771002-1357-4CBE-A892-D7D86C2D322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xdc_ppt_template</Template>
  <TotalTime>0</TotalTime>
  <Words>1059</Words>
  <Application>Microsoft Office PowerPoint</Application>
  <PresentationFormat>Breitbild</PresentationFormat>
  <Paragraphs>202</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Arial Rounded MT Bold</vt:lpstr>
      <vt:lpstr>Calibri</vt:lpstr>
      <vt:lpstr>Wingdings</vt:lpstr>
      <vt:lpstr>Personalizza struttura</vt:lpstr>
      <vt:lpstr>WP2 Use Case  All Hands Meeting</vt:lpstr>
      <vt:lpstr>Use Case Motivation</vt:lpstr>
      <vt:lpstr>Use Case Motivation</vt:lpstr>
      <vt:lpstr>Use Case Goals: Objectives</vt:lpstr>
      <vt:lpstr>Use Case Goals: Concept</vt:lpstr>
      <vt:lpstr>Use Case: Concept</vt:lpstr>
      <vt:lpstr>Use Case Goals: Architecture</vt:lpstr>
      <vt:lpstr>Use Case Goals: Data structures</vt:lpstr>
      <vt:lpstr>Use Case Goals: Data structures</vt:lpstr>
      <vt:lpstr>Use Case Goals: Data structures</vt:lpstr>
      <vt:lpstr>Use Case Goals: Data structures</vt:lpstr>
      <vt:lpstr>Use Case Goals: Metadata schema</vt:lpstr>
      <vt:lpstr>Use Case Goals: Data sources</vt:lpstr>
      <vt:lpstr>Use Case Goals: Acquiration</vt:lpstr>
      <vt:lpstr>Use Case Update: Current status</vt:lpstr>
      <vt:lpstr>Use Case Update: Testbed server</vt:lpstr>
      <vt:lpstr>Use Case Update</vt:lpstr>
      <vt:lpstr>Use Case Goals: Problems</vt:lpstr>
      <vt:lpstr>Potential Stoppers</vt:lpstr>
      <vt:lpstr>Work plan: For the coming months</vt:lpstr>
    </vt:vector>
  </TitlesOfParts>
  <Company>INFN-CNAF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Costantini</dc:creator>
  <cp:lastModifiedBy>Christian Ohmann</cp:lastModifiedBy>
  <cp:revision>36</cp:revision>
  <dcterms:created xsi:type="dcterms:W3CDTF">2018-01-11T08:53:37Z</dcterms:created>
  <dcterms:modified xsi:type="dcterms:W3CDTF">2018-09-07T10:43:58Z</dcterms:modified>
</cp:coreProperties>
</file>