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5"/>
  </p:notesMasterIdLst>
  <p:handoutMasterIdLst>
    <p:handoutMasterId r:id="rId16"/>
  </p:handoutMasterIdLst>
  <p:sldIdLst>
    <p:sldId id="258" r:id="rId2"/>
    <p:sldId id="276" r:id="rId3"/>
    <p:sldId id="260" r:id="rId4"/>
    <p:sldId id="278" r:id="rId5"/>
    <p:sldId id="277" r:id="rId6"/>
    <p:sldId id="273" r:id="rId7"/>
    <p:sldId id="275" r:id="rId8"/>
    <p:sldId id="265" r:id="rId9"/>
    <p:sldId id="272" r:id="rId10"/>
    <p:sldId id="261" r:id="rId11"/>
    <p:sldId id="279" r:id="rId12"/>
    <p:sldId id="262" r:id="rId13"/>
    <p:sldId id="28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928" y="-2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0445C-2524-4ACB-B0EE-106C872FD37F}" type="datetimeFigureOut">
              <a:rPr lang="it-IT" smtClean="0"/>
              <a:pPr/>
              <a:t>11/09/18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DA58B-F715-4524-9452-ACF6AD901F1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688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D0ED5-C5B9-46EF-B910-26CDD39BDD0F}" type="datetimeFigureOut">
              <a:rPr lang="it-IT" smtClean="0"/>
              <a:pPr/>
              <a:t>11/09/18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32172-764E-4919-A1B7-66DDCEEB4D7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2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Risultati immagini per horizon 2020 flag european community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485" y="5957986"/>
            <a:ext cx="1568448" cy="78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magin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23" y="2037575"/>
            <a:ext cx="3828253" cy="2382025"/>
          </a:xfrm>
          <a:prstGeom prst="rect">
            <a:avLst/>
          </a:prstGeom>
        </p:spPr>
      </p:pic>
      <p:sp>
        <p:nvSpPr>
          <p:cNvPr id="2" name="Rettangolo 1"/>
          <p:cNvSpPr/>
          <p:nvPr userDrawn="1"/>
        </p:nvSpPr>
        <p:spPr>
          <a:xfrm>
            <a:off x="4706040" y="6073099"/>
            <a:ext cx="3778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 smtClean="0">
                <a:solidFill>
                  <a:schemeClr val="accent5"/>
                </a:solidFill>
                <a:effectLst/>
              </a:rPr>
              <a:t>eXtreme</a:t>
            </a:r>
            <a:r>
              <a:rPr lang="en-US" sz="11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n-US" sz="1100" b="1" dirty="0" err="1" smtClean="0">
                <a:solidFill>
                  <a:schemeClr val="accent5"/>
                </a:solidFill>
                <a:effectLst/>
              </a:rPr>
              <a:t>DataCloud</a:t>
            </a:r>
            <a:r>
              <a:rPr lang="en-US" sz="1100" b="1" dirty="0" smtClean="0">
                <a:solidFill>
                  <a:schemeClr val="accent5"/>
                </a:solidFill>
                <a:effectLst/>
              </a:rPr>
              <a:t> is co-funded by the Horizon2020 Framework Program – Grant Agreement 777367</a:t>
            </a:r>
          </a:p>
          <a:p>
            <a:r>
              <a:rPr lang="en-US" sz="1000" dirty="0" smtClean="0">
                <a:solidFill>
                  <a:schemeClr val="accent5"/>
                </a:solidFill>
              </a:rPr>
              <a:t>Copyright © Members of the XDC Collaboration, 2017-2020</a:t>
            </a:r>
            <a:endParaRPr lang="it-IT" sz="1000" dirty="0">
              <a:solidFill>
                <a:schemeClr val="accent5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 userDrawn="1">
            <p:ph type="title" hasCustomPrompt="1"/>
          </p:nvPr>
        </p:nvSpPr>
        <p:spPr>
          <a:xfrm>
            <a:off x="4486840" y="944739"/>
            <a:ext cx="7487204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7082621" y="4196209"/>
            <a:ext cx="4891423" cy="989012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800" dirty="0" smtClean="0">
                <a:solidFill>
                  <a:schemeClr val="tx2"/>
                </a:solidFill>
              </a:rPr>
              <a:t>Click </a:t>
            </a:r>
            <a:r>
              <a:rPr lang="it-IT" sz="2800" dirty="0" err="1" smtClean="0">
                <a:solidFill>
                  <a:schemeClr val="tx2"/>
                </a:solidFill>
              </a:rPr>
              <a:t>here</a:t>
            </a:r>
            <a:r>
              <a:rPr lang="it-IT" sz="2800" dirty="0" smtClean="0">
                <a:solidFill>
                  <a:schemeClr val="tx2"/>
                </a:solidFill>
              </a:rPr>
              <a:t> to </a:t>
            </a:r>
            <a:r>
              <a:rPr lang="it-IT" sz="2800" dirty="0" err="1" smtClean="0">
                <a:solidFill>
                  <a:schemeClr val="tx2"/>
                </a:solidFill>
              </a:rPr>
              <a:t>add</a:t>
            </a:r>
            <a:r>
              <a:rPr lang="it-IT" sz="2800" dirty="0" smtClean="0">
                <a:solidFill>
                  <a:schemeClr val="tx2"/>
                </a:solidFill>
              </a:rPr>
              <a:t> </a:t>
            </a:r>
            <a:r>
              <a:rPr lang="it-IT" sz="2800" dirty="0" err="1" smtClean="0">
                <a:solidFill>
                  <a:schemeClr val="tx2"/>
                </a:solidFill>
              </a:rPr>
              <a:t>subtitle</a:t>
            </a:r>
            <a:endParaRPr lang="it-IT" sz="2800" dirty="0" smtClean="0">
              <a:solidFill>
                <a:schemeClr val="tx2"/>
              </a:solidFill>
            </a:endParaRPr>
          </a:p>
          <a:p>
            <a:pPr lvl="0"/>
            <a:endParaRPr lang="it-IT" dirty="0"/>
          </a:p>
        </p:txBody>
      </p:sp>
      <p:grpSp>
        <p:nvGrpSpPr>
          <p:cNvPr id="26" name="Gruppo 25"/>
          <p:cNvGrpSpPr/>
          <p:nvPr userDrawn="1"/>
        </p:nvGrpSpPr>
        <p:grpSpPr>
          <a:xfrm>
            <a:off x="5408083" y="3294530"/>
            <a:ext cx="6565961" cy="504258"/>
            <a:chOff x="5484283" y="3326910"/>
            <a:chExt cx="6565961" cy="504258"/>
          </a:xfrm>
        </p:grpSpPr>
        <p:pic>
          <p:nvPicPr>
            <p:cNvPr id="9" name="Immagine 8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484283" y="3404640"/>
              <a:ext cx="6565961" cy="348798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1285136" y="3326910"/>
              <a:ext cx="765108" cy="504258"/>
            </a:xfrm>
            <a:prstGeom prst="rect">
              <a:avLst/>
            </a:prstGeom>
          </p:spPr>
        </p:pic>
      </p:grpSp>
      <p:sp>
        <p:nvSpPr>
          <p:cNvPr id="22" name="Rettangolo 21"/>
          <p:cNvSpPr/>
          <p:nvPr userDrawn="1"/>
        </p:nvSpPr>
        <p:spPr>
          <a:xfrm>
            <a:off x="311683" y="4312711"/>
            <a:ext cx="3635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baseline="0" dirty="0" smtClean="0">
                <a:solidFill>
                  <a:schemeClr val="accent5"/>
                </a:solidFill>
                <a:effectLst/>
              </a:rPr>
              <a:t>Data Management for extreme scale computing</a:t>
            </a:r>
            <a:endParaRPr lang="it-IT" sz="1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88" y="110209"/>
            <a:ext cx="1487824" cy="92575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110209"/>
            <a:ext cx="9994557" cy="81597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38200" y="1152525"/>
            <a:ext cx="10515600" cy="5024438"/>
          </a:xfrm>
        </p:spPr>
        <p:txBody>
          <a:bodyPr/>
          <a:lstStyle>
            <a:lvl1pPr marL="357188" indent="-357188">
              <a:buFontTx/>
              <a:buBlip>
                <a:blip r:embed="rId3"/>
              </a:buBlip>
              <a:defRPr baseline="0"/>
            </a:lvl1pPr>
            <a:lvl2pPr marL="984250" indent="-527050">
              <a:buFontTx/>
              <a:buBlip>
                <a:blip r:embed="rId4"/>
              </a:buBlip>
              <a:defRPr/>
            </a:lvl2pPr>
            <a:lvl3pPr marL="1343025" indent="-428625">
              <a:buFontTx/>
              <a:buBlip>
                <a:blip r:embed="rId5"/>
              </a:buBlip>
              <a:defRPr/>
            </a:lvl3pPr>
            <a:lvl4pPr marL="1790700" indent="-419100">
              <a:buFontTx/>
              <a:buBlip>
                <a:blip r:embed="rId6"/>
              </a:buBlip>
              <a:defRPr/>
            </a:lvl4pPr>
            <a:lvl5pPr marL="2238375" indent="-409575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32" name="Segnaposto data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33" name="Segnaposto piè di pagina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A. Costantini </a:t>
            </a:r>
            <a:r>
              <a:rPr lang="mr-IN" dirty="0" smtClean="0"/>
              <a:t>–</a:t>
            </a:r>
            <a:r>
              <a:rPr lang="it-IT" dirty="0" smtClean="0"/>
              <a:t> WP1 - </a:t>
            </a:r>
            <a:r>
              <a:rPr lang="it-IT" dirty="0" err="1" smtClean="0"/>
              <a:t>eXtreme</a:t>
            </a:r>
            <a:r>
              <a:rPr lang="it-IT" dirty="0" smtClean="0"/>
              <a:t> </a:t>
            </a:r>
            <a:r>
              <a:rPr lang="it-IT" dirty="0" err="1" smtClean="0"/>
              <a:t>DataCloud</a:t>
            </a:r>
            <a:endParaRPr lang="it-IT" dirty="0"/>
          </a:p>
        </p:txBody>
      </p:sp>
      <p:sp>
        <p:nvSpPr>
          <p:cNvPr id="34" name="Segnaposto numero diapositiva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442000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88" y="110209"/>
            <a:ext cx="1487824" cy="925758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257300"/>
            <a:ext cx="5157787" cy="657225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257300"/>
            <a:ext cx="5183188" cy="65722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838200" y="1914525"/>
            <a:ext cx="5159375" cy="4262437"/>
          </a:xfrm>
        </p:spPr>
        <p:txBody>
          <a:bodyPr/>
          <a:lstStyle>
            <a:lvl1pPr marL="265113" indent="-265113">
              <a:buFontTx/>
              <a:buBlip>
                <a:blip r:embed="rId3"/>
              </a:buBlip>
              <a:defRPr/>
            </a:lvl1pPr>
            <a:lvl2pPr marL="685800" indent="-228600">
              <a:buFontTx/>
              <a:buBlip>
                <a:blip r:embed="rId4"/>
              </a:buBlip>
              <a:defRPr/>
            </a:lvl2pPr>
            <a:lvl3pPr marL="1143000" indent="-228600">
              <a:buFontTx/>
              <a:buBlip>
                <a:blip r:embed="rId5"/>
              </a:buBlip>
              <a:defRPr/>
            </a:lvl3pPr>
            <a:lvl4pPr marL="1600200" indent="-228600">
              <a:buFontTx/>
              <a:buBlip>
                <a:blip r:embed="rId6"/>
              </a:buBlip>
              <a:defRPr/>
            </a:lvl4pPr>
            <a:lvl5pPr marL="2057400" indent="-228600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12" name="Segnaposto contenuto 2"/>
          <p:cNvSpPr>
            <a:spLocks noGrp="1"/>
          </p:cNvSpPr>
          <p:nvPr>
            <p:ph idx="14" hasCustomPrompt="1"/>
          </p:nvPr>
        </p:nvSpPr>
        <p:spPr>
          <a:xfrm>
            <a:off x="6172200" y="1914525"/>
            <a:ext cx="5159375" cy="4262437"/>
          </a:xfrm>
        </p:spPr>
        <p:txBody>
          <a:bodyPr/>
          <a:lstStyle>
            <a:lvl1pPr marL="265113" indent="-265113">
              <a:buFontTx/>
              <a:buBlip>
                <a:blip r:embed="rId3"/>
              </a:buBlip>
              <a:defRPr/>
            </a:lvl1pPr>
            <a:lvl2pPr marL="685800" indent="-228600">
              <a:buFontTx/>
              <a:buBlip>
                <a:blip r:embed="rId4"/>
              </a:buBlip>
              <a:defRPr/>
            </a:lvl2pPr>
            <a:lvl3pPr marL="1143000" indent="-228600">
              <a:buFontTx/>
              <a:buBlip>
                <a:blip r:embed="rId5"/>
              </a:buBlip>
              <a:defRPr/>
            </a:lvl3pPr>
            <a:lvl4pPr marL="1600200" indent="-228600">
              <a:buFontTx/>
              <a:buBlip>
                <a:blip r:embed="rId6"/>
              </a:buBlip>
              <a:defRPr/>
            </a:lvl4pPr>
            <a:lvl5pPr marL="2057400" indent="-228600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110209"/>
            <a:ext cx="9994557" cy="81597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551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 dirty="0" err="1" smtClean="0"/>
              <a:t>A.Costantini</a:t>
            </a:r>
            <a:r>
              <a:rPr lang="it-IT" dirty="0" smtClean="0"/>
              <a:t> </a:t>
            </a:r>
            <a:r>
              <a:rPr lang="mr-IN" dirty="0" smtClean="0"/>
              <a:t>–</a:t>
            </a:r>
            <a:r>
              <a:rPr lang="it-IT" dirty="0" smtClean="0"/>
              <a:t> WP1 - </a:t>
            </a:r>
            <a:r>
              <a:rPr lang="it-IT" dirty="0" err="1" smtClean="0"/>
              <a:t>eXtreme</a:t>
            </a:r>
            <a:r>
              <a:rPr lang="it-IT" dirty="0" smtClean="0"/>
              <a:t> </a:t>
            </a:r>
            <a:r>
              <a:rPr lang="it-IT" dirty="0" err="1" smtClean="0"/>
              <a:t>DataCloud</a:t>
            </a:r>
            <a:endParaRPr lang="it-IT" dirty="0" smtClean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23A89C-D035-4CCD-8775-47FA95F2F2E6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764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2" r:id="rId2"/>
    <p:sldLayoutId id="21474836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eLZUdDwk2k7qPWUgbSjQkkXcDEesFw2Ch-yIPDipchQ/edi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spreadsheets/d/1Yv4vGvvGFClitMkfLunu6hOc-xA_xY2MdjjnaUyM3Hg/edit%23gid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nfluence.extreme-datacloud.eu/display/XDCPROJ/Dissemination+Events" TargetMode="External"/><Relationship Id="rId3" Type="http://schemas.openxmlformats.org/officeDocument/2006/relationships/hyperlink" Target="https://confluence.extreme-datacloud.eu/display/XDCPROJ/Publication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WP1 meets WP2</a:t>
            </a:r>
            <a:endParaRPr lang="en-US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 smtClean="0"/>
              <a:t>Status and activities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</p:spPr>
        <p:txBody>
          <a:bodyPr/>
          <a:lstStyle/>
          <a:p>
            <a:fld id="{AB080AFE-2268-473B-A362-3E55384BAB84}" type="datetime1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it-IT" dirty="0" err="1" smtClean="0"/>
              <a:t>eXtreme</a:t>
            </a:r>
            <a:r>
              <a:rPr lang="it-IT" dirty="0" smtClean="0"/>
              <a:t> </a:t>
            </a:r>
            <a:r>
              <a:rPr lang="it-IT" dirty="0" err="1" smtClean="0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9723A89C-D035-4CCD-8775-47FA95F2F2E6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02250" y="5175250"/>
            <a:ext cx="2442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Alessandro Costantini</a:t>
            </a:r>
          </a:p>
          <a:p>
            <a:pPr algn="ctr"/>
            <a:r>
              <a:rPr lang="it-IT" dirty="0" smtClean="0"/>
              <a:t>         INFN-CNAF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699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Liaisons</a:t>
            </a:r>
            <a:r>
              <a:rPr lang="it-IT" dirty="0" smtClean="0"/>
              <a:t> with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EOSC-hub</a:t>
            </a:r>
            <a:endParaRPr lang="it-IT" dirty="0" smtClean="0"/>
          </a:p>
          <a:p>
            <a:pPr lvl="1"/>
            <a:r>
              <a:rPr lang="it-IT" dirty="0" smtClean="0"/>
              <a:t>User </a:t>
            </a:r>
            <a:r>
              <a:rPr lang="it-IT" dirty="0" err="1" smtClean="0"/>
              <a:t>involvement</a:t>
            </a:r>
            <a:endParaRPr lang="it-IT" dirty="0" smtClean="0"/>
          </a:p>
          <a:p>
            <a:pPr lvl="2"/>
            <a:r>
              <a:rPr lang="it-IT" dirty="0" err="1" smtClean="0"/>
              <a:t>Engage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 1</a:t>
            </a:r>
          </a:p>
          <a:p>
            <a:pPr lvl="2"/>
            <a:r>
              <a:rPr lang="it-IT" dirty="0" smtClean="0"/>
              <a:t>An </a:t>
            </a:r>
            <a:r>
              <a:rPr lang="it-IT" dirty="0" err="1" smtClean="0"/>
              <a:t>interactive</a:t>
            </a:r>
            <a:r>
              <a:rPr lang="it-IT" dirty="0" smtClean="0"/>
              <a:t> way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recieve</a:t>
            </a:r>
            <a:r>
              <a:rPr lang="it-IT" dirty="0" smtClean="0"/>
              <a:t>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suggestion</a:t>
            </a:r>
            <a:r>
              <a:rPr lang="it-IT" dirty="0" smtClean="0"/>
              <a:t> </a:t>
            </a:r>
          </a:p>
          <a:p>
            <a:pPr lvl="2"/>
            <a:r>
              <a:rPr lang="it-IT" dirty="0" smtClean="0"/>
              <a:t>E.g., a INDIGO-XDC </a:t>
            </a:r>
            <a:r>
              <a:rPr lang="it-IT" dirty="0" err="1" smtClean="0"/>
              <a:t>webinar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EOSC-hub</a:t>
            </a:r>
            <a:r>
              <a:rPr lang="it-IT" dirty="0" smtClean="0"/>
              <a:t> </a:t>
            </a:r>
            <a:r>
              <a:rPr lang="it-IT" dirty="0" err="1" smtClean="0"/>
              <a:t>CCs</a:t>
            </a:r>
            <a:r>
              <a:rPr lang="it-IT" dirty="0" smtClean="0"/>
              <a:t>, </a:t>
            </a:r>
            <a:r>
              <a:rPr lang="it-IT" dirty="0" err="1" smtClean="0"/>
              <a:t>TCs</a:t>
            </a:r>
            <a:endParaRPr lang="it-IT" dirty="0" smtClean="0"/>
          </a:p>
          <a:p>
            <a:pPr lvl="1"/>
            <a:r>
              <a:rPr lang="it-IT" dirty="0" smtClean="0"/>
              <a:t>Design </a:t>
            </a:r>
            <a:r>
              <a:rPr lang="it-IT" dirty="0" err="1" smtClean="0"/>
              <a:t>considerations</a:t>
            </a:r>
            <a:endParaRPr lang="it-IT" dirty="0" smtClean="0"/>
          </a:p>
          <a:p>
            <a:pPr lvl="2"/>
            <a:r>
              <a:rPr lang="it-IT" dirty="0" err="1" smtClean="0"/>
              <a:t>Interoperability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EOSC </a:t>
            </a:r>
            <a:r>
              <a:rPr lang="it-IT" dirty="0" err="1" smtClean="0"/>
              <a:t>services</a:t>
            </a:r>
            <a:endParaRPr lang="it-IT" dirty="0" smtClean="0"/>
          </a:p>
          <a:p>
            <a:pPr lvl="2"/>
            <a:r>
              <a:rPr lang="it-IT" dirty="0" smtClean="0"/>
              <a:t>Service/soft </a:t>
            </a:r>
            <a:r>
              <a:rPr lang="it-IT" dirty="0" err="1" smtClean="0"/>
              <a:t>provisioning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suits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EOSC </a:t>
            </a:r>
            <a:r>
              <a:rPr lang="it-IT" dirty="0" err="1" smtClean="0"/>
              <a:t>context</a:t>
            </a:r>
            <a:endParaRPr lang="it-IT" dirty="0" smtClean="0"/>
          </a:p>
          <a:p>
            <a:pPr lvl="1"/>
            <a:r>
              <a:rPr lang="it-IT" dirty="0" smtClean="0"/>
              <a:t>XDC service </a:t>
            </a:r>
            <a:r>
              <a:rPr lang="it-IT" dirty="0" err="1" smtClean="0"/>
              <a:t>catalogue</a:t>
            </a:r>
            <a:endParaRPr lang="it-IT" dirty="0" smtClean="0"/>
          </a:p>
          <a:p>
            <a:pPr lvl="2"/>
            <a:r>
              <a:rPr lang="it-IT" dirty="0" smtClean="0"/>
              <a:t>White </a:t>
            </a:r>
            <a:r>
              <a:rPr lang="it-IT" dirty="0" err="1" smtClean="0"/>
              <a:t>paper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for </a:t>
            </a:r>
            <a:r>
              <a:rPr lang="it-IT" dirty="0" err="1" smtClean="0"/>
              <a:t>dissemination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. Costantini </a:t>
            </a:r>
            <a:r>
              <a:rPr lang="mr-IN" dirty="0"/>
              <a:t>–</a:t>
            </a:r>
            <a:r>
              <a:rPr lang="it-IT" dirty="0"/>
              <a:t> WP1 - </a:t>
            </a:r>
            <a:r>
              <a:rPr lang="it-IT" dirty="0" err="1"/>
              <a:t>eXtreme</a:t>
            </a:r>
            <a:r>
              <a:rPr lang="it-IT" dirty="0"/>
              <a:t> </a:t>
            </a:r>
            <a:r>
              <a:rPr lang="it-IT" dirty="0" err="1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114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Liaisons</a:t>
            </a:r>
            <a:r>
              <a:rPr lang="it-IT" dirty="0" smtClean="0"/>
              <a:t> with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DEEP</a:t>
            </a:r>
          </a:p>
          <a:p>
            <a:pPr lvl="1"/>
            <a:r>
              <a:rPr lang="it-IT" dirty="0" smtClean="0"/>
              <a:t>Some </a:t>
            </a:r>
            <a:r>
              <a:rPr lang="it-IT" dirty="0" err="1" smtClean="0"/>
              <a:t>people</a:t>
            </a:r>
            <a:r>
              <a:rPr lang="it-IT" dirty="0" smtClean="0"/>
              <a:t> are </a:t>
            </a:r>
            <a:r>
              <a:rPr lang="it-IT" dirty="0" err="1" smtClean="0"/>
              <a:t>working</a:t>
            </a:r>
            <a:r>
              <a:rPr lang="it-IT" dirty="0" smtClean="0"/>
              <a:t> in </a:t>
            </a:r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endParaRPr lang="it-IT" dirty="0" smtClean="0"/>
          </a:p>
          <a:p>
            <a:pPr lvl="1"/>
            <a:r>
              <a:rPr lang="it-IT" dirty="0" smtClean="0"/>
              <a:t>Common WP3 </a:t>
            </a:r>
            <a:r>
              <a:rPr lang="it-IT" dirty="0" err="1" smtClean="0"/>
              <a:t>activity</a:t>
            </a:r>
            <a:endParaRPr lang="it-IT" dirty="0" smtClean="0"/>
          </a:p>
          <a:p>
            <a:pPr lvl="1"/>
            <a:r>
              <a:rPr lang="it-IT" dirty="0" smtClean="0"/>
              <a:t>Common </a:t>
            </a:r>
            <a:r>
              <a:rPr lang="it-IT" dirty="0" err="1" smtClean="0"/>
              <a:t>usecase</a:t>
            </a:r>
            <a:r>
              <a:rPr lang="it-IT" dirty="0" smtClean="0"/>
              <a:t> (from Santander)</a:t>
            </a:r>
          </a:p>
          <a:p>
            <a:pPr lvl="2"/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err="1" smtClean="0"/>
              <a:t>storage</a:t>
            </a:r>
            <a:r>
              <a:rPr lang="it-IT" dirty="0" smtClean="0"/>
              <a:t> </a:t>
            </a:r>
            <a:r>
              <a:rPr lang="it-IT" dirty="0" err="1" smtClean="0"/>
              <a:t>managemetn</a:t>
            </a:r>
            <a:r>
              <a:rPr lang="it-IT" dirty="0" smtClean="0"/>
              <a:t> </a:t>
            </a:r>
            <a:r>
              <a:rPr lang="it-IT" dirty="0" err="1" smtClean="0"/>
              <a:t>components</a:t>
            </a:r>
            <a:r>
              <a:rPr lang="it-IT" dirty="0" smtClean="0"/>
              <a:t> and </a:t>
            </a:r>
            <a:r>
              <a:rPr lang="it-IT" dirty="0" err="1" smtClean="0"/>
              <a:t>services</a:t>
            </a:r>
            <a:endParaRPr lang="it-IT" dirty="0" smtClean="0"/>
          </a:p>
          <a:p>
            <a:pPr lvl="2"/>
            <a:r>
              <a:rPr lang="it-IT" dirty="0">
                <a:hlinkClick r:id="rId2"/>
              </a:rPr>
              <a:t>https://docs.google.com/document/d/1eLZUdDwk2k7qPWUgbSjQkkXcDEesFw2Ch-yIPDipchQ/edit</a:t>
            </a:r>
            <a:endParaRPr lang="it-IT" dirty="0" smtClean="0"/>
          </a:p>
          <a:p>
            <a:pPr marL="914400" lvl="2" indent="0">
              <a:buNone/>
            </a:pPr>
            <a:endParaRPr lang="it-IT" dirty="0"/>
          </a:p>
          <a:p>
            <a:r>
              <a:rPr lang="it-IT" dirty="0" err="1" smtClean="0"/>
              <a:t>Other</a:t>
            </a:r>
            <a:r>
              <a:rPr lang="it-IT" dirty="0" smtClean="0"/>
              <a:t> E-INFRA21 </a:t>
            </a:r>
            <a:r>
              <a:rPr lang="it-IT" dirty="0" err="1" smtClean="0"/>
              <a:t>project</a:t>
            </a:r>
            <a:endParaRPr lang="it-IT" dirty="0" smtClean="0"/>
          </a:p>
          <a:p>
            <a:pPr lvl="1"/>
            <a:r>
              <a:rPr lang="it-IT" dirty="0" err="1" smtClean="0"/>
              <a:t>Invited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EOSC-</a:t>
            </a:r>
            <a:r>
              <a:rPr lang="it-IT" dirty="0" err="1" smtClean="0"/>
              <a:t>Hub</a:t>
            </a:r>
            <a:r>
              <a:rPr lang="it-IT" dirty="0" smtClean="0"/>
              <a:t> week in Malaga</a:t>
            </a:r>
          </a:p>
          <a:p>
            <a:pPr lvl="1"/>
            <a:r>
              <a:rPr lang="it-IT" dirty="0" smtClean="0"/>
              <a:t>No more </a:t>
            </a:r>
            <a:r>
              <a:rPr lang="it-IT" dirty="0" err="1" smtClean="0"/>
              <a:t>contacts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12/09/18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. Costantini </a:t>
            </a:r>
            <a:r>
              <a:rPr lang="mr-IN" dirty="0"/>
              <a:t>–</a:t>
            </a:r>
            <a:r>
              <a:rPr lang="it-IT" dirty="0"/>
              <a:t> WP1 - </a:t>
            </a:r>
            <a:r>
              <a:rPr lang="it-IT" dirty="0" err="1"/>
              <a:t>eXtreme</a:t>
            </a:r>
            <a:r>
              <a:rPr lang="it-IT" dirty="0"/>
              <a:t> </a:t>
            </a:r>
            <a:r>
              <a:rPr lang="it-IT" dirty="0" err="1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19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Liaisons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projects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CDB</a:t>
            </a:r>
          </a:p>
          <a:p>
            <a:pPr lvl="1"/>
            <a:r>
              <a:rPr lang="it-IT" dirty="0" err="1" smtClean="0"/>
              <a:t>Ongoing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under the TRUST-IT </a:t>
            </a:r>
            <a:r>
              <a:rPr lang="it-IT" dirty="0" err="1" smtClean="0"/>
              <a:t>coordination</a:t>
            </a:r>
            <a:endParaRPr lang="it-IT" dirty="0" smtClean="0"/>
          </a:p>
          <a:p>
            <a:pPr lvl="1"/>
            <a:r>
              <a:rPr lang="it-IT" dirty="0" smtClean="0"/>
              <a:t>Joint XDC, DEEP, INDIGO </a:t>
            </a:r>
            <a:r>
              <a:rPr lang="it-IT" dirty="0" err="1" smtClean="0"/>
              <a:t>projects</a:t>
            </a:r>
            <a:endParaRPr lang="it-IT" dirty="0" smtClean="0"/>
          </a:p>
          <a:p>
            <a:pPr lvl="1"/>
            <a:r>
              <a:rPr lang="it-IT" dirty="0" smtClean="0"/>
              <a:t>Project management and </a:t>
            </a:r>
            <a:r>
              <a:rPr lang="it-IT" dirty="0" err="1" smtClean="0"/>
              <a:t>branding</a:t>
            </a:r>
            <a:r>
              <a:rPr lang="it-IT" dirty="0" smtClean="0"/>
              <a:t> </a:t>
            </a:r>
            <a:r>
              <a:rPr lang="it-IT" dirty="0" err="1" smtClean="0"/>
              <a:t>strategies</a:t>
            </a:r>
            <a:endParaRPr lang="it-IT" dirty="0" smtClean="0"/>
          </a:p>
          <a:p>
            <a:pPr lvl="2"/>
            <a:r>
              <a:rPr lang="it-IT" dirty="0" smtClean="0"/>
              <a:t> </a:t>
            </a:r>
            <a:r>
              <a:rPr lang="it-IT" dirty="0" err="1" smtClean="0"/>
              <a:t>Maximize</a:t>
            </a:r>
            <a:r>
              <a:rPr lang="it-IT" dirty="0" smtClean="0"/>
              <a:t> </a:t>
            </a:r>
            <a:r>
              <a:rPr lang="it-IT" dirty="0" err="1" smtClean="0"/>
              <a:t>communication</a:t>
            </a:r>
            <a:r>
              <a:rPr lang="it-IT" dirty="0" smtClean="0"/>
              <a:t> and </a:t>
            </a:r>
            <a:r>
              <a:rPr lang="it-IT" dirty="0" err="1" smtClean="0"/>
              <a:t>dissemination</a:t>
            </a:r>
            <a:endParaRPr lang="it-IT" dirty="0" smtClean="0"/>
          </a:p>
          <a:p>
            <a:pPr lvl="1"/>
            <a:r>
              <a:rPr lang="it-IT" dirty="0" err="1" smtClean="0"/>
              <a:t>Phase</a:t>
            </a:r>
            <a:r>
              <a:rPr lang="it-IT" dirty="0" smtClean="0"/>
              <a:t> 5</a:t>
            </a:r>
          </a:p>
          <a:p>
            <a:pPr lvl="2"/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2 people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project </a:t>
            </a:r>
            <a:r>
              <a:rPr lang="it-IT" dirty="0" err="1" smtClean="0"/>
              <a:t>to</a:t>
            </a:r>
            <a:r>
              <a:rPr lang="it-IT" dirty="0" smtClean="0"/>
              <a:t> start a management,</a:t>
            </a:r>
            <a:r>
              <a:rPr lang="it-IT" dirty="0" err="1" smtClean="0"/>
              <a:t>dissemination</a:t>
            </a:r>
            <a:r>
              <a:rPr lang="it-IT" dirty="0" smtClean="0"/>
              <a:t> and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 </a:t>
            </a:r>
          </a:p>
          <a:p>
            <a:pPr lvl="2"/>
            <a:r>
              <a:rPr lang="it-IT" dirty="0" smtClean="0"/>
              <a:t>Online </a:t>
            </a:r>
            <a:r>
              <a:rPr lang="it-IT" dirty="0" err="1" smtClean="0"/>
              <a:t>course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final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 smtClean="0"/>
          </a:p>
          <a:p>
            <a:pPr lvl="1"/>
            <a:r>
              <a:rPr lang="it-IT" dirty="0" err="1" smtClean="0"/>
              <a:t>Limited</a:t>
            </a:r>
            <a:r>
              <a:rPr lang="it-IT" dirty="0" smtClean="0"/>
              <a:t> interest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endParaRPr lang="it-IT" dirty="0" smtClean="0"/>
          </a:p>
          <a:p>
            <a:pPr lvl="1"/>
            <a:r>
              <a:rPr lang="it-IT" dirty="0" err="1" smtClean="0"/>
              <a:t>Leave</a:t>
            </a:r>
            <a:r>
              <a:rPr lang="it-IT" dirty="0" smtClean="0"/>
              <a:t> the CDB project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option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. Costantini </a:t>
            </a:r>
            <a:r>
              <a:rPr lang="mr-IN" dirty="0"/>
              <a:t>–</a:t>
            </a:r>
            <a:r>
              <a:rPr lang="it-IT" dirty="0"/>
              <a:t> WP1 - </a:t>
            </a:r>
            <a:r>
              <a:rPr lang="it-IT" dirty="0" err="1"/>
              <a:t>eXtreme</a:t>
            </a:r>
            <a:r>
              <a:rPr lang="it-IT" dirty="0"/>
              <a:t> </a:t>
            </a:r>
            <a:r>
              <a:rPr lang="it-IT" dirty="0" err="1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6060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Discussion</a:t>
            </a:r>
            <a:r>
              <a:rPr lang="it-IT" dirty="0"/>
              <a:t> on the first EC </a:t>
            </a:r>
            <a:r>
              <a:rPr lang="it-IT" dirty="0" err="1" smtClean="0"/>
              <a:t>review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Deliverables and Milestones</a:t>
            </a:r>
          </a:p>
          <a:p>
            <a:pPr lvl="1"/>
            <a:r>
              <a:rPr lang="it-IT" dirty="0">
                <a:hlinkClick r:id="rId2"/>
              </a:rPr>
              <a:t>https://docs.google.com/spreadsheets/d/1Yv4vGvvGFClitMkfLunu6hOc-xA_xY2MdjjnaUyM3Hg/edit#gid=</a:t>
            </a:r>
            <a:r>
              <a:rPr lang="it-IT" dirty="0" smtClean="0">
                <a:hlinkClick r:id="rId2"/>
              </a:rPr>
              <a:t>0</a:t>
            </a:r>
            <a:endParaRPr lang="it-IT" dirty="0" smtClean="0"/>
          </a:p>
          <a:p>
            <a:pPr lvl="1"/>
            <a:r>
              <a:rPr lang="it-IT" dirty="0" err="1" smtClean="0"/>
              <a:t>Almost</a:t>
            </a:r>
            <a:r>
              <a:rPr lang="it-IT" dirty="0" smtClean="0"/>
              <a:t> in time </a:t>
            </a:r>
            <a:r>
              <a:rPr lang="it-IT" dirty="0" err="1" smtClean="0"/>
              <a:t>but</a:t>
            </a:r>
            <a:r>
              <a:rPr lang="mr-IN" dirty="0" smtClean="0"/>
              <a:t>…</a:t>
            </a:r>
            <a:endParaRPr lang="it-IT" dirty="0" smtClean="0"/>
          </a:p>
          <a:p>
            <a:pPr lvl="2"/>
            <a:r>
              <a:rPr lang="it-IT" dirty="0" smtClean="0"/>
              <a:t>Architecture </a:t>
            </a:r>
            <a:r>
              <a:rPr lang="it-IT" dirty="0" err="1" smtClean="0"/>
              <a:t>still</a:t>
            </a:r>
            <a:r>
              <a:rPr lang="it-IT" dirty="0" smtClean="0"/>
              <a:t> </a:t>
            </a:r>
            <a:r>
              <a:rPr lang="it-IT" dirty="0" err="1" smtClean="0"/>
              <a:t>missing</a:t>
            </a:r>
            <a:endParaRPr lang="it-IT" dirty="0" smtClean="0"/>
          </a:p>
          <a:p>
            <a:pPr lvl="2"/>
            <a:r>
              <a:rPr lang="it-IT" dirty="0" err="1" smtClean="0"/>
              <a:t>Justification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D3.1 </a:t>
            </a:r>
            <a:r>
              <a:rPr lang="it-IT" dirty="0" err="1" smtClean="0"/>
              <a:t>submission</a:t>
            </a:r>
            <a:endParaRPr lang="it-IT" dirty="0" smtClean="0"/>
          </a:p>
          <a:p>
            <a:pPr lvl="3"/>
            <a:r>
              <a:rPr lang="it-IT" dirty="0" smtClean="0"/>
              <a:t>Due </a:t>
            </a:r>
            <a:r>
              <a:rPr lang="it-IT" dirty="0" err="1" smtClean="0"/>
              <a:t>at</a:t>
            </a:r>
            <a:r>
              <a:rPr lang="it-IT" dirty="0" smtClean="0"/>
              <a:t> M4, </a:t>
            </a:r>
            <a:r>
              <a:rPr lang="it-IT" dirty="0" err="1" smtClean="0"/>
              <a:t>submitted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M</a:t>
            </a:r>
          </a:p>
          <a:p>
            <a:pPr lvl="1"/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deadlines</a:t>
            </a:r>
            <a:r>
              <a:rPr lang="it-IT" dirty="0" smtClean="0"/>
              <a:t> in the XDC </a:t>
            </a:r>
            <a:r>
              <a:rPr lang="it-IT" dirty="0" err="1" smtClean="0"/>
              <a:t>calendar</a:t>
            </a:r>
            <a:r>
              <a:rPr lang="it-IT" dirty="0" smtClean="0"/>
              <a:t>?</a:t>
            </a:r>
          </a:p>
          <a:p>
            <a:r>
              <a:rPr lang="it-IT" dirty="0" smtClean="0"/>
              <a:t>Concentrate on Demo from </a:t>
            </a:r>
            <a:r>
              <a:rPr lang="it-IT" dirty="0" err="1" smtClean="0"/>
              <a:t>usecases</a:t>
            </a:r>
            <a:endParaRPr lang="it-IT" dirty="0" smtClean="0"/>
          </a:p>
          <a:p>
            <a:pPr lvl="1"/>
            <a:r>
              <a:rPr lang="it-IT" dirty="0" err="1" smtClean="0"/>
              <a:t>Devs</a:t>
            </a:r>
            <a:r>
              <a:rPr lang="it-IT" dirty="0" smtClean="0"/>
              <a:t> and </a:t>
            </a:r>
            <a:r>
              <a:rPr lang="it-IT" dirty="0" err="1" smtClean="0"/>
              <a:t>Users</a:t>
            </a:r>
            <a:r>
              <a:rPr lang="it-IT" dirty="0" smtClean="0"/>
              <a:t> made </a:t>
            </a:r>
            <a:r>
              <a:rPr lang="it-IT" dirty="0" err="1" smtClean="0"/>
              <a:t>aware</a:t>
            </a:r>
            <a:r>
              <a:rPr lang="it-IT" dirty="0" smtClean="0"/>
              <a:t> of common </a:t>
            </a:r>
            <a:r>
              <a:rPr lang="it-IT" dirty="0" err="1" smtClean="0"/>
              <a:t>tools</a:t>
            </a:r>
            <a:r>
              <a:rPr lang="it-IT" dirty="0" smtClean="0"/>
              <a:t> and </a:t>
            </a:r>
            <a:r>
              <a:rPr lang="it-IT" dirty="0" err="1" smtClean="0"/>
              <a:t>criterias</a:t>
            </a:r>
            <a:r>
              <a:rPr lang="it-IT" dirty="0"/>
              <a:t> </a:t>
            </a:r>
            <a:r>
              <a:rPr lang="it-IT" dirty="0" smtClean="0"/>
              <a:t>and </a:t>
            </a:r>
            <a:r>
              <a:rPr lang="it-IT" dirty="0" err="1" smtClean="0"/>
              <a:t>how</a:t>
            </a:r>
            <a:r>
              <a:rPr lang="it-IT" dirty="0" smtClean="0"/>
              <a:t> to use </a:t>
            </a:r>
            <a:r>
              <a:rPr lang="it-IT" dirty="0" err="1" smtClean="0"/>
              <a:t>them</a:t>
            </a:r>
            <a:endParaRPr lang="it-IT" dirty="0" smtClean="0"/>
          </a:p>
          <a:p>
            <a:pPr lvl="1"/>
            <a:r>
              <a:rPr lang="it-IT" dirty="0" err="1" smtClean="0"/>
              <a:t>Starting</a:t>
            </a:r>
            <a:r>
              <a:rPr lang="it-IT" dirty="0" smtClean="0"/>
              <a:t> </a:t>
            </a:r>
            <a:r>
              <a:rPr lang="it-IT" dirty="0" err="1" smtClean="0"/>
              <a:t>populate</a:t>
            </a:r>
            <a:r>
              <a:rPr lang="it-IT" dirty="0" smtClean="0"/>
              <a:t> </a:t>
            </a:r>
            <a:r>
              <a:rPr lang="it-IT" dirty="0" err="1" smtClean="0"/>
              <a:t>Confluence</a:t>
            </a:r>
            <a:r>
              <a:rPr lang="it-IT" dirty="0" smtClean="0"/>
              <a:t> and JIRA</a:t>
            </a:r>
          </a:p>
          <a:p>
            <a:pPr lvl="2"/>
            <a:r>
              <a:rPr lang="it-IT" dirty="0" err="1" smtClean="0"/>
              <a:t>Track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A. Costantini </a:t>
            </a:r>
            <a:r>
              <a:rPr lang="mr-IN" smtClean="0"/>
              <a:t>–</a:t>
            </a:r>
            <a:r>
              <a:rPr lang="it-IT" smtClean="0"/>
              <a:t> WP1 - eXtreme 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879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WP1 – Topics for the All Hands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5304" y="4179424"/>
            <a:ext cx="4869824" cy="199183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WP1 - </a:t>
            </a:r>
            <a:r>
              <a:rPr lang="en-US" b="1" dirty="0"/>
              <a:t>Project Management (NA1)</a:t>
            </a:r>
            <a:endParaRPr lang="en-US" dirty="0" smtClean="0"/>
          </a:p>
          <a:p>
            <a:pPr lvl="1"/>
            <a:r>
              <a:rPr lang="en-US" sz="2600" dirty="0" smtClean="0"/>
              <a:t>T1.1</a:t>
            </a:r>
            <a:r>
              <a:rPr lang="en-US" sz="2600" dirty="0"/>
              <a:t>: Consortium coordination and Project </a:t>
            </a:r>
            <a:r>
              <a:rPr lang="en-US" sz="2600" dirty="0" smtClean="0"/>
              <a:t>Management</a:t>
            </a:r>
          </a:p>
          <a:p>
            <a:pPr lvl="1"/>
            <a:r>
              <a:rPr lang="en-US" sz="2600" dirty="0" smtClean="0"/>
              <a:t>T1.2</a:t>
            </a:r>
            <a:r>
              <a:rPr lang="en-US" sz="2600" dirty="0"/>
              <a:t>: Financial </a:t>
            </a:r>
            <a:r>
              <a:rPr lang="en-US" sz="2600" dirty="0" smtClean="0"/>
              <a:t>Management</a:t>
            </a:r>
          </a:p>
          <a:p>
            <a:pPr lvl="1"/>
            <a:r>
              <a:rPr lang="en-US" sz="2600" dirty="0" smtClean="0"/>
              <a:t>T1.3</a:t>
            </a:r>
            <a:r>
              <a:rPr lang="en-US" sz="2600" dirty="0"/>
              <a:t>: Project Quality Assurance and Activities </a:t>
            </a:r>
            <a:r>
              <a:rPr lang="en-US" sz="2600" dirty="0" smtClean="0"/>
              <a:t>Oversight</a:t>
            </a:r>
          </a:p>
          <a:p>
            <a:pPr lvl="1"/>
            <a:r>
              <a:rPr lang="en-US" sz="2600" dirty="0" smtClean="0"/>
              <a:t>TT1.4</a:t>
            </a:r>
            <a:r>
              <a:rPr lang="en-US" sz="2600" dirty="0"/>
              <a:t>: Communication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11" name="Immagin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2" y="884364"/>
            <a:ext cx="5574711" cy="3115029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5950226" y="979191"/>
            <a:ext cx="5976731" cy="5381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3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b="1" dirty="0" smtClean="0"/>
              <a:t>Review QA metrics and KPIs</a:t>
            </a:r>
          </a:p>
          <a:p>
            <a:pPr lvl="1"/>
            <a:r>
              <a:rPr lang="en-US" sz="1700" dirty="0" smtClean="0"/>
              <a:t>How are we behaving?</a:t>
            </a:r>
          </a:p>
          <a:p>
            <a:r>
              <a:rPr lang="en-US" sz="2100" dirty="0" smtClean="0"/>
              <a:t>Consortium Agreement Signature</a:t>
            </a:r>
          </a:p>
          <a:p>
            <a:pPr lvl="1"/>
            <a:r>
              <a:rPr lang="en-US" sz="1700" dirty="0" smtClean="0"/>
              <a:t>during the Collaboration Board</a:t>
            </a:r>
          </a:p>
          <a:p>
            <a:r>
              <a:rPr lang="en-US" sz="2100" b="1" dirty="0"/>
              <a:t>Liaisons with EOSC-Hub (in collaboration with WP3/WP2)</a:t>
            </a:r>
          </a:p>
          <a:p>
            <a:pPr lvl="1"/>
            <a:r>
              <a:rPr lang="en-US" sz="1700" dirty="0"/>
              <a:t>We should be ready for exploitation</a:t>
            </a:r>
          </a:p>
          <a:p>
            <a:pPr lvl="2"/>
            <a:r>
              <a:rPr lang="en-US" sz="1300" dirty="0"/>
              <a:t>What is missing? A service catalogue? A White paper</a:t>
            </a:r>
            <a:r>
              <a:rPr lang="en-US" sz="1300" dirty="0" smtClean="0"/>
              <a:t>?</a:t>
            </a:r>
            <a:endParaRPr lang="en-US" sz="2100" dirty="0" smtClean="0"/>
          </a:p>
          <a:p>
            <a:r>
              <a:rPr lang="en-US" sz="2100" dirty="0" smtClean="0"/>
              <a:t>Review expenses reporting</a:t>
            </a:r>
          </a:p>
          <a:p>
            <a:r>
              <a:rPr lang="en-US" sz="2100" b="1" dirty="0" smtClean="0"/>
              <a:t>Start discussing the preparation of the First EC review (PM16/17)</a:t>
            </a:r>
          </a:p>
          <a:p>
            <a:r>
              <a:rPr lang="en-US" sz="2100" b="1" dirty="0" smtClean="0"/>
              <a:t>Communication</a:t>
            </a:r>
          </a:p>
          <a:p>
            <a:pPr lvl="1"/>
            <a:r>
              <a:rPr lang="en-US" sz="1700" dirty="0" smtClean="0"/>
              <a:t>How to improve website updates</a:t>
            </a:r>
          </a:p>
          <a:p>
            <a:pPr lvl="1"/>
            <a:r>
              <a:rPr lang="en-US" sz="1700" dirty="0" smtClean="0"/>
              <a:t>Gadgets, Twitter etc..</a:t>
            </a:r>
          </a:p>
          <a:p>
            <a:r>
              <a:rPr lang="en-US" sz="2100" dirty="0" smtClean="0"/>
              <a:t>Track WP1 activity in confluence?</a:t>
            </a:r>
          </a:p>
          <a:p>
            <a:pPr lvl="1"/>
            <a:r>
              <a:rPr lang="en-US" sz="1700" dirty="0" smtClean="0"/>
              <a:t>Also WP4 and WP5</a:t>
            </a:r>
          </a:p>
          <a:p>
            <a:r>
              <a:rPr lang="en-US" sz="2100" b="1" dirty="0"/>
              <a:t>Collect publications </a:t>
            </a:r>
            <a:r>
              <a:rPr lang="en-US" sz="2100" b="1" dirty="0" smtClean="0"/>
              <a:t>list</a:t>
            </a:r>
          </a:p>
          <a:p>
            <a:r>
              <a:rPr lang="en-US" sz="2100" b="1" dirty="0" smtClean="0"/>
              <a:t>INDIGO review outcome analysis</a:t>
            </a:r>
          </a:p>
          <a:p>
            <a:endParaRPr lang="en-US" sz="2100" dirty="0" smtClean="0"/>
          </a:p>
        </p:txBody>
      </p:sp>
      <p:sp>
        <p:nvSpPr>
          <p:cNvPr id="7" name="Ovale 6"/>
          <p:cNvSpPr/>
          <p:nvPr/>
        </p:nvSpPr>
        <p:spPr>
          <a:xfrm>
            <a:off x="1826589" y="3222810"/>
            <a:ext cx="2197916" cy="5872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WP1 and WP2 </a:t>
            </a: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8125"/>
            <a:ext cx="10515600" cy="4668838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The Work Package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composed</a:t>
            </a:r>
            <a:r>
              <a:rPr lang="it-IT" dirty="0"/>
              <a:t> of </a:t>
            </a:r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tasks</a:t>
            </a:r>
            <a:r>
              <a:rPr lang="it-IT" dirty="0" smtClean="0"/>
              <a:t>:</a:t>
            </a:r>
            <a:endParaRPr lang="it-IT" dirty="0"/>
          </a:p>
          <a:p>
            <a:pPr lvl="1">
              <a:lnSpc>
                <a:spcPct val="140000"/>
              </a:lnSpc>
            </a:pPr>
            <a:r>
              <a:rPr lang="it-IT" dirty="0" smtClean="0"/>
              <a:t>Task </a:t>
            </a:r>
            <a:r>
              <a:rPr lang="it-IT" dirty="0"/>
              <a:t>T1.1: </a:t>
            </a:r>
            <a:r>
              <a:rPr lang="it-IT" dirty="0" err="1"/>
              <a:t>Consortium</a:t>
            </a:r>
            <a:r>
              <a:rPr lang="it-IT" dirty="0"/>
              <a:t> </a:t>
            </a:r>
            <a:r>
              <a:rPr lang="it-IT" dirty="0" err="1"/>
              <a:t>coordination</a:t>
            </a:r>
            <a:r>
              <a:rPr lang="it-IT" dirty="0"/>
              <a:t> and Project Management</a:t>
            </a:r>
          </a:p>
          <a:p>
            <a:pPr lvl="1">
              <a:lnSpc>
                <a:spcPct val="140000"/>
              </a:lnSpc>
            </a:pPr>
            <a:r>
              <a:rPr lang="it-IT" dirty="0" smtClean="0"/>
              <a:t>Task </a:t>
            </a:r>
            <a:r>
              <a:rPr lang="it-IT" dirty="0"/>
              <a:t>T1.2: Financial Management</a:t>
            </a:r>
          </a:p>
          <a:p>
            <a:pPr lvl="1">
              <a:lnSpc>
                <a:spcPct val="140000"/>
              </a:lnSpc>
            </a:pPr>
            <a:r>
              <a:rPr lang="it-IT" b="1" dirty="0" smtClean="0"/>
              <a:t>Task </a:t>
            </a:r>
            <a:r>
              <a:rPr lang="it-IT" b="1" dirty="0"/>
              <a:t>T1.3: Project </a:t>
            </a:r>
            <a:r>
              <a:rPr lang="it-IT" b="1" dirty="0" err="1"/>
              <a:t>Quality</a:t>
            </a:r>
            <a:r>
              <a:rPr lang="it-IT" b="1" dirty="0"/>
              <a:t> Assurance and </a:t>
            </a:r>
            <a:r>
              <a:rPr lang="it-IT" b="1" dirty="0" err="1"/>
              <a:t>Activities</a:t>
            </a:r>
            <a:r>
              <a:rPr lang="it-IT" b="1" dirty="0"/>
              <a:t> </a:t>
            </a:r>
            <a:r>
              <a:rPr lang="it-IT" b="1" dirty="0" err="1"/>
              <a:t>Oversight</a:t>
            </a:r>
            <a:endParaRPr lang="it-IT" b="1" dirty="0"/>
          </a:p>
          <a:p>
            <a:pPr lvl="1">
              <a:lnSpc>
                <a:spcPct val="140000"/>
              </a:lnSpc>
            </a:pPr>
            <a:r>
              <a:rPr lang="it-IT" b="1" dirty="0" smtClean="0"/>
              <a:t>Task </a:t>
            </a:r>
            <a:r>
              <a:rPr lang="it-IT" b="1" dirty="0"/>
              <a:t>T1.4: </a:t>
            </a:r>
            <a:r>
              <a:rPr lang="it-IT" b="1" dirty="0" err="1" smtClean="0"/>
              <a:t>Communication</a:t>
            </a:r>
            <a:endParaRPr lang="it-IT" b="1" dirty="0" smtClean="0"/>
          </a:p>
          <a:p>
            <a:pPr>
              <a:lnSpc>
                <a:spcPct val="140000"/>
              </a:lnSpc>
            </a:pPr>
            <a:r>
              <a:rPr lang="it-IT" dirty="0" smtClean="0"/>
              <a:t>WP2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Task T2.1 Use Case Analysis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Task T2.2 Solutions for the EOSC Data Management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Task T2.3 Integration and Testing</a:t>
            </a:r>
          </a:p>
          <a:p>
            <a:pPr lvl="1">
              <a:lnSpc>
                <a:spcPct val="140000"/>
              </a:lnSpc>
            </a:pPr>
            <a:r>
              <a:rPr lang="en-US" b="1" dirty="0" smtClean="0"/>
              <a:t>Task T2.4 Dissemination and Training</a:t>
            </a:r>
            <a:endParaRPr lang="it-IT" b="1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. Costantini </a:t>
            </a:r>
            <a:r>
              <a:rPr lang="mr-IN" dirty="0"/>
              <a:t>–</a:t>
            </a:r>
            <a:r>
              <a:rPr lang="it-IT" dirty="0"/>
              <a:t> WP1 - </a:t>
            </a:r>
            <a:r>
              <a:rPr lang="it-IT" dirty="0" err="1"/>
              <a:t>eXtreme</a:t>
            </a:r>
            <a:r>
              <a:rPr lang="it-IT" dirty="0"/>
              <a:t> </a:t>
            </a:r>
            <a:r>
              <a:rPr lang="it-IT" dirty="0" err="1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7534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Summary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Recommendation to indigo follow-up projects</a:t>
            </a:r>
            <a:endParaRPr lang="it-IT" dirty="0" smtClean="0"/>
          </a:p>
          <a:p>
            <a:r>
              <a:rPr lang="it-IT" dirty="0" err="1" smtClean="0"/>
              <a:t>Communication</a:t>
            </a:r>
            <a:r>
              <a:rPr lang="it-IT" dirty="0" smtClean="0"/>
              <a:t> and </a:t>
            </a:r>
            <a:r>
              <a:rPr lang="it-IT" dirty="0" err="1" smtClean="0"/>
              <a:t>Dissemination</a:t>
            </a:r>
            <a:endParaRPr lang="it-IT" dirty="0" smtClean="0"/>
          </a:p>
          <a:p>
            <a:r>
              <a:rPr lang="it-IT" dirty="0" smtClean="0"/>
              <a:t>Project </a:t>
            </a:r>
            <a:r>
              <a:rPr lang="it-IT" dirty="0" err="1" smtClean="0"/>
              <a:t>metrics</a:t>
            </a:r>
            <a:r>
              <a:rPr lang="it-IT" dirty="0" smtClean="0"/>
              <a:t> and status</a:t>
            </a:r>
          </a:p>
          <a:p>
            <a:r>
              <a:rPr lang="it-IT" dirty="0" err="1" smtClean="0"/>
              <a:t>Liaisons</a:t>
            </a:r>
            <a:r>
              <a:rPr lang="it-IT" dirty="0" smtClean="0"/>
              <a:t> with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endParaRPr lang="it-IT" dirty="0" smtClean="0"/>
          </a:p>
          <a:p>
            <a:pPr lvl="1"/>
            <a:r>
              <a:rPr lang="it-IT" dirty="0" smtClean="0"/>
              <a:t>EOSC-</a:t>
            </a:r>
            <a:r>
              <a:rPr lang="it-IT" dirty="0" err="1" smtClean="0"/>
              <a:t>Hub</a:t>
            </a:r>
            <a:endParaRPr lang="it-IT" dirty="0" smtClean="0"/>
          </a:p>
          <a:p>
            <a:pPr lvl="1"/>
            <a:r>
              <a:rPr lang="it-IT" dirty="0" smtClean="0"/>
              <a:t>DEEP</a:t>
            </a:r>
          </a:p>
          <a:p>
            <a:pPr lvl="1"/>
            <a:r>
              <a:rPr lang="it-IT" dirty="0" smtClean="0"/>
              <a:t>CDB</a:t>
            </a:r>
          </a:p>
          <a:p>
            <a:r>
              <a:rPr lang="it-IT" dirty="0" err="1" smtClean="0"/>
              <a:t>Discussion</a:t>
            </a:r>
            <a:r>
              <a:rPr lang="it-IT" dirty="0" smtClean="0"/>
              <a:t> on the first EC </a:t>
            </a:r>
            <a:r>
              <a:rPr lang="it-IT" dirty="0" err="1" smtClean="0"/>
              <a:t>review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A. Costantini </a:t>
            </a:r>
            <a:r>
              <a:rPr lang="mr-IN" dirty="0" smtClean="0"/>
              <a:t>–</a:t>
            </a:r>
            <a:r>
              <a:rPr lang="it-IT" dirty="0" smtClean="0"/>
              <a:t> WP1 - </a:t>
            </a:r>
            <a:r>
              <a:rPr lang="it-IT" dirty="0" err="1" smtClean="0"/>
              <a:t>eXtreme</a:t>
            </a:r>
            <a:r>
              <a:rPr lang="it-IT" dirty="0" smtClean="0"/>
              <a:t> </a:t>
            </a:r>
            <a:r>
              <a:rPr lang="it-IT" dirty="0" err="1" smtClean="0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816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8296" y="110209"/>
            <a:ext cx="10554461" cy="815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Recommendation to indigo follow-up projects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295" y="1377424"/>
            <a:ext cx="11251095" cy="5024438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Major effort has been put into adequate metrics and thresholds to measure the success of use </a:t>
            </a:r>
            <a:r>
              <a:rPr lang="en-US" sz="2000" dirty="0" smtClean="0"/>
              <a:t>[….]. </a:t>
            </a:r>
            <a:r>
              <a:rPr lang="en-US" sz="2000" dirty="0"/>
              <a:t>Based on this exercise the metrics itself as well as </a:t>
            </a:r>
            <a:r>
              <a:rPr lang="en-US" sz="2000" dirty="0" smtClean="0"/>
              <a:t>the procedure </a:t>
            </a:r>
            <a:r>
              <a:rPr lang="en-US" sz="2000" dirty="0"/>
              <a:t>to assess the metrics should be </a:t>
            </a:r>
            <a:r>
              <a:rPr lang="en-US" sz="2000" dirty="0" err="1"/>
              <a:t>optimised</a:t>
            </a:r>
            <a:r>
              <a:rPr lang="en-US" sz="2000" dirty="0"/>
              <a:t> in future projects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What is missing so far is a clear plan for uptake of the results and spread of tools and services to </a:t>
            </a:r>
            <a:r>
              <a:rPr lang="en-US" sz="2000" dirty="0" smtClean="0"/>
              <a:t>other research </a:t>
            </a:r>
            <a:r>
              <a:rPr lang="en-US" sz="2000" dirty="0"/>
              <a:t>communities not involved in INDIGO or one of the upcoming </a:t>
            </a:r>
            <a:r>
              <a:rPr lang="en-US" sz="2000" dirty="0" smtClean="0"/>
              <a:t>projects</a:t>
            </a:r>
          </a:p>
          <a:p>
            <a:r>
              <a:rPr lang="en-US" sz="2000" dirty="0"/>
              <a:t>Work in this </a:t>
            </a:r>
            <a:r>
              <a:rPr lang="en-US" sz="2000" dirty="0" smtClean="0"/>
              <a:t>area (collaboration with e-</a:t>
            </a:r>
            <a:r>
              <a:rPr lang="en-US" sz="2000" dirty="0" err="1" smtClean="0"/>
              <a:t>infras</a:t>
            </a:r>
            <a:r>
              <a:rPr lang="en-US" sz="2000" dirty="0" smtClean="0"/>
              <a:t>)  </a:t>
            </a:r>
            <a:r>
              <a:rPr lang="en-US" sz="2000" dirty="0"/>
              <a:t>must </a:t>
            </a:r>
            <a:r>
              <a:rPr lang="en-US" sz="2000" dirty="0" smtClean="0"/>
              <a:t>be expanded </a:t>
            </a:r>
            <a:r>
              <a:rPr lang="en-US" sz="2000" dirty="0"/>
              <a:t>to gain wider acceptance, and the EOSC-Hub is a good platform to address </a:t>
            </a:r>
            <a:r>
              <a:rPr lang="en-US" sz="2000" dirty="0" smtClean="0"/>
              <a:t>this</a:t>
            </a:r>
          </a:p>
          <a:p>
            <a:r>
              <a:rPr lang="en-US" sz="2000" dirty="0" smtClean="0"/>
              <a:t>The project should publish  </a:t>
            </a:r>
            <a:r>
              <a:rPr lang="en-US" sz="2000" dirty="0"/>
              <a:t>in gold open access journals and conferences</a:t>
            </a:r>
            <a:endParaRPr lang="en-US" sz="2000" dirty="0" smtClean="0"/>
          </a:p>
          <a:p>
            <a:r>
              <a:rPr lang="en-US" sz="2000" dirty="0" smtClean="0"/>
              <a:t>A comprehensive networking solution should be considered for future projects leveraging </a:t>
            </a:r>
            <a:r>
              <a:rPr lang="en-US" sz="2000" dirty="0"/>
              <a:t>INDIGO </a:t>
            </a:r>
            <a:r>
              <a:rPr lang="en-US" sz="2000" dirty="0" smtClean="0"/>
              <a:t>deliverables</a:t>
            </a:r>
          </a:p>
          <a:p>
            <a:r>
              <a:rPr lang="en-US" sz="2000" dirty="0"/>
              <a:t>More extensive scalability testing should be performed to have a convincing case when </a:t>
            </a:r>
            <a:r>
              <a:rPr lang="en-US" sz="2000" dirty="0" smtClean="0"/>
              <a:t>interacting with </a:t>
            </a:r>
            <a:r>
              <a:rPr lang="en-US" sz="2000" dirty="0"/>
              <a:t>other EINFRA. INDIGO will need to demonstrate that platform and framework can </a:t>
            </a:r>
            <a:r>
              <a:rPr lang="en-US" sz="2000" dirty="0" smtClean="0"/>
              <a:t>scale</a:t>
            </a:r>
          </a:p>
          <a:p>
            <a:r>
              <a:rPr lang="en-US" sz="2000" dirty="0"/>
              <a:t>Continue and expand on training events to promote user and community </a:t>
            </a:r>
            <a:r>
              <a:rPr lang="en-US" sz="2000" dirty="0" smtClean="0"/>
              <a:t>adoption</a:t>
            </a:r>
          </a:p>
          <a:p>
            <a:r>
              <a:rPr lang="en-US" sz="2000" dirty="0" err="1" smtClean="0"/>
              <a:t>QoS</a:t>
            </a:r>
            <a:r>
              <a:rPr lang="en-US" sz="2000" dirty="0" smtClean="0"/>
              <a:t> standard implemented in </a:t>
            </a:r>
            <a:r>
              <a:rPr lang="en-US" sz="2000" dirty="0" err="1" smtClean="0"/>
              <a:t>OneData</a:t>
            </a:r>
            <a:endParaRPr lang="en-US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it-IT" dirty="0" smtClean="0"/>
              <a:t>A. Costantini </a:t>
            </a:r>
            <a:r>
              <a:rPr lang="mr-IN" dirty="0" smtClean="0"/>
              <a:t>–</a:t>
            </a:r>
            <a:r>
              <a:rPr lang="it-IT" dirty="0" smtClean="0"/>
              <a:t> WP1 - </a:t>
            </a:r>
            <a:r>
              <a:rPr lang="it-IT" dirty="0" err="1" smtClean="0"/>
              <a:t>eXtreme</a:t>
            </a:r>
            <a:r>
              <a:rPr lang="it-IT" dirty="0" smtClean="0"/>
              <a:t> </a:t>
            </a:r>
            <a:r>
              <a:rPr lang="it-IT" dirty="0" err="1" smtClean="0"/>
              <a:t>DataCloud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707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Communication</a:t>
            </a:r>
            <a:r>
              <a:rPr lang="it-IT" dirty="0" smtClean="0"/>
              <a:t> and </a:t>
            </a:r>
            <a:r>
              <a:rPr lang="it-IT" dirty="0" err="1" smtClean="0"/>
              <a:t>Dissemination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E550-FEEB-4EE1-A3B8-FDFD4E249CAF}" type="datetime1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A. Costantini </a:t>
            </a:r>
            <a:r>
              <a:rPr lang="mr-IN" smtClean="0"/>
              <a:t>–</a:t>
            </a:r>
            <a:r>
              <a:rPr lang="it-IT" smtClean="0"/>
              <a:t> WP1 - eXtreme 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endParaRPr lang="it-IT" dirty="0" smtClean="0"/>
          </a:p>
          <a:p>
            <a:r>
              <a:rPr lang="it-IT" dirty="0" err="1" smtClean="0"/>
              <a:t>Dissemination</a:t>
            </a:r>
            <a:r>
              <a:rPr lang="it-IT" dirty="0" smtClean="0"/>
              <a:t> Plan D2.2</a:t>
            </a:r>
          </a:p>
          <a:p>
            <a:pPr lvl="1"/>
            <a:r>
              <a:rPr lang="it-IT" dirty="0">
                <a:hlinkClick r:id="rId2"/>
              </a:rPr>
              <a:t>https://confluence.extreme-datacloud.eu/display/XDCPROJ/Dissemination+</a:t>
            </a:r>
            <a:r>
              <a:rPr lang="it-IT" dirty="0" smtClean="0">
                <a:hlinkClick r:id="rId2"/>
              </a:rPr>
              <a:t>Events</a:t>
            </a:r>
            <a:endParaRPr lang="it-IT" dirty="0" smtClean="0"/>
          </a:p>
          <a:p>
            <a:r>
              <a:rPr lang="it-IT" dirty="0" err="1" smtClean="0"/>
              <a:t>Dissemination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endParaRPr lang="it-IT" dirty="0" smtClean="0"/>
          </a:p>
          <a:p>
            <a:pPr lvl="1"/>
            <a:r>
              <a:rPr lang="it-IT" dirty="0" smtClean="0">
                <a:hlinkClick r:id="rId2"/>
              </a:rPr>
              <a:t>https://confluence.extreme-datacloud.eu/display/XDCPROJ/Dissemination+Events</a:t>
            </a:r>
            <a:endParaRPr lang="it-IT" dirty="0" smtClean="0"/>
          </a:p>
          <a:p>
            <a:r>
              <a:rPr lang="it-IT" dirty="0" err="1" smtClean="0"/>
              <a:t>Publications</a:t>
            </a:r>
            <a:endParaRPr lang="it-IT" dirty="0" smtClean="0"/>
          </a:p>
          <a:p>
            <a:pPr lvl="1"/>
            <a:r>
              <a:rPr lang="it-IT" dirty="0" smtClean="0">
                <a:hlinkClick r:id="rId3"/>
              </a:rPr>
              <a:t>https://confluence.extreme-datacloud.eu/display/XDCPROJ/Publications</a:t>
            </a:r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Communication</a:t>
            </a:r>
            <a:r>
              <a:rPr lang="it-IT" dirty="0" smtClean="0"/>
              <a:t> and </a:t>
            </a:r>
            <a:r>
              <a:rPr lang="it-IT" dirty="0" err="1" smtClean="0"/>
              <a:t>Dissemination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strategies</a:t>
            </a:r>
            <a:endParaRPr lang="it-IT" dirty="0" smtClean="0"/>
          </a:p>
          <a:p>
            <a:pPr lvl="1"/>
            <a:r>
              <a:rPr lang="it-IT" dirty="0" smtClean="0"/>
              <a:t>Gadget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prepared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oncoming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endParaRPr lang="it-IT" dirty="0" smtClean="0"/>
          </a:p>
          <a:p>
            <a:pPr lvl="2"/>
            <a:r>
              <a:rPr lang="it-IT" dirty="0" smtClean="0"/>
              <a:t>T-shirt, </a:t>
            </a:r>
            <a:r>
              <a:rPr lang="it-IT" dirty="0" err="1" smtClean="0"/>
              <a:t>stickers</a:t>
            </a:r>
            <a:r>
              <a:rPr lang="it-IT" dirty="0" smtClean="0"/>
              <a:t>, …</a:t>
            </a:r>
          </a:p>
          <a:p>
            <a:pPr lvl="2"/>
            <a:r>
              <a:rPr lang="it-IT" dirty="0" smtClean="0"/>
              <a:t>Social media</a:t>
            </a:r>
          </a:p>
          <a:p>
            <a:pPr lvl="1"/>
            <a:r>
              <a:rPr lang="it-IT" dirty="0" err="1" smtClean="0"/>
              <a:t>Dissemination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</a:t>
            </a:r>
          </a:p>
          <a:p>
            <a:pPr lvl="2"/>
            <a:r>
              <a:rPr lang="it-IT" dirty="0" err="1" smtClean="0"/>
              <a:t>Half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 </a:t>
            </a:r>
            <a:r>
              <a:rPr lang="it-IT" dirty="0" err="1" smtClean="0"/>
              <a:t>session</a:t>
            </a:r>
            <a:r>
              <a:rPr lang="it-IT" dirty="0" smtClean="0"/>
              <a:t> in major </a:t>
            </a:r>
            <a:r>
              <a:rPr lang="it-IT" dirty="0" err="1" smtClean="0"/>
              <a:t>conferences</a:t>
            </a:r>
            <a:r>
              <a:rPr lang="it-IT" dirty="0" smtClean="0"/>
              <a:t> and </a:t>
            </a:r>
            <a:r>
              <a:rPr lang="it-IT" dirty="0" err="1" smtClean="0"/>
              <a:t>events</a:t>
            </a:r>
            <a:endParaRPr lang="it-IT" dirty="0" smtClean="0"/>
          </a:p>
          <a:p>
            <a:pPr lvl="2"/>
            <a:r>
              <a:rPr lang="it-IT" dirty="0" smtClean="0"/>
              <a:t> Demo </a:t>
            </a:r>
            <a:r>
              <a:rPr lang="it-IT" dirty="0" err="1" smtClean="0"/>
              <a:t>needed</a:t>
            </a:r>
            <a:endParaRPr lang="it-IT" dirty="0" smtClean="0"/>
          </a:p>
          <a:p>
            <a:r>
              <a:rPr lang="it-IT" dirty="0" err="1" smtClean="0"/>
              <a:t>Dissemination</a:t>
            </a:r>
            <a:r>
              <a:rPr lang="it-IT" dirty="0" smtClean="0"/>
              <a:t> </a:t>
            </a:r>
            <a:r>
              <a:rPr lang="it-IT" dirty="0" err="1" smtClean="0"/>
              <a:t>actvities</a:t>
            </a:r>
            <a:endParaRPr lang="it-IT" dirty="0" smtClean="0"/>
          </a:p>
          <a:p>
            <a:pPr lvl="1"/>
            <a:r>
              <a:rPr lang="it-IT" dirty="0" smtClean="0"/>
              <a:t>Training</a:t>
            </a:r>
          </a:p>
          <a:p>
            <a:pPr lvl="2"/>
            <a:r>
              <a:rPr lang="it-IT" dirty="0" err="1" smtClean="0"/>
              <a:t>School</a:t>
            </a:r>
            <a:r>
              <a:rPr lang="it-IT" dirty="0" smtClean="0"/>
              <a:t>/</a:t>
            </a:r>
            <a:r>
              <a:rPr lang="it-IT" dirty="0" err="1" smtClean="0"/>
              <a:t>Course</a:t>
            </a:r>
            <a:r>
              <a:rPr lang="it-IT" dirty="0" smtClean="0"/>
              <a:t> on the </a:t>
            </a:r>
            <a:r>
              <a:rPr lang="it-IT" dirty="0" err="1" smtClean="0"/>
              <a:t>Santander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endParaRPr lang="it-IT" dirty="0" smtClean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. Costantini </a:t>
            </a:r>
            <a:r>
              <a:rPr lang="mr-IN" dirty="0"/>
              <a:t>–</a:t>
            </a:r>
            <a:r>
              <a:rPr lang="it-IT" dirty="0"/>
              <a:t> WP1 - </a:t>
            </a:r>
            <a:r>
              <a:rPr lang="it-IT" dirty="0" err="1"/>
              <a:t>eXtreme</a:t>
            </a:r>
            <a:r>
              <a:rPr lang="it-IT" dirty="0"/>
              <a:t> </a:t>
            </a:r>
            <a:r>
              <a:rPr lang="it-IT" dirty="0" err="1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6060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00709"/>
            <a:ext cx="9994557" cy="815975"/>
          </a:xfrm>
        </p:spPr>
        <p:txBody>
          <a:bodyPr>
            <a:normAutofit/>
          </a:bodyPr>
          <a:lstStyle/>
          <a:p>
            <a:r>
              <a:rPr lang="it-IT" dirty="0" err="1" smtClean="0"/>
              <a:t>Santander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5500" y="1444624"/>
            <a:ext cx="10528300" cy="4905375"/>
          </a:xfrm>
        </p:spPr>
        <p:txBody>
          <a:bodyPr>
            <a:normAutofit/>
          </a:bodyPr>
          <a:lstStyle/>
          <a:p>
            <a:r>
              <a:rPr lang="it-IT" dirty="0" smtClean="0"/>
              <a:t>Agenda </a:t>
            </a:r>
            <a:r>
              <a:rPr lang="it-IT" dirty="0" err="1" smtClean="0"/>
              <a:t>with</a:t>
            </a:r>
            <a:r>
              <a:rPr lang="it-IT" dirty="0" smtClean="0"/>
              <a:t> material </a:t>
            </a:r>
            <a:r>
              <a:rPr lang="it-IT" dirty="0" err="1" smtClean="0"/>
              <a:t>available</a:t>
            </a:r>
            <a:endParaRPr lang="it-IT" dirty="0" smtClean="0"/>
          </a:p>
          <a:p>
            <a:pPr lvl="1"/>
            <a:r>
              <a:rPr lang="it-IT" dirty="0" smtClean="0"/>
              <a:t>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dissemination</a:t>
            </a:r>
            <a:endParaRPr lang="it-IT" dirty="0" smtClean="0"/>
          </a:p>
          <a:p>
            <a:pPr lvl="1"/>
            <a:r>
              <a:rPr lang="it-IT" dirty="0" smtClean="0"/>
              <a:t>First </a:t>
            </a:r>
            <a:r>
              <a:rPr lang="it-IT" dirty="0" err="1" smtClean="0"/>
              <a:t>example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interaction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endParaRPr lang="it-IT" dirty="0" smtClean="0"/>
          </a:p>
          <a:p>
            <a:pPr lvl="2"/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https://agenda.indigo-datacloud.eu/conferenceTimeTable.py?confId=214#20180619</a:t>
            </a:r>
          </a:p>
          <a:p>
            <a:pPr lvl="1"/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593-E805-4F50-B40D-E5253A270D9E}" type="datetimeFigureOut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. Costantini </a:t>
            </a:r>
            <a:r>
              <a:rPr lang="mr-IN" dirty="0"/>
              <a:t>–</a:t>
            </a:r>
            <a:r>
              <a:rPr lang="it-IT" dirty="0"/>
              <a:t> WP1 - </a:t>
            </a:r>
            <a:r>
              <a:rPr lang="it-IT" dirty="0" err="1"/>
              <a:t>eXtreme</a:t>
            </a:r>
            <a:r>
              <a:rPr lang="it-IT" dirty="0"/>
              <a:t> </a:t>
            </a:r>
            <a:r>
              <a:rPr lang="it-IT" dirty="0" err="1"/>
              <a:t>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665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 </a:t>
            </a:r>
            <a:r>
              <a:rPr lang="it-IT" dirty="0" err="1" smtClean="0"/>
              <a:t>metrics</a:t>
            </a:r>
            <a:r>
              <a:rPr lang="it-IT" dirty="0" smtClean="0"/>
              <a:t> and status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62784"/>
              </p:ext>
            </p:extLst>
          </p:nvPr>
        </p:nvGraphicFramePr>
        <p:xfrm>
          <a:off x="504826" y="2200275"/>
          <a:ext cx="11172826" cy="419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4"/>
                <a:gridCol w="7600950"/>
                <a:gridCol w="1000125"/>
                <a:gridCol w="1247777"/>
              </a:tblGrid>
              <a:tr h="481295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Area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KPI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err="1" smtClean="0"/>
                        <a:t>Achieved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Notes</a:t>
                      </a:r>
                      <a:endParaRPr lang="it-IT" sz="1100" dirty="0"/>
                    </a:p>
                  </a:txBody>
                  <a:tcPr/>
                </a:tc>
              </a:tr>
              <a:tr h="740453">
                <a:tc>
                  <a:txBody>
                    <a:bodyPr/>
                    <a:lstStyle/>
                    <a:p>
                      <a:r>
                        <a:rPr lang="it-IT" sz="1100" b="1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it-IT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Community </a:t>
                      </a:r>
                      <a:r>
                        <a:rPr lang="it-IT" sz="1100" b="1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adoption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>
                        <a:buFontTx/>
                        <a:buChar char="-"/>
                      </a:pPr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research communities internal and external to the project that adopted the developed services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5/7/10</a:t>
                      </a:r>
                      <a:endParaRPr lang="en-US" sz="11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>
                        <a:buFontTx/>
                        <a:buChar char="-"/>
                      </a:pPr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extreme scale future experiments evaluating the developed services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1/3/5</a:t>
                      </a:r>
                      <a:endParaRPr lang="en-US" sz="11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>
                        <a:buFontTx/>
                        <a:buChar char="-"/>
                      </a:pPr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use-cases implemented on the e-infrastructures that take advantage of the project developments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5/8/12</a:t>
                      </a:r>
                      <a:endParaRPr lang="en-US" sz="11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>
                        <a:buFontTx/>
                        <a:buChar char="-"/>
                      </a:pPr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applications using the developed services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5/8/12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-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</a:p>
                    <a:p>
                      <a:r>
                        <a:rPr lang="it-IT" sz="1100" dirty="0" smtClean="0"/>
                        <a:t>5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/>
                </a:tc>
              </a:tr>
              <a:tr h="629385">
                <a:tc>
                  <a:txBody>
                    <a:bodyPr/>
                    <a:lstStyle/>
                    <a:p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 Community productivity and involvement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publications related to researches and use cases that exploit the developed services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4/6/8</a:t>
                      </a:r>
                      <a:endParaRPr lang="en-US" sz="1100" dirty="0" smtClean="0"/>
                    </a:p>
                    <a:p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Tutorials/demos on developed services made available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1/3/5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1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 in </a:t>
                      </a:r>
                      <a:r>
                        <a:rPr lang="it-IT" sz="1100" dirty="0" err="1" smtClean="0"/>
                        <a:t>submission</a:t>
                      </a:r>
                      <a:endParaRPr lang="it-IT" sz="1100" dirty="0"/>
                    </a:p>
                  </a:txBody>
                  <a:tcPr/>
                </a:tc>
              </a:tr>
              <a:tr h="903353">
                <a:tc>
                  <a:txBody>
                    <a:bodyPr/>
                    <a:lstStyle/>
                    <a:p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visibility and role in policy making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contributions to roadmaps and strategic papers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3/5/7</a:t>
                      </a:r>
                      <a:endParaRPr lang="en-US" sz="1100" dirty="0" smtClean="0"/>
                    </a:p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presentation at international conferences and workshop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15/20/30</a:t>
                      </a:r>
                      <a:endParaRPr lang="en-US" sz="1100" dirty="0" smtClean="0"/>
                    </a:p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scientific paper published by the project members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6/8/12</a:t>
                      </a:r>
                      <a:endParaRPr lang="en-US" sz="1100" dirty="0" smtClean="0"/>
                    </a:p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Website and social network activity. Quarterly growth rate(%)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5/10/20</a:t>
                      </a:r>
                      <a:endParaRPr lang="en-US" sz="1100" dirty="0" smtClean="0"/>
                    </a:p>
                    <a:p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Software repositories activity.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Quarterly average growth rate(%)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3/5/15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-</a:t>
                      </a:r>
                    </a:p>
                    <a:p>
                      <a:r>
                        <a:rPr lang="it-IT" sz="1100" dirty="0" smtClean="0"/>
                        <a:t>9</a:t>
                      </a:r>
                    </a:p>
                    <a:p>
                      <a:r>
                        <a:rPr lang="it-IT" sz="1100" dirty="0" smtClean="0"/>
                        <a:t>1</a:t>
                      </a:r>
                    </a:p>
                    <a:p>
                      <a:r>
                        <a:rPr lang="it-IT" sz="1100" dirty="0" smtClean="0"/>
                        <a:t>Q2</a:t>
                      </a:r>
                      <a:r>
                        <a:rPr lang="it-IT" sz="1100" baseline="0" dirty="0" smtClean="0"/>
                        <a:t>: 60%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 smtClean="0"/>
                    </a:p>
                    <a:p>
                      <a:endParaRPr lang="it-IT" sz="1100" dirty="0" smtClean="0"/>
                    </a:p>
                    <a:p>
                      <a:r>
                        <a:rPr lang="it-IT" sz="1100" dirty="0" smtClean="0"/>
                        <a:t>WP2</a:t>
                      </a:r>
                    </a:p>
                    <a:p>
                      <a:r>
                        <a:rPr lang="it-IT" sz="1100" dirty="0" smtClean="0"/>
                        <a:t>Q3: 30%</a:t>
                      </a:r>
                    </a:p>
                    <a:p>
                      <a:r>
                        <a:rPr lang="it-IT" sz="1100" dirty="0" smtClean="0"/>
                        <a:t>WP3</a:t>
                      </a:r>
                      <a:endParaRPr lang="it-IT" sz="1100" dirty="0"/>
                    </a:p>
                  </a:txBody>
                  <a:tcPr/>
                </a:tc>
              </a:tr>
              <a:tr h="740453">
                <a:tc>
                  <a:txBody>
                    <a:bodyPr/>
                    <a:lstStyle/>
                    <a:p>
                      <a:r>
                        <a:rPr lang="it-IT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</a:t>
                      </a:r>
                      <a:r>
                        <a:rPr lang="it-IT" sz="1100" b="1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  <a:r>
                        <a:rPr lang="it-IT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r>
                        <a:rPr lang="it-IT" sz="1100" b="1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Productivity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new functionalities addressing real requirements released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3/5/7</a:t>
                      </a:r>
                      <a:endParaRPr lang="en-US" sz="1100" dirty="0" smtClean="0"/>
                    </a:p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major and minor releases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3/5/7</a:t>
                      </a:r>
                      <a:endParaRPr lang="en-US" sz="1100" dirty="0" smtClean="0"/>
                    </a:p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high level requirements received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4/8/12</a:t>
                      </a:r>
                      <a:endParaRPr lang="en-US" sz="1100" dirty="0" smtClean="0"/>
                    </a:p>
                    <a:p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high level requirements addressed and implemented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4/8/12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3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 smtClean="0"/>
                    </a:p>
                    <a:p>
                      <a:endParaRPr lang="it-IT" sz="1100" dirty="0" smtClean="0"/>
                    </a:p>
                    <a:p>
                      <a:r>
                        <a:rPr lang="it-IT" sz="1100" dirty="0" smtClean="0"/>
                        <a:t>WP2</a:t>
                      </a:r>
                    </a:p>
                    <a:p>
                      <a:r>
                        <a:rPr lang="it-IT" sz="1100" dirty="0" smtClean="0"/>
                        <a:t>WP2/</a:t>
                      </a:r>
                      <a:r>
                        <a:rPr lang="it-IT" sz="1100" dirty="0" err="1" smtClean="0"/>
                        <a:t>JRAs</a:t>
                      </a:r>
                      <a:endParaRPr lang="it-IT" sz="1100" dirty="0" smtClean="0"/>
                    </a:p>
                  </a:txBody>
                  <a:tcPr/>
                </a:tc>
              </a:tr>
              <a:tr h="629385">
                <a:tc>
                  <a:txBody>
                    <a:bodyPr/>
                    <a:lstStyle/>
                    <a:p>
                      <a:r>
                        <a:rPr lang="it-IT" sz="1100" b="1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E-Infrastructures</a:t>
                      </a:r>
                      <a:r>
                        <a:rPr lang="it-IT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1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adoption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sites that deployed services developed by the project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4/6/8</a:t>
                      </a:r>
                      <a:endParaRPr lang="en-US" sz="1100" dirty="0" smtClean="0"/>
                    </a:p>
                    <a:p>
                      <a:r>
                        <a:rPr lang="en-US" sz="11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XDC services deployed in production in  Europe and Worldwide </a:t>
                      </a:r>
                      <a:r>
                        <a:rPr lang="en-US" sz="11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4/6/8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-</a:t>
                      </a:r>
                    </a:p>
                    <a:p>
                      <a:r>
                        <a:rPr lang="it-IT" sz="1100" dirty="0" smtClean="0"/>
                        <a:t>-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E550-FEEB-4EE1-A3B8-FDFD4E249CAF}" type="datetime1">
              <a:rPr lang="it-IT" smtClean="0"/>
              <a:pPr/>
              <a:t>11/09/18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A. Costantini </a:t>
            </a:r>
            <a:r>
              <a:rPr lang="mr-IN" smtClean="0"/>
              <a:t>–</a:t>
            </a:r>
            <a:r>
              <a:rPr lang="it-IT" smtClean="0"/>
              <a:t> WP1 - eXtreme 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Segnaposto contenuto 7"/>
          <p:cNvSpPr txBox="1">
            <a:spLocks/>
          </p:cNvSpPr>
          <p:nvPr/>
        </p:nvSpPr>
        <p:spPr>
          <a:xfrm>
            <a:off x="536575" y="962025"/>
            <a:ext cx="10515600" cy="12604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D1.2 </a:t>
            </a:r>
            <a:r>
              <a:rPr lang="en-US" cap="small" dirty="0" smtClean="0"/>
              <a:t>Project Quality Assurance and Progress Monitoring Plan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nextcloud.extreme-datacloud.eu</a:t>
            </a:r>
            <a:r>
              <a:rPr lang="en-US" dirty="0"/>
              <a:t>/s/CBPHDAf44kaWXG2#pdfviewer</a:t>
            </a:r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XDC">
      <a:dk1>
        <a:srgbClr val="4472C4"/>
      </a:dk1>
      <a:lt1>
        <a:srgbClr val="FFFFFF"/>
      </a:lt1>
      <a:dk2>
        <a:srgbClr val="ED7D31"/>
      </a:dk2>
      <a:lt2>
        <a:srgbClr val="FFFFFF"/>
      </a:lt2>
      <a:accent1>
        <a:srgbClr val="4472C4"/>
      </a:accent1>
      <a:accent2>
        <a:srgbClr val="ED7D31"/>
      </a:accent2>
      <a:accent3>
        <a:srgbClr val="757070"/>
      </a:accent3>
      <a:accent4>
        <a:srgbClr val="FFC000"/>
      </a:accent4>
      <a:accent5>
        <a:srgbClr val="002060"/>
      </a:accent5>
      <a:accent6>
        <a:srgbClr val="5F32C2"/>
      </a:accent6>
      <a:hlink>
        <a:srgbClr val="002060"/>
      </a:hlink>
      <a:folHlink>
        <a:srgbClr val="757070"/>
      </a:folHlink>
    </a:clrScheme>
    <a:fontScheme name="Personalizzato 1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xdc_slide_template" id="{88DE0E21-2D1C-4B1E-A829-38C67D5F2308}" vid="{C7771002-1357-4CBE-A892-D7D86C2D322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xdc_ppt_template</Template>
  <TotalTime>2407</TotalTime>
  <Words>1282</Words>
  <Application>Microsoft Macintosh PowerPoint</Application>
  <PresentationFormat>Personalizzato</PresentationFormat>
  <Paragraphs>226</Paragraphs>
  <Slides>13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Personalizza struttura</vt:lpstr>
      <vt:lpstr>WP1 meets WP2</vt:lpstr>
      <vt:lpstr>WP1 – Topics for the All Hands</vt:lpstr>
      <vt:lpstr>WP1 and WP2 Activities</vt:lpstr>
      <vt:lpstr>Summary</vt:lpstr>
      <vt:lpstr>Recommendation to indigo follow-up projects</vt:lpstr>
      <vt:lpstr>Communication and Dissemination</vt:lpstr>
      <vt:lpstr>Communication and Dissemination</vt:lpstr>
      <vt:lpstr>Santander Course</vt:lpstr>
      <vt:lpstr>Project metrics and status</vt:lpstr>
      <vt:lpstr>Liaisons with other projects</vt:lpstr>
      <vt:lpstr>Liaisons with other projects</vt:lpstr>
      <vt:lpstr>Liaisons with other projects</vt:lpstr>
      <vt:lpstr>Discussion on the first EC review</vt:lpstr>
    </vt:vector>
  </TitlesOfParts>
  <Company>INFN-CNAF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Costantini</dc:creator>
  <cp:lastModifiedBy>Alessandro Costantini</cp:lastModifiedBy>
  <cp:revision>59</cp:revision>
  <dcterms:created xsi:type="dcterms:W3CDTF">2018-01-11T08:53:37Z</dcterms:created>
  <dcterms:modified xsi:type="dcterms:W3CDTF">2018-09-12T14:52:44Z</dcterms:modified>
</cp:coreProperties>
</file>