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86" r:id="rId3"/>
    <p:sldId id="281" r:id="rId4"/>
    <p:sldId id="282" r:id="rId5"/>
    <p:sldId id="293" r:id="rId6"/>
    <p:sldId id="283" r:id="rId7"/>
    <p:sldId id="284" r:id="rId8"/>
    <p:sldId id="285" r:id="rId9"/>
    <p:sldId id="287" r:id="rId10"/>
    <p:sldId id="269" r:id="rId11"/>
    <p:sldId id="264" r:id="rId12"/>
    <p:sldId id="288" r:id="rId13"/>
    <p:sldId id="291" r:id="rId14"/>
    <p:sldId id="277" r:id="rId15"/>
    <p:sldId id="276" r:id="rId16"/>
    <p:sldId id="295" r:id="rId17"/>
    <p:sldId id="296" r:id="rId18"/>
    <p:sldId id="259" r:id="rId19"/>
    <p:sldId id="260" r:id="rId20"/>
    <p:sldId id="257" r:id="rId21"/>
    <p:sldId id="267" r:id="rId22"/>
    <p:sldId id="292" r:id="rId23"/>
    <p:sldId id="266" r:id="rId24"/>
    <p:sldId id="294" r:id="rId25"/>
    <p:sldId id="268" r:id="rId26"/>
  </p:sldIdLst>
  <p:sldSz cx="12192000" cy="6858000"/>
  <p:notesSz cx="9601200" cy="150876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l">
              <a:defRPr sz="19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r">
              <a:defRPr sz="1900"/>
            </a:lvl1pPr>
          </a:lstStyle>
          <a:p>
            <a:fld id="{7135AFD6-C2CC-4EEF-9215-770E4672E33B}" type="datetimeFigureOut">
              <a:rPr lang="de-DE" smtClean="0"/>
              <a:t>26.09.2018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74" tIns="70537" rIns="141074" bIns="7053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60120" y="7260907"/>
            <a:ext cx="7680960" cy="5940743"/>
          </a:xfrm>
          <a:prstGeom prst="rect">
            <a:avLst/>
          </a:prstGeom>
        </p:spPr>
        <p:txBody>
          <a:bodyPr vert="horz" lIns="141074" tIns="70537" rIns="141074" bIns="70537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l">
              <a:defRPr sz="19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r">
              <a:defRPr sz="1900"/>
            </a:lvl1pPr>
          </a:lstStyle>
          <a:p>
            <a:fld id="{D3459DDB-58E3-4639-9EC4-EF82CBF577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00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DF118-B603-434C-A889-C9D8536C8831}" type="datetime1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8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A376-5CAD-4FC2-91E6-8590904B13F2}" type="datetime1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912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CE21F-9CCD-4A22-B7AB-919E66419735}" type="datetime1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39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930D2-5A3A-4A7A-8648-CCC36FA3EB3C}" type="datetime1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5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95EA-51CB-4901-AE6E-9C824B7F4F99}" type="datetime1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8143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9CC7-90B8-4060-B981-D0FF7DA00354}" type="datetime1">
              <a:rPr lang="de-DE" smtClean="0"/>
              <a:t>26.09.2018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19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92E3-D50D-47BA-8770-9DC431E5880E}" type="datetime1">
              <a:rPr lang="de-DE" smtClean="0"/>
              <a:t>26.09.2018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598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302B8-3F6D-4248-A5E8-79B2D058CD2A}" type="datetime1">
              <a:rPr lang="de-DE" smtClean="0"/>
              <a:t>26.09.2018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CA949-54E5-41B9-93AF-0B2BF3C0C8BC}" type="datetime1">
              <a:rPr lang="de-DE" smtClean="0"/>
              <a:t>26.09.2018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36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A2EC-A80F-45C9-828D-967C7FB0B270}" type="datetime1">
              <a:rPr lang="de-DE" smtClean="0"/>
              <a:t>26.09.2018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62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1AC9-E6EB-4690-A47A-A9EEE14E8376}" type="datetime1">
              <a:rPr lang="de-DE" smtClean="0"/>
              <a:t>26.09.2018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1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687F8-6514-4374-AEFD-5BFA852858EA}" type="datetime1">
              <a:rPr lang="de-DE" smtClean="0"/>
              <a:t>26.09.2018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A6AA-2654-4327-A3DF-93D82998EAC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88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jp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pa-garching.mpg.de/ift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Big Data Analytics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59304" y="6282485"/>
            <a:ext cx="9144000" cy="575515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Martin Erdmann, RWTH Aachen University, 27-Sep-2018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Freihandform 3"/>
          <p:cNvSpPr/>
          <p:nvPr/>
        </p:nvSpPr>
        <p:spPr>
          <a:xfrm>
            <a:off x="536058" y="456560"/>
            <a:ext cx="2251966" cy="2142539"/>
          </a:xfrm>
          <a:custGeom>
            <a:avLst/>
            <a:gdLst>
              <a:gd name="connsiteX0" fmla="*/ 423949 w 1629294"/>
              <a:gd name="connsiteY0" fmla="*/ 0 h 1695796"/>
              <a:gd name="connsiteX1" fmla="*/ 1147156 w 1629294"/>
              <a:gd name="connsiteY1" fmla="*/ 0 h 1695796"/>
              <a:gd name="connsiteX2" fmla="*/ 1629294 w 1629294"/>
              <a:gd name="connsiteY2" fmla="*/ 490451 h 1695796"/>
              <a:gd name="connsiteX3" fmla="*/ 1629294 w 1629294"/>
              <a:gd name="connsiteY3" fmla="*/ 1163782 h 1695796"/>
              <a:gd name="connsiteX4" fmla="*/ 1147156 w 1629294"/>
              <a:gd name="connsiteY4" fmla="*/ 1695796 h 1695796"/>
              <a:gd name="connsiteX5" fmla="*/ 423949 w 1629294"/>
              <a:gd name="connsiteY5" fmla="*/ 1695796 h 1695796"/>
              <a:gd name="connsiteX6" fmla="*/ 0 w 1629294"/>
              <a:gd name="connsiteY6" fmla="*/ 1213658 h 1695796"/>
              <a:gd name="connsiteX7" fmla="*/ 0 w 1629294"/>
              <a:gd name="connsiteY7" fmla="*/ 515389 h 1695796"/>
              <a:gd name="connsiteX8" fmla="*/ 423949 w 1629294"/>
              <a:gd name="connsiteY8" fmla="*/ 0 h 1695796"/>
              <a:gd name="connsiteX0" fmla="*/ 465513 w 1670858"/>
              <a:gd name="connsiteY0" fmla="*/ 0 h 1695796"/>
              <a:gd name="connsiteX1" fmla="*/ 1188720 w 1670858"/>
              <a:gd name="connsiteY1" fmla="*/ 0 h 1695796"/>
              <a:gd name="connsiteX2" fmla="*/ 1670858 w 1670858"/>
              <a:gd name="connsiteY2" fmla="*/ 490451 h 1695796"/>
              <a:gd name="connsiteX3" fmla="*/ 1670858 w 1670858"/>
              <a:gd name="connsiteY3" fmla="*/ 1163782 h 1695796"/>
              <a:gd name="connsiteX4" fmla="*/ 1188720 w 1670858"/>
              <a:gd name="connsiteY4" fmla="*/ 1695796 h 1695796"/>
              <a:gd name="connsiteX5" fmla="*/ 465513 w 1670858"/>
              <a:gd name="connsiteY5" fmla="*/ 1695796 h 1695796"/>
              <a:gd name="connsiteX6" fmla="*/ 41564 w 1670858"/>
              <a:gd name="connsiteY6" fmla="*/ 1213658 h 1695796"/>
              <a:gd name="connsiteX7" fmla="*/ 0 w 1670858"/>
              <a:gd name="connsiteY7" fmla="*/ 507077 h 1695796"/>
              <a:gd name="connsiteX8" fmla="*/ 465513 w 1670858"/>
              <a:gd name="connsiteY8" fmla="*/ 0 h 1695796"/>
              <a:gd name="connsiteX0" fmla="*/ 473825 w 1679170"/>
              <a:gd name="connsiteY0" fmla="*/ 0 h 1695796"/>
              <a:gd name="connsiteX1" fmla="*/ 1197032 w 1679170"/>
              <a:gd name="connsiteY1" fmla="*/ 0 h 1695796"/>
              <a:gd name="connsiteX2" fmla="*/ 1679170 w 1679170"/>
              <a:gd name="connsiteY2" fmla="*/ 490451 h 1695796"/>
              <a:gd name="connsiteX3" fmla="*/ 1679170 w 1679170"/>
              <a:gd name="connsiteY3" fmla="*/ 1163782 h 1695796"/>
              <a:gd name="connsiteX4" fmla="*/ 1197032 w 1679170"/>
              <a:gd name="connsiteY4" fmla="*/ 1695796 h 1695796"/>
              <a:gd name="connsiteX5" fmla="*/ 473825 w 1679170"/>
              <a:gd name="connsiteY5" fmla="*/ 1695796 h 1695796"/>
              <a:gd name="connsiteX6" fmla="*/ 0 w 1679170"/>
              <a:gd name="connsiteY6" fmla="*/ 1213658 h 1695796"/>
              <a:gd name="connsiteX7" fmla="*/ 8312 w 1679170"/>
              <a:gd name="connsiteY7" fmla="*/ 507077 h 1695796"/>
              <a:gd name="connsiteX8" fmla="*/ 473825 w 1679170"/>
              <a:gd name="connsiteY8" fmla="*/ 0 h 1695796"/>
              <a:gd name="connsiteX0" fmla="*/ 473825 w 1679170"/>
              <a:gd name="connsiteY0" fmla="*/ 0 h 1695796"/>
              <a:gd name="connsiteX1" fmla="*/ 1197032 w 1679170"/>
              <a:gd name="connsiteY1" fmla="*/ 0 h 1695796"/>
              <a:gd name="connsiteX2" fmla="*/ 1679170 w 1679170"/>
              <a:gd name="connsiteY2" fmla="*/ 490451 h 1695796"/>
              <a:gd name="connsiteX3" fmla="*/ 1679170 w 1679170"/>
              <a:gd name="connsiteY3" fmla="*/ 1163782 h 1695796"/>
              <a:gd name="connsiteX4" fmla="*/ 1197032 w 1679170"/>
              <a:gd name="connsiteY4" fmla="*/ 1695796 h 1695796"/>
              <a:gd name="connsiteX5" fmla="*/ 473825 w 1679170"/>
              <a:gd name="connsiteY5" fmla="*/ 1695796 h 1695796"/>
              <a:gd name="connsiteX6" fmla="*/ 0 w 1679170"/>
              <a:gd name="connsiteY6" fmla="*/ 1180407 h 1695796"/>
              <a:gd name="connsiteX7" fmla="*/ 8312 w 1679170"/>
              <a:gd name="connsiteY7" fmla="*/ 507077 h 1695796"/>
              <a:gd name="connsiteX8" fmla="*/ 473825 w 1679170"/>
              <a:gd name="connsiteY8" fmla="*/ 0 h 1695796"/>
              <a:gd name="connsiteX0" fmla="*/ 473825 w 1679170"/>
              <a:gd name="connsiteY0" fmla="*/ 0 h 1695796"/>
              <a:gd name="connsiteX1" fmla="*/ 1197032 w 1679170"/>
              <a:gd name="connsiteY1" fmla="*/ 0 h 1695796"/>
              <a:gd name="connsiteX2" fmla="*/ 1679170 w 1679170"/>
              <a:gd name="connsiteY2" fmla="*/ 490451 h 1695796"/>
              <a:gd name="connsiteX3" fmla="*/ 1679170 w 1679170"/>
              <a:gd name="connsiteY3" fmla="*/ 1163782 h 1695796"/>
              <a:gd name="connsiteX4" fmla="*/ 1197032 w 1679170"/>
              <a:gd name="connsiteY4" fmla="*/ 1695796 h 1695796"/>
              <a:gd name="connsiteX5" fmla="*/ 473825 w 1679170"/>
              <a:gd name="connsiteY5" fmla="*/ 1695796 h 1695796"/>
              <a:gd name="connsiteX6" fmla="*/ 0 w 1679170"/>
              <a:gd name="connsiteY6" fmla="*/ 1180407 h 1695796"/>
              <a:gd name="connsiteX7" fmla="*/ 8312 w 1679170"/>
              <a:gd name="connsiteY7" fmla="*/ 507077 h 1695796"/>
              <a:gd name="connsiteX8" fmla="*/ 473825 w 1679170"/>
              <a:gd name="connsiteY8" fmla="*/ 0 h 1695796"/>
              <a:gd name="connsiteX0" fmla="*/ 473825 w 1687483"/>
              <a:gd name="connsiteY0" fmla="*/ 0 h 1695796"/>
              <a:gd name="connsiteX1" fmla="*/ 1197032 w 1687483"/>
              <a:gd name="connsiteY1" fmla="*/ 0 h 1695796"/>
              <a:gd name="connsiteX2" fmla="*/ 1687483 w 1687483"/>
              <a:gd name="connsiteY2" fmla="*/ 523702 h 1695796"/>
              <a:gd name="connsiteX3" fmla="*/ 1679170 w 1687483"/>
              <a:gd name="connsiteY3" fmla="*/ 1163782 h 1695796"/>
              <a:gd name="connsiteX4" fmla="*/ 1197032 w 1687483"/>
              <a:gd name="connsiteY4" fmla="*/ 1695796 h 1695796"/>
              <a:gd name="connsiteX5" fmla="*/ 473825 w 1687483"/>
              <a:gd name="connsiteY5" fmla="*/ 1695796 h 1695796"/>
              <a:gd name="connsiteX6" fmla="*/ 0 w 1687483"/>
              <a:gd name="connsiteY6" fmla="*/ 1180407 h 1695796"/>
              <a:gd name="connsiteX7" fmla="*/ 8312 w 1687483"/>
              <a:gd name="connsiteY7" fmla="*/ 507077 h 1695796"/>
              <a:gd name="connsiteX8" fmla="*/ 473825 w 1687483"/>
              <a:gd name="connsiteY8" fmla="*/ 0 h 1695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7483" h="1695796">
                <a:moveTo>
                  <a:pt x="473825" y="0"/>
                </a:moveTo>
                <a:lnTo>
                  <a:pt x="1197032" y="0"/>
                </a:lnTo>
                <a:lnTo>
                  <a:pt x="1687483" y="523702"/>
                </a:lnTo>
                <a:lnTo>
                  <a:pt x="1679170" y="1163782"/>
                </a:lnTo>
                <a:lnTo>
                  <a:pt x="1197032" y="1695796"/>
                </a:lnTo>
                <a:lnTo>
                  <a:pt x="473825" y="1695796"/>
                </a:lnTo>
                <a:lnTo>
                  <a:pt x="0" y="1180407"/>
                </a:lnTo>
                <a:cubicBezTo>
                  <a:pt x="2771" y="944880"/>
                  <a:pt x="5541" y="742604"/>
                  <a:pt x="8312" y="507077"/>
                </a:cubicBezTo>
                <a:lnTo>
                  <a:pt x="473825" y="0"/>
                </a:lnTo>
                <a:close/>
              </a:path>
            </a:pathLst>
          </a:cu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i="1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68" y="705849"/>
            <a:ext cx="3137444" cy="217195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245374" y="129822"/>
            <a:ext cx="2518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</a:t>
            </a:r>
            <a:r>
              <a:rPr lang="de-DE" dirty="0" err="1" smtClean="0"/>
              <a:t>eep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in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</a:p>
          <a:p>
            <a:r>
              <a:rPr lang="de-DE" dirty="0" smtClean="0"/>
              <a:t>&amp; </a:t>
            </a:r>
            <a:r>
              <a:rPr lang="de-DE" dirty="0" err="1" smtClean="0"/>
              <a:t>astroparticle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178693" y="3856173"/>
            <a:ext cx="100002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Rapid development: HEP at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new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level of Big Data Analysis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Education: Anchoring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machine learning in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curriculum</a:t>
            </a: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Funding: Competence networks of various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disciplines &amp; funded structure</a:t>
            </a:r>
            <a:endParaRPr lang="de-DE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 rot="20881796">
            <a:off x="867636" y="726111"/>
            <a:ext cx="1965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Joint, interdisciplinary activities &amp; developments:</a:t>
            </a:r>
          </a:p>
          <a:p>
            <a:r>
              <a:rPr lang="en-US" dirty="0"/>
              <a:t>Basic structure?</a:t>
            </a:r>
          </a:p>
        </p:txBody>
      </p:sp>
      <p:sp>
        <p:nvSpPr>
          <p:cNvPr id="12" name="Rechteck 11"/>
          <p:cNvSpPr/>
          <p:nvPr/>
        </p:nvSpPr>
        <p:spPr>
          <a:xfrm>
            <a:off x="536058" y="3702424"/>
            <a:ext cx="11109096" cy="211567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195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8464" y="948194"/>
            <a:ext cx="4352365" cy="900501"/>
          </a:xfrm>
        </p:spPr>
        <p:txBody>
          <a:bodyPr/>
          <a:lstStyle/>
          <a:p>
            <a:r>
              <a:rPr lang="de-DE" dirty="0" smtClean="0"/>
              <a:t>„Broschüre“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838-4060-437B-A996-6836ED4D02EE}" type="slidenum">
              <a:rPr lang="de-DE" smtClean="0"/>
              <a:t>10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48434" y="149967"/>
            <a:ext cx="466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KAT + AKPIK: M.E., U. Katz, T. </a:t>
            </a:r>
            <a:r>
              <a:rPr lang="de-DE" dirty="0" err="1" smtClean="0"/>
              <a:t>Enßlin</a:t>
            </a:r>
            <a:r>
              <a:rPr lang="de-DE" dirty="0" smtClean="0"/>
              <a:t>,</a:t>
            </a:r>
            <a:r>
              <a:rPr lang="de-DE" dirty="0"/>
              <a:t> </a:t>
            </a:r>
            <a:r>
              <a:rPr lang="de-DE" dirty="0" smtClean="0"/>
              <a:t>A. Hamm, K. Mannheim, V. Markl, K. </a:t>
            </a:r>
            <a:r>
              <a:rPr lang="de-DE" dirty="0" err="1" smtClean="0"/>
              <a:t>Morik</a:t>
            </a:r>
            <a:r>
              <a:rPr lang="de-DE" dirty="0" smtClean="0"/>
              <a:t>, …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7477114" y="877754"/>
            <a:ext cx="3996435" cy="5571535"/>
            <a:chOff x="557398" y="1192602"/>
            <a:chExt cx="3996435" cy="557153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1429877"/>
              <a:ext cx="3297754" cy="5187285"/>
            </a:xfrm>
            <a:prstGeom prst="rect">
              <a:avLst/>
            </a:prstGeom>
          </p:spPr>
        </p:pic>
        <p:sp>
          <p:nvSpPr>
            <p:cNvPr id="10" name="Rechteck 9"/>
            <p:cNvSpPr/>
            <p:nvPr/>
          </p:nvSpPr>
          <p:spPr>
            <a:xfrm>
              <a:off x="557398" y="1192602"/>
              <a:ext cx="3996435" cy="5571535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199560" y="3405711"/>
            <a:ext cx="6883274" cy="2084623"/>
            <a:chOff x="4943370" y="1192602"/>
            <a:chExt cx="6883274" cy="1985573"/>
          </a:xfrm>
        </p:grpSpPr>
        <p:sp>
          <p:nvSpPr>
            <p:cNvPr id="8" name="Rechteck 7"/>
            <p:cNvSpPr/>
            <p:nvPr/>
          </p:nvSpPr>
          <p:spPr>
            <a:xfrm>
              <a:off x="5384819" y="2406440"/>
              <a:ext cx="616409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Symbol" panose="05050102010706020507" pitchFamily="18" charset="2"/>
                <a:buChar char="-"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Broadening of the course portfolio...</a:t>
              </a:r>
            </a:p>
            <a:p>
              <a:pPr marL="171450" indent="-171450">
                <a:buFont typeface="Symbol" panose="05050102010706020507" pitchFamily="18" charset="2"/>
                <a:buChar char="-"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Installation and maintenance of graphics processors at university computer </a:t>
              </a:r>
              <a:r>
                <a:rPr lang="en-US" sz="12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centres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...</a:t>
              </a:r>
            </a:p>
            <a:p>
              <a:pPr marL="171450" indent="-171450">
                <a:buFont typeface="Symbol" panose="05050102010706020507" pitchFamily="18" charset="2"/>
                <a:buChar char="-"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Establishment </a:t>
              </a:r>
              <a:r>
                <a:rPr lang="en-US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</a:t>
              </a: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 training platform for the exchange of course materials ...</a:t>
              </a:r>
              <a:endPara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943370" y="1192602"/>
              <a:ext cx="6883274" cy="198557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" name="Rechteck 11"/>
          <p:cNvSpPr/>
          <p:nvPr/>
        </p:nvSpPr>
        <p:spPr>
          <a:xfrm>
            <a:off x="448434" y="1916681"/>
            <a:ext cx="4991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accent5">
                    <a:lumMod val="75000"/>
                  </a:schemeClr>
                </a:solidFill>
              </a:rPr>
              <a:t>„</a:t>
            </a: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We want to achieve that physics students receive an educational offer in the application of machine learning in physics in the standard curriculum of their 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</a:rPr>
              <a:t>studies</a:t>
            </a:r>
            <a:r>
              <a:rPr lang="de-DE" b="1" i="1" dirty="0" smtClean="0">
                <a:solidFill>
                  <a:schemeClr val="accent5">
                    <a:lumMod val="75000"/>
                  </a:schemeClr>
                </a:solidFill>
              </a:rPr>
              <a:t>“ (Uli Katz)</a:t>
            </a:r>
            <a:endParaRPr lang="de-DE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41009" y="5724448"/>
            <a:ext cx="3698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→ Konferenz </a:t>
            </a:r>
            <a:r>
              <a:rPr lang="de-DE" dirty="0"/>
              <a:t>der Fachbereiche Physik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92" y="80335"/>
            <a:ext cx="763166" cy="79741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66" y="207378"/>
            <a:ext cx="2043890" cy="54333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48434" y="3541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Training </a:t>
            </a:r>
            <a:r>
              <a:rPr lang="en-US" dirty="0"/>
              <a:t>Concept: Machine Learning for Physics Research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Examples applications of deep learning concepts in physics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Recommendations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522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376386" y="717345"/>
            <a:ext cx="8097054" cy="1384823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76605"/>
            <a:ext cx="10515600" cy="1325563"/>
          </a:xfrm>
        </p:spPr>
        <p:txBody>
          <a:bodyPr/>
          <a:lstStyle/>
          <a:p>
            <a:r>
              <a:rPr lang="de-DE" dirty="0" smtClean="0"/>
              <a:t>Education:</a:t>
            </a:r>
            <a:br>
              <a:rPr lang="de-DE" dirty="0" smtClean="0"/>
            </a:br>
            <a:r>
              <a:rPr lang="de-DE" dirty="0" err="1" smtClean="0"/>
              <a:t>Deep</a:t>
            </a:r>
            <a:r>
              <a:rPr lang="de-DE" dirty="0" smtClean="0"/>
              <a:t> Learning in </a:t>
            </a:r>
            <a:r>
              <a:rPr lang="de-DE" dirty="0" err="1" smtClean="0"/>
              <a:t>Physics</a:t>
            </a:r>
            <a:r>
              <a:rPr lang="de-DE" dirty="0" smtClean="0"/>
              <a:t> Research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5D3C-7DA0-4B0C-AEC1-177067F940A3}" type="slidenum">
              <a:rPr lang="de-DE" smtClean="0"/>
              <a:t>11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81361" y="264607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/>
              <a:t>1. </a:t>
            </a:r>
            <a:r>
              <a:rPr lang="de-DE" dirty="0" err="1"/>
              <a:t>Fundamentals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deep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  <a:p>
            <a:r>
              <a:rPr lang="de-DE" dirty="0"/>
              <a:t>2. </a:t>
            </a:r>
            <a:r>
              <a:rPr lang="de-DE" dirty="0" err="1"/>
              <a:t>Regularization</a:t>
            </a:r>
            <a:r>
              <a:rPr lang="de-DE" dirty="0"/>
              <a:t> &amp; </a:t>
            </a:r>
            <a:r>
              <a:rPr lang="de-DE" dirty="0" err="1"/>
              <a:t>generalization</a:t>
            </a:r>
            <a:endParaRPr lang="de-DE" dirty="0"/>
          </a:p>
          <a:p>
            <a:r>
              <a:rPr lang="de-DE" dirty="0"/>
              <a:t>3. </a:t>
            </a:r>
            <a:r>
              <a:rPr lang="de-DE" dirty="0" err="1"/>
              <a:t>Optimization</a:t>
            </a:r>
            <a:r>
              <a:rPr lang="de-DE" dirty="0"/>
              <a:t> &amp; </a:t>
            </a:r>
            <a:r>
              <a:rPr lang="de-DE" dirty="0" err="1"/>
              <a:t>hyperparameter</a:t>
            </a:r>
            <a:r>
              <a:rPr lang="de-DE" dirty="0"/>
              <a:t> </a:t>
            </a:r>
            <a:r>
              <a:rPr lang="de-DE" dirty="0" err="1"/>
              <a:t>tuning</a:t>
            </a:r>
            <a:endParaRPr lang="de-DE" dirty="0"/>
          </a:p>
          <a:p>
            <a:r>
              <a:rPr lang="de-DE" dirty="0"/>
              <a:t>4. </a:t>
            </a:r>
            <a:r>
              <a:rPr lang="de-DE" dirty="0" err="1"/>
              <a:t>Convolutional</a:t>
            </a:r>
            <a:r>
              <a:rPr lang="de-DE" dirty="0"/>
              <a:t> </a:t>
            </a:r>
            <a:r>
              <a:rPr lang="de-DE" dirty="0" err="1"/>
              <a:t>neural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r>
              <a:rPr lang="de-DE" dirty="0"/>
              <a:t>5. </a:t>
            </a:r>
            <a:r>
              <a:rPr lang="de-DE" dirty="0" err="1"/>
              <a:t>Classification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magnetic</a:t>
            </a:r>
            <a:r>
              <a:rPr lang="de-DE" dirty="0"/>
              <a:t> </a:t>
            </a:r>
            <a:r>
              <a:rPr lang="de-DE" dirty="0" err="1"/>
              <a:t>phases</a:t>
            </a:r>
            <a:endParaRPr lang="de-DE" dirty="0"/>
          </a:p>
          <a:p>
            <a:r>
              <a:rPr lang="de-DE" dirty="0"/>
              <a:t>6.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computer</a:t>
            </a:r>
            <a:r>
              <a:rPr lang="de-DE" dirty="0"/>
              <a:t> </a:t>
            </a:r>
            <a:r>
              <a:rPr lang="de-DE" dirty="0" err="1"/>
              <a:t>vision</a:t>
            </a:r>
            <a:r>
              <a:rPr lang="de-DE" dirty="0"/>
              <a:t> </a:t>
            </a:r>
            <a:r>
              <a:rPr lang="de-DE" dirty="0" err="1"/>
              <a:t>methods</a:t>
            </a:r>
            <a:endParaRPr lang="de-DE" dirty="0"/>
          </a:p>
          <a:p>
            <a:r>
              <a:rPr lang="de-DE" dirty="0"/>
              <a:t>7. </a:t>
            </a:r>
            <a:r>
              <a:rPr lang="de-DE" dirty="0" err="1"/>
              <a:t>Application</a:t>
            </a:r>
            <a:r>
              <a:rPr lang="de-DE" dirty="0"/>
              <a:t> in </a:t>
            </a:r>
            <a:r>
              <a:rPr lang="de-DE" dirty="0" err="1"/>
              <a:t>astroparticle</a:t>
            </a:r>
            <a:r>
              <a:rPr lang="de-DE" dirty="0"/>
              <a:t> </a:t>
            </a:r>
            <a:r>
              <a:rPr lang="de-DE" dirty="0" err="1"/>
              <a:t>physics</a:t>
            </a:r>
            <a:endParaRPr lang="de-DE" dirty="0"/>
          </a:p>
          <a:p>
            <a:r>
              <a:rPr lang="de-DE" dirty="0"/>
              <a:t>8. Autoencoders &amp; </a:t>
            </a:r>
            <a:r>
              <a:rPr lang="de-DE" dirty="0" err="1"/>
              <a:t>application</a:t>
            </a:r>
            <a:r>
              <a:rPr lang="de-DE" dirty="0"/>
              <a:t> in solid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physics</a:t>
            </a:r>
            <a:endParaRPr lang="de-DE" dirty="0"/>
          </a:p>
          <a:p>
            <a:r>
              <a:rPr lang="de-DE" dirty="0"/>
              <a:t>9. Generative </a:t>
            </a:r>
            <a:r>
              <a:rPr lang="de-DE" dirty="0" err="1"/>
              <a:t>adversarial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r>
              <a:rPr lang="de-DE" dirty="0"/>
              <a:t>10. </a:t>
            </a:r>
            <a:r>
              <a:rPr lang="de-DE" dirty="0" err="1"/>
              <a:t>Restricted</a:t>
            </a:r>
            <a:r>
              <a:rPr lang="de-DE" dirty="0"/>
              <a:t> Boltzmann </a:t>
            </a:r>
            <a:r>
              <a:rPr lang="de-DE" dirty="0" err="1"/>
              <a:t>machines</a:t>
            </a:r>
            <a:endParaRPr lang="de-DE" dirty="0"/>
          </a:p>
          <a:p>
            <a:r>
              <a:rPr lang="de-DE" dirty="0"/>
              <a:t>11. </a:t>
            </a:r>
            <a:r>
              <a:rPr lang="de-DE" dirty="0" err="1"/>
              <a:t>Recurrent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r>
              <a:rPr lang="de-DE" dirty="0"/>
              <a:t>12. Summary &amp; a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on </a:t>
            </a:r>
            <a:r>
              <a:rPr lang="de-DE" dirty="0" err="1"/>
              <a:t>recurrent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52586" y="2184405"/>
            <a:ext cx="32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12 </a:t>
            </a:r>
            <a:r>
              <a:rPr lang="de-DE" sz="2400" dirty="0" err="1" smtClean="0"/>
              <a:t>lectures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exercises</a:t>
            </a:r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6960291" y="121820"/>
            <a:ext cx="503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Example</a:t>
            </a:r>
            <a:r>
              <a:rPr lang="de-DE" dirty="0" smtClean="0"/>
              <a:t>: RWTH Aachen Summer </a:t>
            </a:r>
            <a:r>
              <a:rPr lang="de-DE" dirty="0" err="1" smtClean="0"/>
              <a:t>term</a:t>
            </a:r>
            <a:r>
              <a:rPr lang="de-DE" dirty="0" smtClean="0"/>
              <a:t> 2017 &amp; </a:t>
            </a:r>
            <a:r>
              <a:rPr lang="de-DE" dirty="0" smtClean="0"/>
              <a:t>2018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61" y="2651214"/>
            <a:ext cx="6153663" cy="32833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21" y="757950"/>
            <a:ext cx="2340103" cy="175507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9815476" y="1146644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VISPA</a:t>
            </a:r>
          </a:p>
          <a:p>
            <a:r>
              <a:rPr lang="de-DE" dirty="0">
                <a:solidFill>
                  <a:schemeClr val="bg1"/>
                </a:solidFill>
              </a:rPr>
              <a:t>2</a:t>
            </a:r>
            <a:r>
              <a:rPr lang="de-DE" dirty="0" smtClean="0">
                <a:solidFill>
                  <a:schemeClr val="bg1"/>
                </a:solidFill>
              </a:rPr>
              <a:t>0 GPU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7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04184" y="1717020"/>
            <a:ext cx="10983632" cy="1967271"/>
          </a:xfrm>
        </p:spPr>
        <p:txBody>
          <a:bodyPr>
            <a:normAutofit/>
          </a:bodyPr>
          <a:lstStyle/>
          <a:p>
            <a:r>
              <a:rPr lang="en-US" dirty="0" smtClean="0"/>
              <a:t>3) Funding</a:t>
            </a:r>
            <a:r>
              <a:rPr lang="en-US" dirty="0"/>
              <a:t>: Competence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networks of </a:t>
            </a:r>
            <a:r>
              <a:rPr lang="en-US" dirty="0"/>
              <a:t>various </a:t>
            </a:r>
            <a:r>
              <a:rPr lang="en-US" dirty="0" smtClean="0"/>
              <a:t>disciplines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12</a:t>
            </a:fld>
            <a:endParaRPr lang="de-DE"/>
          </a:p>
        </p:txBody>
      </p:sp>
      <p:grpSp>
        <p:nvGrpSpPr>
          <p:cNvPr id="26" name="Gruppieren 25"/>
          <p:cNvGrpSpPr/>
          <p:nvPr/>
        </p:nvGrpSpPr>
        <p:grpSpPr>
          <a:xfrm>
            <a:off x="2277036" y="3882934"/>
            <a:ext cx="7144870" cy="2205691"/>
            <a:chOff x="663388" y="4222377"/>
            <a:chExt cx="7144870" cy="2205691"/>
          </a:xfrm>
        </p:grpSpPr>
        <p:sp>
          <p:nvSpPr>
            <p:cNvPr id="11" name="Textfeld 10"/>
            <p:cNvSpPr txBox="1"/>
            <p:nvPr/>
          </p:nvSpPr>
          <p:spPr>
            <a:xfrm>
              <a:off x="829279" y="4398392"/>
              <a:ext cx="68961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200" dirty="0"/>
                <a:t>"Digitalisierung in </a:t>
              </a:r>
              <a:r>
                <a:rPr lang="de-DE" sz="2200" dirty="0" err="1"/>
                <a:t>ErUM</a:t>
              </a:r>
              <a:r>
                <a:rPr lang="de-DE" sz="2200" dirty="0"/>
                <a:t>": </a:t>
              </a:r>
              <a:r>
                <a:rPr lang="de-DE" sz="2200" dirty="0" smtClean="0"/>
                <a:t>BMBF-Workshop 4.-5-Oct-2018</a:t>
              </a:r>
              <a:endParaRPr lang="de-DE" sz="22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939625" y="4773050"/>
              <a:ext cx="409298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2200" dirty="0"/>
                <a:t>KAT, KET, </a:t>
              </a:r>
              <a:r>
                <a:rPr lang="de-DE" sz="2200" dirty="0" err="1"/>
                <a:t>KfB</a:t>
              </a:r>
              <a:r>
                <a:rPr lang="de-DE" sz="2200" dirty="0"/>
                <a:t>, KFN, KFS, </a:t>
              </a:r>
              <a:r>
                <a:rPr lang="de-DE" sz="2200" dirty="0" err="1"/>
                <a:t>KHuK</a:t>
              </a:r>
              <a:r>
                <a:rPr lang="de-DE" sz="2200" dirty="0"/>
                <a:t>, RDS</a:t>
              </a:r>
            </a:p>
          </p:txBody>
        </p:sp>
        <p:sp>
          <p:nvSpPr>
            <p:cNvPr id="20" name="Rechteck 19"/>
            <p:cNvSpPr/>
            <p:nvPr/>
          </p:nvSpPr>
          <p:spPr>
            <a:xfrm>
              <a:off x="939625" y="5345689"/>
              <a:ext cx="2113266" cy="9144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135241" y="5345689"/>
              <a:ext cx="2113266" cy="9144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5330857" y="5345689"/>
              <a:ext cx="2113266" cy="9144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smtClean="0">
                  <a:solidFill>
                    <a:schemeClr val="tx1"/>
                  </a:solidFill>
                </a:rPr>
                <a:t>Research Data Management</a:t>
              </a:r>
              <a:endParaRPr lang="de-DE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3627421" y="5448946"/>
              <a:ext cx="13248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/>
                <a:t>Big Data </a:t>
              </a:r>
              <a:r>
                <a:rPr lang="de-DE" sz="2000" dirty="0" smtClean="0"/>
                <a:t>Analytics</a:t>
              </a:r>
              <a:endParaRPr lang="de-DE" sz="2000" dirty="0"/>
            </a:p>
          </p:txBody>
        </p:sp>
        <p:sp>
          <p:nvSpPr>
            <p:cNvPr id="24" name="Rechteck 23"/>
            <p:cNvSpPr/>
            <p:nvPr/>
          </p:nvSpPr>
          <p:spPr>
            <a:xfrm>
              <a:off x="1109206" y="5446188"/>
              <a:ext cx="178908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 err="1"/>
                <a:t>Federated</a:t>
              </a:r>
              <a:r>
                <a:rPr lang="de-DE" sz="2000" dirty="0"/>
                <a:t> </a:t>
              </a:r>
              <a:r>
                <a:rPr lang="de-DE" sz="2000" dirty="0" err="1"/>
                <a:t>Infrastructures</a:t>
              </a:r>
              <a:endParaRPr lang="de-DE" sz="2000" dirty="0"/>
            </a:p>
          </p:txBody>
        </p:sp>
        <p:sp>
          <p:nvSpPr>
            <p:cNvPr id="25" name="Rechteck 24"/>
            <p:cNvSpPr/>
            <p:nvPr/>
          </p:nvSpPr>
          <p:spPr>
            <a:xfrm>
              <a:off x="663388" y="4222377"/>
              <a:ext cx="7144870" cy="220569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511416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3648635" y="1361816"/>
            <a:ext cx="8175811" cy="499453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2026" y="334279"/>
            <a:ext cx="10515600" cy="1027537"/>
          </a:xfrm>
        </p:spPr>
        <p:txBody>
          <a:bodyPr/>
          <a:lstStyle/>
          <a:p>
            <a:r>
              <a:rPr lang="en-US" dirty="0"/>
              <a:t>The Digital Basic Delivery for Scientists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4318" r="9944" b="5455"/>
          <a:stretch/>
        </p:blipFill>
        <p:spPr>
          <a:xfrm>
            <a:off x="748570" y="1591628"/>
            <a:ext cx="2289128" cy="147290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4273" y="1534007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1980th</a:t>
            </a:r>
            <a:endParaRPr lang="de-DE" sz="2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56" y="3334237"/>
            <a:ext cx="2289128" cy="211172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59238" y="1534007"/>
            <a:ext cx="2668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2020th: </a:t>
            </a:r>
            <a:r>
              <a:rPr lang="de-DE" sz="2000" b="1" dirty="0" err="1"/>
              <a:t>interconnected</a:t>
            </a:r>
            <a:endParaRPr lang="de-DE" sz="2000" b="1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4465441" y="2041487"/>
            <a:ext cx="2142678" cy="1604371"/>
            <a:chOff x="5348584" y="4583310"/>
            <a:chExt cx="2530764" cy="1894958"/>
          </a:xfrm>
        </p:grpSpPr>
        <p:sp>
          <p:nvSpPr>
            <p:cNvPr id="10" name="object 29"/>
            <p:cNvSpPr/>
            <p:nvPr/>
          </p:nvSpPr>
          <p:spPr>
            <a:xfrm>
              <a:off x="5358676" y="5803182"/>
              <a:ext cx="353875" cy="6750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32"/>
            <p:cNvSpPr/>
            <p:nvPr/>
          </p:nvSpPr>
          <p:spPr>
            <a:xfrm>
              <a:off x="7362679" y="4611217"/>
              <a:ext cx="516669" cy="7508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5348584" y="4583310"/>
              <a:ext cx="2218499" cy="155741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feld 15"/>
          <p:cNvSpPr txBox="1"/>
          <p:nvPr/>
        </p:nvSpPr>
        <p:spPr>
          <a:xfrm>
            <a:off x="482026" y="1857504"/>
            <a:ext cx="668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l</a:t>
            </a:r>
            <a:r>
              <a:rPr lang="de-DE" sz="2000" dirty="0" err="1" smtClean="0"/>
              <a:t>ocal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3890663" y="4500270"/>
            <a:ext cx="7818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Interactive &amp; batch access via web browser to all scientific data, the required computing resources, exchange of information with colleagues</a:t>
            </a:r>
            <a:endParaRPr lang="de-DE" sz="2000" b="1" dirty="0" smtClean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63C4-1388-4D30-A7CE-AD1000EB0FB6}" type="slidenum">
              <a:rPr lang="de-DE" smtClean="0"/>
              <a:t>13</a:t>
            </a:fld>
            <a:endParaRPr lang="de-DE"/>
          </a:p>
        </p:txBody>
      </p:sp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4" t="41819" r="22313" b="13880"/>
          <a:stretch/>
        </p:blipFill>
        <p:spPr>
          <a:xfrm>
            <a:off x="8949710" y="3230879"/>
            <a:ext cx="2423056" cy="1036061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710" y="2027886"/>
            <a:ext cx="1484266" cy="1113200"/>
          </a:xfrm>
          <a:prstGeom prst="rect">
            <a:avLst/>
          </a:prstGeom>
        </p:spPr>
      </p:pic>
      <p:sp>
        <p:nvSpPr>
          <p:cNvPr id="26" name="Abgerundetes Rechteck 25"/>
          <p:cNvSpPr/>
          <p:nvPr/>
        </p:nvSpPr>
        <p:spPr>
          <a:xfrm>
            <a:off x="1493520" y="1749526"/>
            <a:ext cx="643068" cy="451981"/>
          </a:xfrm>
          <a:prstGeom prst="roundRect">
            <a:avLst>
              <a:gd name="adj" fmla="val 2678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3890663" y="5441486"/>
            <a:ext cx="6399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→ </a:t>
            </a:r>
            <a:r>
              <a:rPr lang="de-DE" sz="2400" b="1" dirty="0" err="1" smtClean="0">
                <a:solidFill>
                  <a:srgbClr val="C00000"/>
                </a:solidFill>
              </a:rPr>
              <a:t>Should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look</a:t>
            </a:r>
            <a:r>
              <a:rPr lang="de-DE" sz="2400" b="1" dirty="0" smtClean="0">
                <a:solidFill>
                  <a:srgbClr val="C00000"/>
                </a:solidFill>
              </a:rPr>
              <a:t> &amp; </a:t>
            </a:r>
            <a:r>
              <a:rPr lang="de-DE" sz="2400" b="1" dirty="0" err="1" smtClean="0">
                <a:solidFill>
                  <a:srgbClr val="C00000"/>
                </a:solidFill>
              </a:rPr>
              <a:t>feel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as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if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local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→ </a:t>
            </a:r>
            <a:r>
              <a:rPr lang="en-US" sz="2400" b="1" dirty="0" smtClean="0">
                <a:solidFill>
                  <a:srgbClr val="C00000"/>
                </a:solidFill>
              </a:rPr>
              <a:t>New </a:t>
            </a:r>
            <a:r>
              <a:rPr lang="en-US" sz="2400" b="1" dirty="0">
                <a:solidFill>
                  <a:srgbClr val="C00000"/>
                </a:solidFill>
              </a:rPr>
              <a:t>own </a:t>
            </a:r>
            <a:r>
              <a:rPr lang="en-US" sz="2400" b="1" dirty="0" smtClean="0">
                <a:solidFill>
                  <a:srgbClr val="C00000"/>
                </a:solidFill>
              </a:rPr>
              <a:t>ideas </a:t>
            </a:r>
            <a:r>
              <a:rPr lang="en-US" sz="2400" b="1" dirty="0">
                <a:solidFill>
                  <a:srgbClr val="C00000"/>
                </a:solidFill>
              </a:rPr>
              <a:t>through better </a:t>
            </a:r>
            <a:r>
              <a:rPr lang="en-US" sz="2400" b="1" dirty="0" smtClean="0">
                <a:solidFill>
                  <a:srgbClr val="C00000"/>
                </a:solidFill>
              </a:rPr>
              <a:t>technologies </a:t>
            </a:r>
            <a:endParaRPr lang="de-DE" sz="2400" b="1" dirty="0">
              <a:solidFill>
                <a:srgbClr val="C00000"/>
              </a:solidFill>
            </a:endParaRP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3342" r="6725" b="5258"/>
          <a:stretch/>
        </p:blipFill>
        <p:spPr>
          <a:xfrm>
            <a:off x="10506361" y="2026247"/>
            <a:ext cx="866405" cy="11226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4" b="24465"/>
          <a:stretch/>
        </p:blipFill>
        <p:spPr>
          <a:xfrm>
            <a:off x="6816347" y="3260672"/>
            <a:ext cx="1815187" cy="851593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7031625" y="2057848"/>
            <a:ext cx="1364862" cy="1183736"/>
            <a:chOff x="6948496" y="2041222"/>
            <a:chExt cx="1549534" cy="1343901"/>
          </a:xfrm>
        </p:grpSpPr>
        <p:sp>
          <p:nvSpPr>
            <p:cNvPr id="7" name="object 9"/>
            <p:cNvSpPr/>
            <p:nvPr/>
          </p:nvSpPr>
          <p:spPr>
            <a:xfrm>
              <a:off x="6948496" y="2041222"/>
              <a:ext cx="1549534" cy="134390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7315789" y="2961123"/>
              <a:ext cx="714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bg1"/>
                  </a:solidFill>
                </a:rPr>
                <a:t>VISPA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28" y="3585228"/>
            <a:ext cx="795462" cy="687279"/>
          </a:xfrm>
          <a:prstGeom prst="rect">
            <a:avLst/>
          </a:prstGeom>
        </p:spPr>
      </p:pic>
      <p:sp>
        <p:nvSpPr>
          <p:cNvPr id="30" name="Rechteck 29"/>
          <p:cNvSpPr/>
          <p:nvPr/>
        </p:nvSpPr>
        <p:spPr>
          <a:xfrm>
            <a:off x="6680504" y="2038240"/>
            <a:ext cx="2116518" cy="22287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1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4" b="24465"/>
          <a:stretch/>
        </p:blipFill>
        <p:spPr>
          <a:xfrm>
            <a:off x="6300776" y="4827660"/>
            <a:ext cx="1297044" cy="6085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536" y="373416"/>
            <a:ext cx="8596170" cy="641104"/>
          </a:xfrm>
        </p:spPr>
        <p:txBody>
          <a:bodyPr>
            <a:normAutofit fontScale="90000"/>
          </a:bodyPr>
          <a:lstStyle/>
          <a:p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Numerous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great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activities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 KET, KAT, …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38666" y="1114153"/>
            <a:ext cx="478876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chemeClr val="accent5">
                    <a:lumMod val="50000"/>
                  </a:schemeClr>
                </a:solidFill>
              </a:rPr>
              <a:t>Gefördertes Projekt: </a:t>
            </a:r>
            <a:r>
              <a:rPr lang="de-DE" sz="1600" i="1" dirty="0" smtClean="0"/>
              <a:t>Förderung von ausgewählten Schwerpunkten der Erforschung von Universum und Materie auf dem Gebiet „Physik der kleinsten Teilchen“</a:t>
            </a:r>
          </a:p>
          <a:p>
            <a:r>
              <a:rPr lang="de-DE" sz="1600" b="1" dirty="0" smtClean="0"/>
              <a:t>Innovative </a:t>
            </a:r>
            <a:r>
              <a:rPr lang="de-DE" sz="1600" b="1" dirty="0"/>
              <a:t>Digitale Technologien </a:t>
            </a:r>
            <a:r>
              <a:rPr lang="de-DE" sz="1600" b="1" dirty="0" smtClean="0"/>
              <a:t>für </a:t>
            </a:r>
            <a:r>
              <a:rPr lang="de-DE" sz="1600" b="1" dirty="0"/>
              <a:t>die </a:t>
            </a:r>
            <a:r>
              <a:rPr lang="de-DE" sz="1600" b="1" dirty="0" smtClean="0"/>
              <a:t>Erforschung von </a:t>
            </a:r>
            <a:r>
              <a:rPr lang="de-DE" sz="1600" b="1" dirty="0"/>
              <a:t>Universum und </a:t>
            </a:r>
            <a:r>
              <a:rPr lang="de-DE" sz="1600" b="1" dirty="0" smtClean="0"/>
              <a:t>Materie</a:t>
            </a:r>
          </a:p>
        </p:txBody>
      </p:sp>
      <p:sp>
        <p:nvSpPr>
          <p:cNvPr id="34" name="Rechteck 33"/>
          <p:cNvSpPr/>
          <p:nvPr/>
        </p:nvSpPr>
        <p:spPr>
          <a:xfrm>
            <a:off x="6701335" y="1107237"/>
            <a:ext cx="516793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de-DE" sz="1600" i="1" dirty="0" err="1" smtClean="0">
                <a:solidFill>
                  <a:schemeClr val="accent5">
                    <a:lumMod val="50000"/>
                  </a:schemeClr>
                </a:solidFill>
              </a:rPr>
              <a:t>Proposal</a:t>
            </a:r>
            <a:r>
              <a:rPr lang="de-DE" sz="1600" i="1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de-DE" sz="1600" i="1" dirty="0" smtClean="0"/>
              <a:t>Entwicklung und Erprobung von </a:t>
            </a:r>
            <a:r>
              <a:rPr lang="de-DE" sz="1600" i="1" dirty="0" err="1" smtClean="0"/>
              <a:t>Kurationskriterien</a:t>
            </a:r>
            <a:r>
              <a:rPr lang="de-DE" sz="1600" i="1" dirty="0" smtClean="0"/>
              <a:t> und Qualitätsstandards von Forschungsdaten im Zuge des digitalen Wandels im deutschen Wissenschaftssystem.</a:t>
            </a:r>
            <a:endParaRPr lang="de-DE" sz="1600" dirty="0" smtClean="0"/>
          </a:p>
          <a:p>
            <a:r>
              <a:rPr lang="de-DE" sz="1600" b="1" dirty="0" err="1" smtClean="0"/>
              <a:t>FAIRe</a:t>
            </a:r>
            <a:r>
              <a:rPr lang="de-DE" sz="1600" b="1" dirty="0" smtClean="0"/>
              <a:t> Forschungsdaten aus der Hochenergie Astroteilchenphysik: Teilchenschauer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448281" y="6017773"/>
            <a:ext cx="108603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i="1" dirty="0" smtClean="0">
                <a:solidFill>
                  <a:srgbClr val="C00000"/>
                </a:solidFill>
              </a:rPr>
              <a:t>→</a:t>
            </a:r>
            <a:r>
              <a:rPr lang="de-DE" sz="2200" b="1" i="1" dirty="0" err="1" smtClean="0">
                <a:solidFill>
                  <a:srgbClr val="C00000"/>
                </a:solidFill>
              </a:rPr>
              <a:t>We</a:t>
            </a:r>
            <a:r>
              <a:rPr lang="de-DE" sz="2200" b="1" i="1" dirty="0" smtClean="0">
                <a:solidFill>
                  <a:srgbClr val="C00000"/>
                </a:solidFill>
              </a:rPr>
              <a:t> </a:t>
            </a:r>
            <a:r>
              <a:rPr lang="de-DE" sz="2200" b="1" i="1" dirty="0" err="1" smtClean="0">
                <a:solidFill>
                  <a:srgbClr val="C00000"/>
                </a:solidFill>
              </a:rPr>
              <a:t>need</a:t>
            </a:r>
            <a:r>
              <a:rPr lang="de-DE" sz="2200" b="1" i="1" dirty="0" smtClean="0">
                <a:solidFill>
                  <a:srgbClr val="C00000"/>
                </a:solidFill>
              </a:rPr>
              <a:t> a </a:t>
            </a:r>
            <a:r>
              <a:rPr lang="de-DE" sz="2200" b="1" i="1" dirty="0" err="1" smtClean="0">
                <a:solidFill>
                  <a:srgbClr val="C00000"/>
                </a:solidFill>
              </a:rPr>
              <a:t>home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for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all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these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activities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stay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focused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on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scientist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&amp; her/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his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sz="2200" i="1" dirty="0" err="1" smtClean="0">
                <a:solidFill>
                  <a:schemeClr val="accent5">
                    <a:lumMod val="50000"/>
                  </a:schemeClr>
                </a:solidFill>
              </a:rPr>
              <a:t>questions</a:t>
            </a:r>
            <a:r>
              <a:rPr lang="de-DE" sz="2200" i="1" dirty="0" smtClean="0">
                <a:solidFill>
                  <a:schemeClr val="accent5">
                    <a:lumMod val="50000"/>
                  </a:schemeClr>
                </a:solidFill>
              </a:rPr>
              <a:t> !</a:t>
            </a:r>
            <a:endParaRPr lang="de-DE" sz="22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Fußzeilenplatzhalt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41" name="Foliennummernplatzhalt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14</a:t>
            </a:fld>
            <a:endParaRPr lang="de-DE"/>
          </a:p>
        </p:txBody>
      </p:sp>
      <p:sp>
        <p:nvSpPr>
          <p:cNvPr id="43" name="Rechteck 42"/>
          <p:cNvSpPr/>
          <p:nvPr/>
        </p:nvSpPr>
        <p:spPr>
          <a:xfrm>
            <a:off x="2310104" y="2675094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4505720" y="2675094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/>
          <p:cNvSpPr/>
          <p:nvPr/>
        </p:nvSpPr>
        <p:spPr>
          <a:xfrm>
            <a:off x="6701336" y="2675094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Research Data Management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4997900" y="2778351"/>
            <a:ext cx="1324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Big Data </a:t>
            </a:r>
            <a:r>
              <a:rPr lang="de-DE" sz="2000" dirty="0" smtClean="0"/>
              <a:t>Analytics</a:t>
            </a:r>
            <a:endParaRPr lang="de-DE" sz="2000" dirty="0"/>
          </a:p>
        </p:txBody>
      </p:sp>
      <p:sp>
        <p:nvSpPr>
          <p:cNvPr id="49" name="Rechteck 48"/>
          <p:cNvSpPr/>
          <p:nvPr/>
        </p:nvSpPr>
        <p:spPr>
          <a:xfrm>
            <a:off x="7783717" y="3833912"/>
            <a:ext cx="4121412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Workshops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600" dirty="0" smtClean="0"/>
              <a:t>Big </a:t>
            </a:r>
            <a:r>
              <a:rPr lang="en-US" sz="1600" dirty="0"/>
              <a:t>Data Science in </a:t>
            </a:r>
            <a:r>
              <a:rPr lang="en-US" sz="1600" dirty="0" err="1"/>
              <a:t>Astroparticle</a:t>
            </a:r>
            <a:r>
              <a:rPr lang="en-US" sz="1600" dirty="0"/>
              <a:t> </a:t>
            </a:r>
            <a:r>
              <a:rPr lang="en-US" sz="1600" dirty="0" smtClean="0"/>
              <a:t>Research in Aachen 2017/2018/2019, CERN machine learning 2017/2018, Dortmund 2019,..</a:t>
            </a:r>
          </a:p>
          <a:p>
            <a:endParaRPr lang="en-US" sz="1600" dirty="0" smtClean="0"/>
          </a:p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Schools</a:t>
            </a:r>
            <a:r>
              <a:rPr lang="en-US" sz="1600" dirty="0" smtClean="0"/>
              <a:t> on Computing &amp; Machine Learning: </a:t>
            </a:r>
            <a:r>
              <a:rPr lang="en-US" sz="1600" dirty="0" err="1" smtClean="0"/>
              <a:t>GridKa</a:t>
            </a:r>
            <a:r>
              <a:rPr lang="en-US" sz="1600" dirty="0" smtClean="0"/>
              <a:t> school 2017/2018, DESY school 2018</a:t>
            </a:r>
            <a:r>
              <a:rPr lang="en-US" sz="1600" dirty="0"/>
              <a:t>, </a:t>
            </a:r>
            <a:r>
              <a:rPr lang="en-US" sz="1600" dirty="0" smtClean="0"/>
              <a:t>Dortmund 2018…</a:t>
            </a:r>
          </a:p>
        </p:txBody>
      </p:sp>
      <p:sp>
        <p:nvSpPr>
          <p:cNvPr id="50" name="object 9"/>
          <p:cNvSpPr/>
          <p:nvPr/>
        </p:nvSpPr>
        <p:spPr>
          <a:xfrm>
            <a:off x="6800915" y="3957473"/>
            <a:ext cx="672216" cy="583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Textfeld 52"/>
          <p:cNvSpPr txBox="1"/>
          <p:nvPr/>
        </p:nvSpPr>
        <p:spPr>
          <a:xfrm>
            <a:off x="4222158" y="3928071"/>
            <a:ext cx="35614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smtClean="0">
                <a:solidFill>
                  <a:schemeClr val="accent5">
                    <a:lumMod val="50000"/>
                  </a:schemeClr>
                </a:solidFill>
              </a:rPr>
              <a:t>VISPA </a:t>
            </a:r>
            <a:r>
              <a:rPr lang="de-DE" sz="1600" dirty="0" err="1"/>
              <a:t>internet</a:t>
            </a:r>
            <a:r>
              <a:rPr lang="de-DE" sz="1600" dirty="0"/>
              <a:t> </a:t>
            </a:r>
            <a:r>
              <a:rPr lang="de-DE" sz="1600" dirty="0" err="1" smtClean="0"/>
              <a:t>platform</a:t>
            </a:r>
            <a:r>
              <a:rPr lang="de-DE" sz="1600" dirty="0" smtClean="0"/>
              <a:t>:</a:t>
            </a:r>
            <a:r>
              <a:rPr lang="de-DE" sz="1600" dirty="0"/>
              <a:t> </a:t>
            </a:r>
            <a:endParaRPr lang="de-DE" sz="1600" dirty="0" smtClean="0"/>
          </a:p>
          <a:p>
            <a:r>
              <a:rPr lang="de-DE" sz="1600" dirty="0" err="1" smtClean="0"/>
              <a:t>development</a:t>
            </a:r>
            <a:r>
              <a:rPr lang="de-DE" sz="1600" dirty="0" smtClean="0"/>
              <a:t> </a:t>
            </a:r>
            <a:r>
              <a:rPr lang="de-DE" sz="1600" dirty="0" err="1"/>
              <a:t>environment</a:t>
            </a:r>
            <a:r>
              <a:rPr lang="de-DE" sz="1600" dirty="0"/>
              <a:t> </a:t>
            </a:r>
            <a:endParaRPr lang="de-DE" sz="1600" dirty="0" smtClean="0"/>
          </a:p>
          <a:p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/>
              <a:t>data</a:t>
            </a:r>
            <a:r>
              <a:rPr lang="de-DE" sz="1600" dirty="0"/>
              <a:t> </a:t>
            </a:r>
            <a:r>
              <a:rPr lang="de-DE" sz="1600" dirty="0" err="1"/>
              <a:t>analysis</a:t>
            </a:r>
            <a:r>
              <a:rPr lang="de-DE" sz="1600" dirty="0"/>
              <a:t> in web </a:t>
            </a:r>
            <a:r>
              <a:rPr lang="de-DE" sz="1600" dirty="0" err="1" smtClean="0"/>
              <a:t>browser</a:t>
            </a:r>
            <a:r>
              <a:rPr lang="de-DE" sz="1600" dirty="0" smtClean="0"/>
              <a:t> </a:t>
            </a:r>
          </a:p>
          <a:p>
            <a:endParaRPr lang="de-DE" sz="16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de-DE" sz="1600" i="1" dirty="0" err="1" smtClean="0">
                <a:solidFill>
                  <a:schemeClr val="accent5">
                    <a:lumMod val="50000"/>
                  </a:schemeClr>
                </a:solidFill>
              </a:rPr>
              <a:t>Jupyterhub</a:t>
            </a:r>
            <a:r>
              <a:rPr lang="de-DE" sz="1600" dirty="0"/>
              <a:t>: Multi-user </a:t>
            </a:r>
            <a:endParaRPr lang="de-DE" sz="1600" dirty="0" smtClean="0"/>
          </a:p>
          <a:p>
            <a:r>
              <a:rPr lang="de-DE" sz="1600" dirty="0"/>
              <a:t>w</a:t>
            </a:r>
            <a:r>
              <a:rPr lang="de-DE" sz="1600" dirty="0" smtClean="0"/>
              <a:t>eb </a:t>
            </a:r>
            <a:r>
              <a:rPr lang="de-DE" sz="1600" dirty="0" err="1" smtClean="0"/>
              <a:t>server</a:t>
            </a:r>
            <a:r>
              <a:rPr lang="de-DE" sz="1600" dirty="0" smtClean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Jupyter</a:t>
            </a:r>
            <a:r>
              <a:rPr lang="de-DE" sz="1600" dirty="0"/>
              <a:t> </a:t>
            </a:r>
            <a:endParaRPr lang="de-DE" sz="1600" dirty="0" smtClean="0"/>
          </a:p>
          <a:p>
            <a:r>
              <a:rPr lang="de-DE" sz="1600" dirty="0" smtClean="0"/>
              <a:t>Notebooks (Belle II, SWAN@CERN)</a:t>
            </a:r>
            <a:endParaRPr lang="de-DE" sz="1600" dirty="0"/>
          </a:p>
        </p:txBody>
      </p:sp>
      <p:sp>
        <p:nvSpPr>
          <p:cNvPr id="54" name="Rechteck 53"/>
          <p:cNvSpPr/>
          <p:nvPr/>
        </p:nvSpPr>
        <p:spPr>
          <a:xfrm>
            <a:off x="4178522" y="3834115"/>
            <a:ext cx="3466724" cy="19917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2" name="Grafik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6" y="4543514"/>
            <a:ext cx="1290740" cy="1205894"/>
          </a:xfrm>
          <a:prstGeom prst="rect">
            <a:avLst/>
          </a:prstGeom>
        </p:spPr>
      </p:pic>
      <p:sp>
        <p:nvSpPr>
          <p:cNvPr id="56" name="Textfeld 55"/>
          <p:cNvSpPr txBox="1"/>
          <p:nvPr/>
        </p:nvSpPr>
        <p:spPr>
          <a:xfrm>
            <a:off x="448281" y="3933976"/>
            <a:ext cx="3773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New computing model </a:t>
            </a:r>
            <a:r>
              <a:rPr lang="en-US" sz="1600" i="1" dirty="0" smtClean="0"/>
              <a:t>following</a:t>
            </a:r>
          </a:p>
          <a:p>
            <a:r>
              <a:rPr lang="en-US" sz="1600" i="1" dirty="0" smtClean="0"/>
              <a:t>The </a:t>
            </a:r>
            <a:r>
              <a:rPr lang="en-US" sz="1600" i="1" dirty="0"/>
              <a:t>Worldwide LHC Computing </a:t>
            </a:r>
            <a:r>
              <a:rPr lang="en-US" sz="1600" i="1" dirty="0" smtClean="0"/>
              <a:t>Grid</a:t>
            </a:r>
            <a:endParaRPr lang="de-DE" sz="1600" i="1" dirty="0"/>
          </a:p>
        </p:txBody>
      </p:sp>
      <p:sp>
        <p:nvSpPr>
          <p:cNvPr id="57" name="Rechteck 56"/>
          <p:cNvSpPr/>
          <p:nvPr/>
        </p:nvSpPr>
        <p:spPr>
          <a:xfrm>
            <a:off x="438666" y="3835791"/>
            <a:ext cx="3596879" cy="199008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/>
          <p:cNvSpPr/>
          <p:nvPr/>
        </p:nvSpPr>
        <p:spPr>
          <a:xfrm>
            <a:off x="2132452" y="4582706"/>
            <a:ext cx="1575047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i</a:t>
            </a:r>
            <a:r>
              <a:rPr lang="de-DE" sz="1400" dirty="0" smtClean="0"/>
              <a:t>n 2017:</a:t>
            </a:r>
          </a:p>
          <a:p>
            <a:r>
              <a:rPr lang="de-DE" sz="1400" dirty="0" smtClean="0"/>
              <a:t>~</a:t>
            </a:r>
            <a:r>
              <a:rPr lang="de-DE" sz="1400" dirty="0"/>
              <a:t>750k CPU </a:t>
            </a:r>
            <a:r>
              <a:rPr lang="de-DE" sz="1400" dirty="0" err="1" smtClean="0"/>
              <a:t>cores</a:t>
            </a:r>
            <a:endParaRPr lang="de-DE" sz="1400" dirty="0" smtClean="0"/>
          </a:p>
          <a:p>
            <a:r>
              <a:rPr lang="de-DE" sz="1400" dirty="0"/>
              <a:t>~1 EB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 smtClean="0"/>
              <a:t>storage</a:t>
            </a:r>
            <a:endParaRPr lang="de-DE" sz="1400" dirty="0" smtClean="0"/>
          </a:p>
          <a:p>
            <a:r>
              <a:rPr lang="de-DE" sz="1400" dirty="0"/>
              <a:t>10-100 </a:t>
            </a:r>
            <a:r>
              <a:rPr lang="de-DE" sz="1400" dirty="0" err="1"/>
              <a:t>Gb</a:t>
            </a:r>
            <a:r>
              <a:rPr lang="de-DE" sz="1400" dirty="0"/>
              <a:t> </a:t>
            </a:r>
            <a:r>
              <a:rPr lang="de-DE" sz="1400" dirty="0" smtClean="0"/>
              <a:t>links</a:t>
            </a:r>
          </a:p>
          <a:p>
            <a:r>
              <a:rPr lang="en-US" sz="1400" dirty="0" smtClean="0"/>
              <a:t>&gt;2 </a:t>
            </a:r>
            <a:r>
              <a:rPr lang="en-US" sz="1400" dirty="0"/>
              <a:t>million </a:t>
            </a:r>
            <a:r>
              <a:rPr lang="en-US" sz="1400" dirty="0" smtClean="0"/>
              <a:t>jobs/day</a:t>
            </a:r>
            <a:endParaRPr lang="en-US" sz="1400" dirty="0"/>
          </a:p>
        </p:txBody>
      </p:sp>
      <p:sp>
        <p:nvSpPr>
          <p:cNvPr id="61" name="Rechteck 60"/>
          <p:cNvSpPr/>
          <p:nvPr/>
        </p:nvSpPr>
        <p:spPr>
          <a:xfrm>
            <a:off x="2479685" y="2775593"/>
            <a:ext cx="1789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Federated</a:t>
            </a:r>
            <a:r>
              <a:rPr lang="de-DE" sz="2000" dirty="0"/>
              <a:t> </a:t>
            </a:r>
            <a:r>
              <a:rPr lang="de-DE" sz="2000" dirty="0" err="1"/>
              <a:t>Infrastructures</a:t>
            </a:r>
            <a:endParaRPr lang="de-DE" sz="2000" dirty="0"/>
          </a:p>
        </p:txBody>
      </p:sp>
      <p:sp>
        <p:nvSpPr>
          <p:cNvPr id="22" name="Rechteck 21"/>
          <p:cNvSpPr/>
          <p:nvPr/>
        </p:nvSpPr>
        <p:spPr>
          <a:xfrm>
            <a:off x="7783640" y="3842022"/>
            <a:ext cx="4085629" cy="199176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33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>
            <a:off x="2534138" y="3365429"/>
            <a:ext cx="3132020" cy="162149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648777" y="2371091"/>
            <a:ext cx="717022" cy="176511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542" y="11639"/>
            <a:ext cx="10515600" cy="1017355"/>
          </a:xfrm>
        </p:spPr>
        <p:txBody>
          <a:bodyPr/>
          <a:lstStyle/>
          <a:p>
            <a:pPr algn="ctr"/>
            <a:r>
              <a:rPr lang="de-DE" i="1" dirty="0" err="1" smtClean="0">
                <a:solidFill>
                  <a:srgbClr val="0070C0"/>
                </a:solidFill>
              </a:rPr>
              <a:t>asking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err="1" smtClean="0">
                <a:solidFill>
                  <a:srgbClr val="0070C0"/>
                </a:solidFill>
              </a:rPr>
              <a:t>for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ErUM</a:t>
            </a:r>
            <a:r>
              <a:rPr lang="de-DE" b="1" dirty="0" smtClean="0">
                <a:solidFill>
                  <a:srgbClr val="0070C0"/>
                </a:solidFill>
              </a:rPr>
              <a:t>-Alliance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77498" y="1986085"/>
            <a:ext cx="1205532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68063" y="2086427"/>
            <a:ext cx="109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Advisory Council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3458" y="1093443"/>
            <a:ext cx="537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Funded structure to </a:t>
            </a:r>
            <a:r>
              <a:rPr lang="en-US" sz="2400" dirty="0">
                <a:solidFill>
                  <a:srgbClr val="0070C0"/>
                </a:solidFill>
              </a:rPr>
              <a:t>achieve </a:t>
            </a:r>
            <a:r>
              <a:rPr lang="en-US" sz="2400" dirty="0" smtClean="0">
                <a:solidFill>
                  <a:srgbClr val="0070C0"/>
                </a:solidFill>
              </a:rPr>
              <a:t>all </a:t>
            </a:r>
            <a:r>
              <a:rPr lang="en-US" sz="2400" dirty="0">
                <a:solidFill>
                  <a:srgbClr val="0070C0"/>
                </a:solidFill>
              </a:rPr>
              <a:t>objectives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0135" y="971070"/>
            <a:ext cx="7550449" cy="4515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 rot="16200000">
            <a:off x="1941599" y="3367214"/>
            <a:ext cx="1175415" cy="15701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 rot="16200000">
            <a:off x="3237000" y="3370559"/>
            <a:ext cx="1175413" cy="15701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4580526" y="3366453"/>
            <a:ext cx="1175413" cy="157013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15</a:t>
            </a:fld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9878783" y="2505866"/>
            <a:ext cx="144379" cy="49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8091371" y="2867793"/>
            <a:ext cx="3722203" cy="73301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098442" y="3982125"/>
            <a:ext cx="1671251" cy="13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0142324" y="3989790"/>
            <a:ext cx="1671251" cy="13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985266" y="1611696"/>
            <a:ext cx="1922297" cy="102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37175" y="1724499"/>
            <a:ext cx="129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C00000"/>
                </a:solidFill>
              </a:rPr>
              <a:t>Scientist: </a:t>
            </a:r>
            <a:r>
              <a:rPr lang="de-DE" sz="2200" dirty="0" err="1">
                <a:solidFill>
                  <a:srgbClr val="C00000"/>
                </a:solidFill>
              </a:rPr>
              <a:t>Question</a:t>
            </a:r>
            <a:endParaRPr lang="de-DE" sz="2200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50039" y="3243490"/>
            <a:ext cx="2365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User Interface (WEB)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8091372" y="3989790"/>
            <a:ext cx="1774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Meta</a:t>
            </a:r>
            <a:r>
              <a:rPr lang="de-DE" sz="2000" dirty="0" smtClean="0"/>
              <a:t> Data &amp; Knowledge (Publications,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bases</a:t>
            </a:r>
            <a:r>
              <a:rPr lang="de-DE" sz="2000" dirty="0" smtClean="0"/>
              <a:t>…)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10085417" y="3997455"/>
            <a:ext cx="1823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Resources: Data,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, Computing, </a:t>
            </a:r>
            <a:r>
              <a:rPr lang="de-DE" sz="2000" dirty="0" err="1" smtClean="0"/>
              <a:t>Visualization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16" name="Rechteck 15"/>
          <p:cNvSpPr/>
          <p:nvPr/>
        </p:nvSpPr>
        <p:spPr>
          <a:xfrm>
            <a:off x="7840519" y="971070"/>
            <a:ext cx="4203596" cy="4515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8098442" y="1124221"/>
            <a:ext cx="3876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Main objective </a:t>
            </a:r>
            <a:r>
              <a:rPr lang="en-US" sz="2200" dirty="0"/>
              <a:t>of </a:t>
            </a:r>
            <a:r>
              <a:rPr lang="en-US" sz="2200" dirty="0" smtClean="0"/>
              <a:t>developments</a:t>
            </a:r>
            <a:endParaRPr lang="de-DE" sz="2200" dirty="0"/>
          </a:p>
        </p:txBody>
      </p:sp>
      <p:sp>
        <p:nvSpPr>
          <p:cNvPr id="26" name="Pfeil nach oben und unten 25"/>
          <p:cNvSpPr/>
          <p:nvPr/>
        </p:nvSpPr>
        <p:spPr>
          <a:xfrm>
            <a:off x="10846424" y="3614851"/>
            <a:ext cx="176849" cy="362142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oben und unten 31"/>
          <p:cNvSpPr/>
          <p:nvPr/>
        </p:nvSpPr>
        <p:spPr>
          <a:xfrm>
            <a:off x="8820885" y="3614208"/>
            <a:ext cx="169299" cy="347897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oben und unten 35"/>
          <p:cNvSpPr/>
          <p:nvPr/>
        </p:nvSpPr>
        <p:spPr>
          <a:xfrm rot="16200000">
            <a:off x="9861974" y="4474270"/>
            <a:ext cx="176849" cy="362142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75469" y="3976993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771085" y="3976993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966701" y="3976993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Research Data Management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263265" y="4080250"/>
            <a:ext cx="1324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Big Data </a:t>
            </a:r>
            <a:r>
              <a:rPr lang="de-DE" sz="2000" dirty="0" smtClean="0"/>
              <a:t>Analytics</a:t>
            </a:r>
            <a:endParaRPr lang="de-DE" sz="2000" dirty="0"/>
          </a:p>
        </p:txBody>
      </p:sp>
      <p:sp>
        <p:nvSpPr>
          <p:cNvPr id="42" name="Rechteck 41"/>
          <p:cNvSpPr/>
          <p:nvPr/>
        </p:nvSpPr>
        <p:spPr>
          <a:xfrm>
            <a:off x="745050" y="4077492"/>
            <a:ext cx="1789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Federated</a:t>
            </a:r>
            <a:r>
              <a:rPr lang="de-DE" sz="2000" dirty="0"/>
              <a:t> </a:t>
            </a:r>
            <a:r>
              <a:rPr lang="de-DE" sz="2000" dirty="0" err="1"/>
              <a:t>Infrastructures</a:t>
            </a:r>
            <a:endParaRPr lang="de-DE" sz="2000" dirty="0"/>
          </a:p>
        </p:txBody>
      </p:sp>
      <p:sp>
        <p:nvSpPr>
          <p:cNvPr id="44" name="Rechteck 43"/>
          <p:cNvSpPr/>
          <p:nvPr/>
        </p:nvSpPr>
        <p:spPr>
          <a:xfrm>
            <a:off x="5665871" y="2699808"/>
            <a:ext cx="141409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5773961" y="2838051"/>
            <a:ext cx="130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Workshops,</a:t>
            </a:r>
          </a:p>
          <a:p>
            <a:r>
              <a:rPr lang="de-DE" dirty="0"/>
              <a:t>Schools</a:t>
            </a:r>
          </a:p>
        </p:txBody>
      </p:sp>
      <p:sp>
        <p:nvSpPr>
          <p:cNvPr id="20" name="Rechteck 19"/>
          <p:cNvSpPr/>
          <p:nvPr/>
        </p:nvSpPr>
        <p:spPr>
          <a:xfrm>
            <a:off x="2320973" y="1988439"/>
            <a:ext cx="301269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785329" y="2241241"/>
            <a:ext cx="1841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Governing</a:t>
            </a:r>
            <a:r>
              <a:rPr lang="de-DE" sz="2000" dirty="0" smtClean="0"/>
              <a:t> Body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066263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>
            <a:off x="2534138" y="3070964"/>
            <a:ext cx="3132020" cy="162149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648777" y="2076626"/>
            <a:ext cx="717022" cy="176511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542" y="11639"/>
            <a:ext cx="10515600" cy="1017355"/>
          </a:xfrm>
        </p:spPr>
        <p:txBody>
          <a:bodyPr/>
          <a:lstStyle/>
          <a:p>
            <a:pPr algn="ctr"/>
            <a:r>
              <a:rPr lang="de-DE" i="1" dirty="0" err="1" smtClean="0">
                <a:solidFill>
                  <a:srgbClr val="0070C0"/>
                </a:solidFill>
              </a:rPr>
              <a:t>asking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err="1" smtClean="0">
                <a:solidFill>
                  <a:srgbClr val="0070C0"/>
                </a:solidFill>
              </a:rPr>
              <a:t>for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ErUM</a:t>
            </a:r>
            <a:r>
              <a:rPr lang="de-DE" b="1" dirty="0" smtClean="0">
                <a:solidFill>
                  <a:srgbClr val="0070C0"/>
                </a:solidFill>
              </a:rPr>
              <a:t>-Alliance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77498" y="1691620"/>
            <a:ext cx="1205532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68063" y="1791962"/>
            <a:ext cx="109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Advisory Council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3458" y="1093443"/>
            <a:ext cx="537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Funded structure to </a:t>
            </a:r>
            <a:r>
              <a:rPr lang="en-US" sz="2400" dirty="0">
                <a:solidFill>
                  <a:srgbClr val="0070C0"/>
                </a:solidFill>
              </a:rPr>
              <a:t>achieve </a:t>
            </a:r>
            <a:r>
              <a:rPr lang="en-US" sz="2400" dirty="0" smtClean="0">
                <a:solidFill>
                  <a:srgbClr val="0070C0"/>
                </a:solidFill>
              </a:rPr>
              <a:t>all </a:t>
            </a:r>
            <a:r>
              <a:rPr lang="en-US" sz="2400" dirty="0">
                <a:solidFill>
                  <a:srgbClr val="0070C0"/>
                </a:solidFill>
              </a:rPr>
              <a:t>objectives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0135" y="971070"/>
            <a:ext cx="7550449" cy="3848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 rot="16200000">
            <a:off x="1941599" y="3072749"/>
            <a:ext cx="1175415" cy="15701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 rot="16200000">
            <a:off x="3237000" y="3076094"/>
            <a:ext cx="1175413" cy="15701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4580526" y="3071988"/>
            <a:ext cx="1175413" cy="157013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16</a:t>
            </a:fld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9878783" y="2505866"/>
            <a:ext cx="144379" cy="49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8091371" y="2867793"/>
            <a:ext cx="3722203" cy="73301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098442" y="3982125"/>
            <a:ext cx="1671251" cy="13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0142324" y="3989790"/>
            <a:ext cx="1671251" cy="13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985266" y="1611696"/>
            <a:ext cx="1922297" cy="102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37175" y="1724499"/>
            <a:ext cx="129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C00000"/>
                </a:solidFill>
              </a:rPr>
              <a:t>Scientist: </a:t>
            </a:r>
            <a:r>
              <a:rPr lang="de-DE" sz="2200" dirty="0" err="1">
                <a:solidFill>
                  <a:srgbClr val="C00000"/>
                </a:solidFill>
              </a:rPr>
              <a:t>Question</a:t>
            </a:r>
            <a:endParaRPr lang="de-DE" sz="2200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50039" y="3243490"/>
            <a:ext cx="2365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User Interface (WEB)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8091372" y="3989790"/>
            <a:ext cx="1774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Meta</a:t>
            </a:r>
            <a:r>
              <a:rPr lang="de-DE" sz="2000" dirty="0" smtClean="0"/>
              <a:t> Data &amp; Knowledge (Publications,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bases</a:t>
            </a:r>
            <a:r>
              <a:rPr lang="de-DE" sz="2000" dirty="0" smtClean="0"/>
              <a:t>…)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10085417" y="3997455"/>
            <a:ext cx="1823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Resources: Data,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, Computing, </a:t>
            </a:r>
            <a:r>
              <a:rPr lang="de-DE" sz="2000" dirty="0" err="1" smtClean="0"/>
              <a:t>Visualization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16" name="Rechteck 15"/>
          <p:cNvSpPr/>
          <p:nvPr/>
        </p:nvSpPr>
        <p:spPr>
          <a:xfrm>
            <a:off x="7840519" y="971070"/>
            <a:ext cx="4203596" cy="4515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8098442" y="1124221"/>
            <a:ext cx="3876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Main objective </a:t>
            </a:r>
            <a:r>
              <a:rPr lang="en-US" sz="2200" dirty="0"/>
              <a:t>of </a:t>
            </a:r>
            <a:r>
              <a:rPr lang="en-US" sz="2200" dirty="0" smtClean="0"/>
              <a:t>developments</a:t>
            </a:r>
            <a:endParaRPr lang="de-DE" sz="2200" dirty="0"/>
          </a:p>
        </p:txBody>
      </p:sp>
      <p:sp>
        <p:nvSpPr>
          <p:cNvPr id="26" name="Pfeil nach oben und unten 25"/>
          <p:cNvSpPr/>
          <p:nvPr/>
        </p:nvSpPr>
        <p:spPr>
          <a:xfrm>
            <a:off x="10846424" y="3614851"/>
            <a:ext cx="176849" cy="362142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oben und unten 31"/>
          <p:cNvSpPr/>
          <p:nvPr/>
        </p:nvSpPr>
        <p:spPr>
          <a:xfrm>
            <a:off x="8820885" y="3614208"/>
            <a:ext cx="169299" cy="347897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oben und unten 35"/>
          <p:cNvSpPr/>
          <p:nvPr/>
        </p:nvSpPr>
        <p:spPr>
          <a:xfrm rot="16200000">
            <a:off x="9861974" y="4474270"/>
            <a:ext cx="176849" cy="362142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75469" y="3682528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771085" y="3682528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966701" y="3682528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Research Data Management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263265" y="3785785"/>
            <a:ext cx="1324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Big Data </a:t>
            </a:r>
            <a:r>
              <a:rPr lang="de-DE" sz="2000" dirty="0" smtClean="0"/>
              <a:t>Analytics</a:t>
            </a:r>
            <a:endParaRPr lang="de-DE" sz="2000" dirty="0"/>
          </a:p>
        </p:txBody>
      </p:sp>
      <p:sp>
        <p:nvSpPr>
          <p:cNvPr id="42" name="Rechteck 41"/>
          <p:cNvSpPr/>
          <p:nvPr/>
        </p:nvSpPr>
        <p:spPr>
          <a:xfrm>
            <a:off x="745050" y="3783027"/>
            <a:ext cx="1789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Federated</a:t>
            </a:r>
            <a:r>
              <a:rPr lang="de-DE" sz="2000" dirty="0"/>
              <a:t> </a:t>
            </a:r>
            <a:r>
              <a:rPr lang="de-DE" sz="2000" dirty="0" err="1"/>
              <a:t>Infrastructures</a:t>
            </a:r>
            <a:endParaRPr lang="de-DE" sz="2000" dirty="0"/>
          </a:p>
        </p:txBody>
      </p:sp>
      <p:sp>
        <p:nvSpPr>
          <p:cNvPr id="44" name="Rechteck 43"/>
          <p:cNvSpPr/>
          <p:nvPr/>
        </p:nvSpPr>
        <p:spPr>
          <a:xfrm>
            <a:off x="5665871" y="2405343"/>
            <a:ext cx="141409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5773961" y="2543586"/>
            <a:ext cx="130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Workshops,</a:t>
            </a:r>
          </a:p>
          <a:p>
            <a:r>
              <a:rPr lang="de-DE" dirty="0"/>
              <a:t>Schools</a:t>
            </a:r>
          </a:p>
        </p:txBody>
      </p:sp>
      <p:sp>
        <p:nvSpPr>
          <p:cNvPr id="20" name="Rechteck 19"/>
          <p:cNvSpPr/>
          <p:nvPr/>
        </p:nvSpPr>
        <p:spPr>
          <a:xfrm>
            <a:off x="2320973" y="1693974"/>
            <a:ext cx="301269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785329" y="1946776"/>
            <a:ext cx="1841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Governing</a:t>
            </a:r>
            <a:r>
              <a:rPr lang="de-DE" sz="2000" dirty="0" smtClean="0"/>
              <a:t> Body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573458" y="5405693"/>
            <a:ext cx="1100379" cy="43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07701" y="4984804"/>
            <a:ext cx="306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Established</a:t>
            </a:r>
            <a:r>
              <a:rPr lang="de-DE" sz="2000" dirty="0" smtClean="0"/>
              <a:t> </a:t>
            </a:r>
            <a:r>
              <a:rPr lang="de-DE" sz="2000" dirty="0" err="1" smtClean="0"/>
              <a:t>institute</a:t>
            </a:r>
            <a:r>
              <a:rPr lang="de-DE" sz="2000" dirty="0" smtClean="0"/>
              <a:t> </a:t>
            </a:r>
            <a:r>
              <a:rPr lang="de-DE" sz="2000" dirty="0" err="1" smtClean="0"/>
              <a:t>groups</a:t>
            </a:r>
            <a:endParaRPr lang="de-DE" sz="2000" dirty="0"/>
          </a:p>
        </p:txBody>
      </p:sp>
      <p:sp>
        <p:nvSpPr>
          <p:cNvPr id="46" name="Rechteck 45"/>
          <p:cNvSpPr/>
          <p:nvPr/>
        </p:nvSpPr>
        <p:spPr>
          <a:xfrm>
            <a:off x="1805026" y="5405692"/>
            <a:ext cx="1100379" cy="43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036594" y="5405691"/>
            <a:ext cx="1100379" cy="43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4588070" y="5405690"/>
            <a:ext cx="1100379" cy="434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5822729" y="5405690"/>
            <a:ext cx="1100379" cy="434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546972" y="4973582"/>
            <a:ext cx="2244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Tenure</a:t>
            </a:r>
            <a:r>
              <a:rPr lang="de-DE" sz="2000" dirty="0" smtClean="0"/>
              <a:t> </a:t>
            </a:r>
            <a:r>
              <a:rPr lang="de-DE" sz="2000" dirty="0" err="1" smtClean="0"/>
              <a:t>track</a:t>
            </a:r>
            <a:r>
              <a:rPr lang="de-DE" sz="2000" dirty="0" smtClean="0"/>
              <a:t> </a:t>
            </a:r>
            <a:r>
              <a:rPr lang="de-DE" sz="2000" dirty="0" err="1" smtClean="0"/>
              <a:t>groups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607701" y="5990789"/>
            <a:ext cx="11348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Newly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establish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strong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physicists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groups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on Big Data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Infrastructures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&amp; Management &amp; Analytics</a:t>
            </a:r>
            <a:endParaRPr lang="de-DE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72676" y="54363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4153311" y="54358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758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>
            <a:off x="2534138" y="3070964"/>
            <a:ext cx="3132020" cy="162149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648777" y="2076626"/>
            <a:ext cx="717022" cy="176511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542" y="11639"/>
            <a:ext cx="10515600" cy="1017355"/>
          </a:xfrm>
        </p:spPr>
        <p:txBody>
          <a:bodyPr/>
          <a:lstStyle/>
          <a:p>
            <a:pPr algn="ctr"/>
            <a:r>
              <a:rPr lang="de-DE" i="1" dirty="0" err="1" smtClean="0">
                <a:solidFill>
                  <a:srgbClr val="0070C0"/>
                </a:solidFill>
              </a:rPr>
              <a:t>asking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i="1" dirty="0" err="1" smtClean="0">
                <a:solidFill>
                  <a:srgbClr val="0070C0"/>
                </a:solidFill>
              </a:rPr>
              <a:t>for</a:t>
            </a:r>
            <a:r>
              <a:rPr lang="de-DE" i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ErUM</a:t>
            </a:r>
            <a:r>
              <a:rPr lang="de-DE" b="1" dirty="0" smtClean="0">
                <a:solidFill>
                  <a:srgbClr val="0070C0"/>
                </a:solidFill>
              </a:rPr>
              <a:t>-Alliance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77498" y="1691620"/>
            <a:ext cx="1205532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68063" y="1791962"/>
            <a:ext cx="1095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Advisory Council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573458" y="1093443"/>
            <a:ext cx="5379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Funded structure to </a:t>
            </a:r>
            <a:r>
              <a:rPr lang="en-US" sz="2400" dirty="0">
                <a:solidFill>
                  <a:srgbClr val="0070C0"/>
                </a:solidFill>
              </a:rPr>
              <a:t>achieve </a:t>
            </a:r>
            <a:r>
              <a:rPr lang="en-US" sz="2400" dirty="0" smtClean="0">
                <a:solidFill>
                  <a:srgbClr val="0070C0"/>
                </a:solidFill>
              </a:rPr>
              <a:t>all </a:t>
            </a:r>
            <a:r>
              <a:rPr lang="en-US" sz="2400" dirty="0">
                <a:solidFill>
                  <a:srgbClr val="0070C0"/>
                </a:solidFill>
              </a:rPr>
              <a:t>objectives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30135" y="971070"/>
            <a:ext cx="7550449" cy="3848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 rot="16200000">
            <a:off x="1941599" y="3072749"/>
            <a:ext cx="1175415" cy="15701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 rot="16200000">
            <a:off x="3237000" y="3076094"/>
            <a:ext cx="1175413" cy="15701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 rot="16200000">
            <a:off x="4580526" y="3071988"/>
            <a:ext cx="1175413" cy="157013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ußzeilenplatzhalt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33" name="Foliennummernplatzhalt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17</a:t>
            </a:fld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9878783" y="2505866"/>
            <a:ext cx="144379" cy="4990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8091371" y="2867793"/>
            <a:ext cx="3722203" cy="73301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8098442" y="3982125"/>
            <a:ext cx="1671251" cy="13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0142324" y="3989790"/>
            <a:ext cx="1671251" cy="1331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985266" y="1611696"/>
            <a:ext cx="1922297" cy="102956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337175" y="1724499"/>
            <a:ext cx="1290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C00000"/>
                </a:solidFill>
              </a:rPr>
              <a:t>Scientist: </a:t>
            </a:r>
            <a:r>
              <a:rPr lang="de-DE" sz="2200" dirty="0" err="1">
                <a:solidFill>
                  <a:srgbClr val="C00000"/>
                </a:solidFill>
              </a:rPr>
              <a:t>Question</a:t>
            </a:r>
            <a:endParaRPr lang="de-DE" sz="2200" dirty="0">
              <a:solidFill>
                <a:srgbClr val="C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750039" y="3243490"/>
            <a:ext cx="2365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User Interface (WEB)</a:t>
            </a:r>
            <a:endParaRPr lang="de-DE" sz="2000" dirty="0"/>
          </a:p>
        </p:txBody>
      </p:sp>
      <p:sp>
        <p:nvSpPr>
          <p:cNvPr id="8" name="Textfeld 7"/>
          <p:cNvSpPr txBox="1"/>
          <p:nvPr/>
        </p:nvSpPr>
        <p:spPr>
          <a:xfrm>
            <a:off x="8091372" y="3989790"/>
            <a:ext cx="1774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Meta</a:t>
            </a:r>
            <a:r>
              <a:rPr lang="de-DE" sz="2000" dirty="0" smtClean="0"/>
              <a:t> Data &amp; Knowledge (Publications,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bases</a:t>
            </a:r>
            <a:r>
              <a:rPr lang="de-DE" sz="2000" dirty="0" smtClean="0"/>
              <a:t>…)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10085417" y="3997455"/>
            <a:ext cx="1823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Resources: Data, </a:t>
            </a:r>
            <a:r>
              <a:rPr lang="de-DE" sz="2000" dirty="0" err="1" smtClean="0"/>
              <a:t>Methods</a:t>
            </a:r>
            <a:r>
              <a:rPr lang="de-DE" sz="2000" dirty="0" smtClean="0"/>
              <a:t>, Computing, </a:t>
            </a:r>
            <a:r>
              <a:rPr lang="de-DE" sz="2000" dirty="0" err="1" smtClean="0"/>
              <a:t>Visualization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16" name="Rechteck 15"/>
          <p:cNvSpPr/>
          <p:nvPr/>
        </p:nvSpPr>
        <p:spPr>
          <a:xfrm>
            <a:off x="7840519" y="971070"/>
            <a:ext cx="4203596" cy="4515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8098442" y="1124221"/>
            <a:ext cx="3876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Main objective </a:t>
            </a:r>
            <a:r>
              <a:rPr lang="en-US" sz="2200" dirty="0"/>
              <a:t>of </a:t>
            </a:r>
            <a:r>
              <a:rPr lang="en-US" sz="2200" dirty="0" smtClean="0"/>
              <a:t>developments</a:t>
            </a:r>
            <a:endParaRPr lang="de-DE" sz="2200" dirty="0"/>
          </a:p>
        </p:txBody>
      </p:sp>
      <p:sp>
        <p:nvSpPr>
          <p:cNvPr id="26" name="Pfeil nach oben und unten 25"/>
          <p:cNvSpPr/>
          <p:nvPr/>
        </p:nvSpPr>
        <p:spPr>
          <a:xfrm>
            <a:off x="10846424" y="3614851"/>
            <a:ext cx="176849" cy="362142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Pfeil nach oben und unten 31"/>
          <p:cNvSpPr/>
          <p:nvPr/>
        </p:nvSpPr>
        <p:spPr>
          <a:xfrm>
            <a:off x="8820885" y="3614208"/>
            <a:ext cx="169299" cy="347897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oben und unten 35"/>
          <p:cNvSpPr/>
          <p:nvPr/>
        </p:nvSpPr>
        <p:spPr>
          <a:xfrm rot="16200000">
            <a:off x="9861974" y="4474270"/>
            <a:ext cx="176849" cy="362142"/>
          </a:xfrm>
          <a:prstGeom prst="upDown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hteck 37"/>
          <p:cNvSpPr/>
          <p:nvPr/>
        </p:nvSpPr>
        <p:spPr>
          <a:xfrm>
            <a:off x="575469" y="3682528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771085" y="3682528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hteck 39"/>
          <p:cNvSpPr/>
          <p:nvPr/>
        </p:nvSpPr>
        <p:spPr>
          <a:xfrm>
            <a:off x="4966701" y="3682528"/>
            <a:ext cx="211326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smtClean="0">
                <a:solidFill>
                  <a:schemeClr val="tx1"/>
                </a:solidFill>
              </a:rPr>
              <a:t>Research Data Management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3263265" y="3785785"/>
            <a:ext cx="1324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/>
              <a:t>Big Data </a:t>
            </a:r>
            <a:r>
              <a:rPr lang="de-DE" sz="2000" dirty="0" smtClean="0"/>
              <a:t>Analytics</a:t>
            </a:r>
            <a:endParaRPr lang="de-DE" sz="2000" dirty="0"/>
          </a:p>
        </p:txBody>
      </p:sp>
      <p:sp>
        <p:nvSpPr>
          <p:cNvPr id="42" name="Rechteck 41"/>
          <p:cNvSpPr/>
          <p:nvPr/>
        </p:nvSpPr>
        <p:spPr>
          <a:xfrm>
            <a:off x="745050" y="3783027"/>
            <a:ext cx="1789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Federated</a:t>
            </a:r>
            <a:r>
              <a:rPr lang="de-DE" sz="2000" dirty="0"/>
              <a:t> </a:t>
            </a:r>
            <a:r>
              <a:rPr lang="de-DE" sz="2000" dirty="0" err="1"/>
              <a:t>Infrastructures</a:t>
            </a:r>
            <a:endParaRPr lang="de-DE" sz="2000" dirty="0"/>
          </a:p>
        </p:txBody>
      </p:sp>
      <p:sp>
        <p:nvSpPr>
          <p:cNvPr id="44" name="Rechteck 43"/>
          <p:cNvSpPr/>
          <p:nvPr/>
        </p:nvSpPr>
        <p:spPr>
          <a:xfrm>
            <a:off x="5665871" y="2405343"/>
            <a:ext cx="141409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5773961" y="2543586"/>
            <a:ext cx="1306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Workshops,</a:t>
            </a:r>
          </a:p>
          <a:p>
            <a:r>
              <a:rPr lang="de-DE" dirty="0"/>
              <a:t>Schools</a:t>
            </a:r>
          </a:p>
        </p:txBody>
      </p:sp>
      <p:sp>
        <p:nvSpPr>
          <p:cNvPr id="20" name="Rechteck 19"/>
          <p:cNvSpPr/>
          <p:nvPr/>
        </p:nvSpPr>
        <p:spPr>
          <a:xfrm>
            <a:off x="2320973" y="1693974"/>
            <a:ext cx="3012696" cy="914400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2785329" y="1946776"/>
            <a:ext cx="1841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Governing</a:t>
            </a:r>
            <a:r>
              <a:rPr lang="de-DE" sz="2000" dirty="0" smtClean="0"/>
              <a:t> Body</a:t>
            </a:r>
            <a:endParaRPr lang="de-DE" sz="2000" dirty="0"/>
          </a:p>
        </p:txBody>
      </p:sp>
      <p:sp>
        <p:nvSpPr>
          <p:cNvPr id="3" name="Rechteck 2"/>
          <p:cNvSpPr/>
          <p:nvPr/>
        </p:nvSpPr>
        <p:spPr>
          <a:xfrm>
            <a:off x="573458" y="5405693"/>
            <a:ext cx="1100379" cy="43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07701" y="4984804"/>
            <a:ext cx="3062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Established</a:t>
            </a:r>
            <a:r>
              <a:rPr lang="de-DE" sz="2000" dirty="0" smtClean="0"/>
              <a:t> </a:t>
            </a:r>
            <a:r>
              <a:rPr lang="de-DE" sz="2000" dirty="0" err="1" smtClean="0"/>
              <a:t>institute</a:t>
            </a:r>
            <a:r>
              <a:rPr lang="de-DE" sz="2000" dirty="0" smtClean="0"/>
              <a:t> </a:t>
            </a:r>
            <a:r>
              <a:rPr lang="de-DE" sz="2000" dirty="0" err="1" smtClean="0"/>
              <a:t>groups</a:t>
            </a:r>
            <a:endParaRPr lang="de-DE" sz="2000" dirty="0"/>
          </a:p>
        </p:txBody>
      </p:sp>
      <p:sp>
        <p:nvSpPr>
          <p:cNvPr id="46" name="Rechteck 45"/>
          <p:cNvSpPr/>
          <p:nvPr/>
        </p:nvSpPr>
        <p:spPr>
          <a:xfrm>
            <a:off x="1805026" y="5405692"/>
            <a:ext cx="1100379" cy="43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3036594" y="5405691"/>
            <a:ext cx="1100379" cy="434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4588070" y="5405690"/>
            <a:ext cx="1100379" cy="434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/>
          <p:cNvSpPr/>
          <p:nvPr/>
        </p:nvSpPr>
        <p:spPr>
          <a:xfrm>
            <a:off x="5822729" y="5405690"/>
            <a:ext cx="1100379" cy="4349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546972" y="4973582"/>
            <a:ext cx="2244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Tenure</a:t>
            </a:r>
            <a:r>
              <a:rPr lang="de-DE" sz="2000" dirty="0" smtClean="0"/>
              <a:t> </a:t>
            </a:r>
            <a:r>
              <a:rPr lang="de-DE" sz="2000" dirty="0" err="1" smtClean="0"/>
              <a:t>track</a:t>
            </a:r>
            <a:r>
              <a:rPr lang="de-DE" sz="2000" dirty="0" smtClean="0"/>
              <a:t> </a:t>
            </a:r>
            <a:r>
              <a:rPr lang="de-DE" sz="2000" dirty="0" err="1" smtClean="0"/>
              <a:t>groups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607701" y="5990789"/>
            <a:ext cx="11348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Newly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establish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strong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physicists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groups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on Big Data </a:t>
            </a:r>
            <a:r>
              <a:rPr lang="de-DE" sz="2200" b="1" dirty="0" err="1" smtClean="0">
                <a:solidFill>
                  <a:schemeClr val="accent6">
                    <a:lumMod val="75000"/>
                  </a:schemeClr>
                </a:solidFill>
              </a:rPr>
              <a:t>Infrastructures</a:t>
            </a:r>
            <a:r>
              <a:rPr lang="de-DE" sz="2200" b="1" dirty="0" smtClean="0">
                <a:solidFill>
                  <a:schemeClr val="accent6">
                    <a:lumMod val="75000"/>
                  </a:schemeClr>
                </a:solidFill>
              </a:rPr>
              <a:t> &amp; Management &amp; Analytics</a:t>
            </a:r>
            <a:endParaRPr lang="de-DE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6972676" y="543639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4153311" y="543584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  <p:sp>
        <p:nvSpPr>
          <p:cNvPr id="23" name="Wolkenförmige Legende 22"/>
          <p:cNvSpPr/>
          <p:nvPr/>
        </p:nvSpPr>
        <p:spPr>
          <a:xfrm>
            <a:off x="5917076" y="842465"/>
            <a:ext cx="1874810" cy="130344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6036832" y="1199489"/>
            <a:ext cx="175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Infrastructure Hardware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1159864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5822" y="365126"/>
            <a:ext cx="10515600" cy="863040"/>
          </a:xfrm>
        </p:spPr>
        <p:txBody>
          <a:bodyPr/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BMBF </a:t>
            </a:r>
            <a:r>
              <a:rPr lang="de-DE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orking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group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Big Data Analytics</a:t>
            </a:r>
            <a:endParaRPr lang="de-DE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16739" y="2189653"/>
            <a:ext cx="8875059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Translation into concrete discussion </a:t>
            </a:r>
            <a:r>
              <a:rPr lang="en-US" dirty="0" smtClean="0">
                <a:ea typeface="Times New Roman" panose="02020603050405020304" pitchFamily="18" charset="0"/>
              </a:rPr>
              <a:t>topics</a:t>
            </a: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Trigger</a:t>
            </a:r>
            <a:r>
              <a:rPr lang="en-US" dirty="0">
                <a:ea typeface="Times New Roman" panose="02020603050405020304" pitchFamily="18" charset="0"/>
              </a:rPr>
              <a:t>: "on-the-fly" data analysis &amp; data </a:t>
            </a:r>
            <a:r>
              <a:rPr lang="en-US" dirty="0" smtClean="0">
                <a:ea typeface="Times New Roman" panose="02020603050405020304" pitchFamily="18" charset="0"/>
              </a:rPr>
              <a:t>selection</a:t>
            </a: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Simulation</a:t>
            </a:r>
            <a:r>
              <a:rPr lang="en-US" dirty="0">
                <a:ea typeface="Times New Roman" panose="02020603050405020304" pitchFamily="18" charset="0"/>
              </a:rPr>
              <a:t>: new approaches e.g. generative </a:t>
            </a:r>
            <a:r>
              <a:rPr lang="en-US" dirty="0" smtClean="0">
                <a:ea typeface="Times New Roman" panose="02020603050405020304" pitchFamily="18" charset="0"/>
              </a:rPr>
              <a:t>models</a:t>
            </a: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Algorithms</a:t>
            </a:r>
            <a:r>
              <a:rPr lang="en-US" dirty="0">
                <a:ea typeface="Times New Roman" panose="02020603050405020304" pitchFamily="18" charset="0"/>
              </a:rPr>
              <a:t>: optimal match with computer technology, scalable, parallel, "</a:t>
            </a:r>
            <a:r>
              <a:rPr lang="en-US" dirty="0" smtClean="0">
                <a:ea typeface="Times New Roman" panose="02020603050405020304" pitchFamily="18" charset="0"/>
              </a:rPr>
              <a:t>green</a:t>
            </a: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ignal/background</a:t>
            </a:r>
            <a:r>
              <a:rPr lang="en-US" dirty="0" smtClean="0">
                <a:ea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</a:rPr>
              <a:t>(noise): machine learning (deep learning, information field theory</a:t>
            </a:r>
            <a:r>
              <a:rPr lang="en-US" dirty="0" smtClean="0">
                <a:ea typeface="Times New Roman" panose="02020603050405020304" pitchFamily="18" charset="0"/>
              </a:rPr>
              <a:t>)</a:t>
            </a: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Systematic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effects</a:t>
            </a:r>
            <a:r>
              <a:rPr lang="en-US" dirty="0">
                <a:ea typeface="Times New Roman" panose="02020603050405020304" pitchFamily="18" charset="0"/>
              </a:rPr>
              <a:t>: new approaches e.g. adversarial </a:t>
            </a:r>
            <a:r>
              <a:rPr lang="en-US" dirty="0" smtClean="0">
                <a:ea typeface="Times New Roman" panose="02020603050405020304" pitchFamily="18" charset="0"/>
              </a:rPr>
              <a:t>decrease</a:t>
            </a: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Precision</a:t>
            </a:r>
            <a:r>
              <a:rPr lang="en-US" dirty="0">
                <a:ea typeface="Times New Roman" panose="02020603050405020304" pitchFamily="18" charset="0"/>
              </a:rPr>
              <a:t>: Combination of big data methods for more accurate results 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Suitability</a:t>
            </a:r>
            <a:r>
              <a:rPr lang="en-US" dirty="0">
                <a:ea typeface="Times New Roman" panose="02020603050405020304" pitchFamily="18" charset="0"/>
              </a:rPr>
              <a:t>: Big Data methods also for complex, unstructured data </a:t>
            </a:r>
            <a:r>
              <a:rPr lang="en-US" dirty="0" smtClean="0">
                <a:ea typeface="Times New Roman" panose="02020603050405020304" pitchFamily="18" charset="0"/>
              </a:rPr>
              <a:t>sets</a:t>
            </a:r>
          </a:p>
          <a:p>
            <a:pPr marL="285750" lvl="0" indent="-285750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Results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, Meta-Results</a:t>
            </a:r>
            <a:r>
              <a:rPr lang="en-US" dirty="0">
                <a:ea typeface="Times New Roman" panose="02020603050405020304" pitchFamily="18" charset="0"/>
              </a:rPr>
              <a:t>: New Conclusions from Data Using Big Data </a:t>
            </a:r>
            <a:r>
              <a:rPr lang="en-US" dirty="0" smtClean="0">
                <a:ea typeface="Times New Roman" panose="02020603050405020304" pitchFamily="18" charset="0"/>
              </a:rPr>
              <a:t>Methods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007737" y="6062096"/>
            <a:ext cx="220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Artificial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intelligence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97540" y="1154873"/>
            <a:ext cx="6754907" cy="9233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i="1" dirty="0"/>
              <a:t>BMBF specifications for working group topics Big Data Analytics:</a:t>
            </a:r>
          </a:p>
          <a:p>
            <a:r>
              <a:rPr lang="en-US" i="1" dirty="0"/>
              <a:t>The considerably higher resolution of detectors and experiments is accompanied by a rapid increase in the resulting measurement data...</a:t>
            </a:r>
            <a:endParaRPr lang="de-DE" i="1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18</a:t>
            </a:fld>
            <a:endParaRPr lang="de-DE"/>
          </a:p>
        </p:txBody>
      </p:sp>
      <p:grpSp>
        <p:nvGrpSpPr>
          <p:cNvPr id="11" name="Gruppieren 10"/>
          <p:cNvGrpSpPr/>
          <p:nvPr/>
        </p:nvGrpSpPr>
        <p:grpSpPr>
          <a:xfrm>
            <a:off x="10721788" y="90866"/>
            <a:ext cx="1419258" cy="914400"/>
            <a:chOff x="10605247" y="81901"/>
            <a:chExt cx="1419258" cy="914400"/>
          </a:xfrm>
        </p:grpSpPr>
        <p:sp>
          <p:nvSpPr>
            <p:cNvPr id="12" name="Rechteck 11"/>
            <p:cNvSpPr/>
            <p:nvPr/>
          </p:nvSpPr>
          <p:spPr>
            <a:xfrm>
              <a:off x="10605247" y="81901"/>
              <a:ext cx="1392808" cy="9144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10699700" y="185158"/>
              <a:ext cx="13248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/>
                <a:t>Big Data </a:t>
              </a:r>
              <a:r>
                <a:rPr lang="de-DE" sz="2000" dirty="0" smtClean="0"/>
                <a:t>Analytics</a:t>
              </a:r>
              <a:endParaRPr lang="de-DE" sz="2000" dirty="0"/>
            </a:p>
          </p:txBody>
        </p:sp>
      </p:grpSp>
      <p:sp>
        <p:nvSpPr>
          <p:cNvPr id="14" name="Rechteck 13"/>
          <p:cNvSpPr/>
          <p:nvPr/>
        </p:nvSpPr>
        <p:spPr>
          <a:xfrm>
            <a:off x="1550895" y="2189653"/>
            <a:ext cx="8821270" cy="424700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607359" y="2297230"/>
            <a:ext cx="573741" cy="27685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8626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167" y="365125"/>
            <a:ext cx="10515600" cy="953029"/>
          </a:xfrm>
        </p:spPr>
        <p:txBody>
          <a:bodyPr/>
          <a:lstStyle/>
          <a:p>
            <a:r>
              <a:rPr lang="de-DE" dirty="0" err="1"/>
              <a:t>Consideration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aspects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02167" y="1318154"/>
            <a:ext cx="1163602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>
              <a:spcBef>
                <a:spcPts val="50"/>
              </a:spcBef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Disciplines (particles, matter and universe) with the same challenge</a:t>
            </a:r>
            <a:r>
              <a:rPr lang="en-US" dirty="0" smtClean="0">
                <a:ea typeface="Times New Roman" panose="02020603050405020304" pitchFamily="18" charset="0"/>
              </a:rPr>
              <a:t>:</a:t>
            </a: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Access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for all</a:t>
            </a:r>
            <a:r>
              <a:rPr lang="en-US" dirty="0">
                <a:ea typeface="Times New Roman" panose="02020603050405020304" pitchFamily="18" charset="0"/>
              </a:rPr>
              <a:t>: new methods for efficient use of measurement data 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Method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development</a:t>
            </a:r>
            <a:r>
              <a:rPr lang="en-US" dirty="0">
                <a:ea typeface="Times New Roman" panose="02020603050405020304" pitchFamily="18" charset="0"/>
              </a:rPr>
              <a:t>: develop new, specifically designed methods</a:t>
            </a:r>
            <a:r>
              <a:rPr lang="en-US" dirty="0" smtClean="0">
                <a:ea typeface="Times New Roman" panose="02020603050405020304" pitchFamily="18" charset="0"/>
              </a:rPr>
              <a:t>.</a:t>
            </a:r>
          </a:p>
          <a:p>
            <a:pPr marL="64135">
              <a:spcBef>
                <a:spcPts val="50"/>
              </a:spcBef>
              <a:spcAft>
                <a:spcPts val="0"/>
              </a:spcAft>
            </a:pPr>
            <a:endParaRPr lang="en-US" dirty="0" smtClean="0">
              <a:ea typeface="Times New Roman" panose="02020603050405020304" pitchFamily="18" charset="0"/>
            </a:endParaRPr>
          </a:p>
          <a:p>
            <a:pPr marL="64135">
              <a:spcBef>
                <a:spcPts val="50"/>
              </a:spcBef>
              <a:spcAft>
                <a:spcPts val="0"/>
              </a:spcAft>
            </a:pPr>
            <a:r>
              <a:rPr lang="en-US" dirty="0" smtClean="0">
                <a:ea typeface="Times New Roman" panose="02020603050405020304" pitchFamily="18" charset="0"/>
              </a:rPr>
              <a:t>Aim </a:t>
            </a:r>
            <a:r>
              <a:rPr lang="en-US" dirty="0">
                <a:ea typeface="Times New Roman" panose="02020603050405020304" pitchFamily="18" charset="0"/>
              </a:rPr>
              <a:t>of this working group: "common challenges &amp; concrete approaches": 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Enable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solutions as well as cooperation </a:t>
            </a:r>
            <a:r>
              <a:rPr lang="en-US" dirty="0" smtClean="0">
                <a:ea typeface="Times New Roman" panose="02020603050405020304" pitchFamily="18" charset="0"/>
              </a:rPr>
              <a:t>between </a:t>
            </a:r>
            <a:r>
              <a:rPr lang="en-US" dirty="0">
                <a:ea typeface="Times New Roman" panose="02020603050405020304" pitchFamily="18" charset="0"/>
              </a:rPr>
              <a:t>different areas. </a:t>
            </a:r>
            <a:endParaRPr lang="en-US" dirty="0" smtClean="0">
              <a:ea typeface="Times New Roman" panose="02020603050405020304" pitchFamily="18" charset="0"/>
            </a:endParaRP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Mathematics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&amp; Informatics</a:t>
            </a:r>
            <a:r>
              <a:rPr lang="en-US" dirty="0">
                <a:ea typeface="Times New Roman" panose="02020603050405020304" pitchFamily="18" charset="0"/>
              </a:rPr>
              <a:t>: Opportunities for interdisciplinary cooperation &amp; possible approaches</a:t>
            </a:r>
            <a:r>
              <a:rPr lang="en-US" dirty="0" smtClean="0">
                <a:ea typeface="Times New Roman" panose="02020603050405020304" pitchFamily="18" charset="0"/>
              </a:rPr>
              <a:t>.</a:t>
            </a:r>
          </a:p>
          <a:p>
            <a:pPr marL="64135">
              <a:spcBef>
                <a:spcPts val="50"/>
              </a:spcBef>
              <a:spcAft>
                <a:spcPts val="0"/>
              </a:spcAft>
            </a:pPr>
            <a:endParaRPr lang="en-US" dirty="0">
              <a:ea typeface="Times New Roman" panose="02020603050405020304" pitchFamily="18" charset="0"/>
            </a:endParaRPr>
          </a:p>
          <a:p>
            <a:pPr marL="64135">
              <a:spcBef>
                <a:spcPts val="50"/>
              </a:spcBef>
              <a:spcAft>
                <a:spcPts val="0"/>
              </a:spcAft>
            </a:pPr>
            <a:r>
              <a:rPr lang="en-US" dirty="0" smtClean="0">
                <a:ea typeface="Times New Roman" panose="02020603050405020304" pitchFamily="18" charset="0"/>
              </a:rPr>
              <a:t>Additions:</a:t>
            </a: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Young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talent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qualification</a:t>
            </a: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Interdisciplinarity</a:t>
            </a:r>
            <a:endParaRPr lang="en-US" i="1" dirty="0" smtClean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internationalisation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</a:p>
          <a:p>
            <a:pPr marL="407035" indent="-342900"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Cooperation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with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Times New Roman" panose="02020603050405020304" pitchFamily="18" charset="0"/>
              </a:rPr>
              <a:t>industry</a:t>
            </a:r>
            <a:endParaRPr lang="de-DE" i="1" dirty="0">
              <a:solidFill>
                <a:schemeClr val="accent5">
                  <a:lumMod val="75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19</a:t>
            </a:fld>
            <a:endParaRPr lang="de-DE"/>
          </a:p>
        </p:txBody>
      </p:sp>
      <p:grpSp>
        <p:nvGrpSpPr>
          <p:cNvPr id="9" name="Gruppieren 8"/>
          <p:cNvGrpSpPr/>
          <p:nvPr/>
        </p:nvGrpSpPr>
        <p:grpSpPr>
          <a:xfrm>
            <a:off x="10721788" y="90866"/>
            <a:ext cx="1419258" cy="914400"/>
            <a:chOff x="10605247" y="81901"/>
            <a:chExt cx="1419258" cy="914400"/>
          </a:xfrm>
        </p:grpSpPr>
        <p:sp>
          <p:nvSpPr>
            <p:cNvPr id="10" name="Rechteck 9"/>
            <p:cNvSpPr/>
            <p:nvPr/>
          </p:nvSpPr>
          <p:spPr>
            <a:xfrm>
              <a:off x="10605247" y="81901"/>
              <a:ext cx="1392808" cy="9144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10699700" y="185158"/>
              <a:ext cx="13248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/>
                <a:t>Big Data </a:t>
              </a:r>
              <a:r>
                <a:rPr lang="de-DE" sz="2000" dirty="0" smtClean="0"/>
                <a:t>Analytics</a:t>
              </a:r>
              <a:endParaRPr lang="de-DE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38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44977" y="2283480"/>
            <a:ext cx="11360151" cy="2852737"/>
          </a:xfrm>
        </p:spPr>
        <p:txBody>
          <a:bodyPr/>
          <a:lstStyle/>
          <a:p>
            <a:r>
              <a:rPr lang="en-US" dirty="0" smtClean="0"/>
              <a:t>1) Rapid </a:t>
            </a:r>
            <a:r>
              <a:rPr lang="en-US" dirty="0"/>
              <a:t>development: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HEP </a:t>
            </a:r>
            <a:r>
              <a:rPr lang="en-US" dirty="0"/>
              <a:t>at </a:t>
            </a:r>
            <a:r>
              <a:rPr lang="en-US" dirty="0" smtClean="0"/>
              <a:t>new </a:t>
            </a:r>
            <a:r>
              <a:rPr lang="en-US" dirty="0"/>
              <a:t>level of Big Data </a:t>
            </a:r>
            <a:r>
              <a:rPr lang="en-US" dirty="0" smtClean="0"/>
              <a:t>Analysis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44978" y="5163205"/>
            <a:ext cx="10515600" cy="1500187"/>
          </a:xfrm>
        </p:spPr>
        <p:txBody>
          <a:bodyPr/>
          <a:lstStyle/>
          <a:p>
            <a:r>
              <a:rPr lang="de-DE" dirty="0" err="1" smtClean="0"/>
              <a:t>Deep</a:t>
            </a:r>
            <a:r>
              <a:rPr lang="de-DE" dirty="0" smtClean="0"/>
              <a:t> Learning, Information Field </a:t>
            </a:r>
            <a:r>
              <a:rPr lang="de-DE" dirty="0" err="1" smtClean="0"/>
              <a:t>Theory</a:t>
            </a:r>
            <a:r>
              <a:rPr lang="de-DE" dirty="0" smtClean="0"/>
              <a:t>, </a:t>
            </a:r>
            <a:r>
              <a:rPr lang="de-DE" dirty="0" err="1"/>
              <a:t>R</a:t>
            </a:r>
            <a:r>
              <a:rPr lang="de-DE" dirty="0" err="1" smtClean="0"/>
              <a:t>econstruction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lgorithms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260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366" y="118935"/>
            <a:ext cx="12003739" cy="153539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KET: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approximation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language comprehension &amp; needs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community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20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0721788" y="90866"/>
            <a:ext cx="1419258" cy="914400"/>
            <a:chOff x="10605247" y="81901"/>
            <a:chExt cx="1419258" cy="914400"/>
          </a:xfrm>
        </p:grpSpPr>
        <p:sp>
          <p:nvSpPr>
            <p:cNvPr id="9" name="Rechteck 8"/>
            <p:cNvSpPr/>
            <p:nvPr/>
          </p:nvSpPr>
          <p:spPr>
            <a:xfrm>
              <a:off x="10605247" y="81901"/>
              <a:ext cx="1392808" cy="914400"/>
            </a:xfrm>
            <a:prstGeom prst="rect">
              <a:avLst/>
            </a:prstGeom>
            <a:solidFill>
              <a:srgbClr val="FFCC66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10699700" y="185158"/>
              <a:ext cx="13248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2000" dirty="0"/>
                <a:t>Big Data </a:t>
              </a:r>
              <a:r>
                <a:rPr lang="de-DE" sz="2000" dirty="0" smtClean="0"/>
                <a:t>Analytics</a:t>
              </a:r>
              <a:endParaRPr lang="de-DE" sz="2000" dirty="0"/>
            </a:p>
          </p:txBody>
        </p:sp>
      </p:grpSp>
      <p:sp>
        <p:nvSpPr>
          <p:cNvPr id="11" name="Rechteck 10"/>
          <p:cNvSpPr/>
          <p:nvPr/>
        </p:nvSpPr>
        <p:spPr>
          <a:xfrm>
            <a:off x="229264" y="1555036"/>
            <a:ext cx="63739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Questions and </a:t>
            </a:r>
            <a:r>
              <a:rPr lang="en-US" dirty="0" smtClean="0">
                <a:solidFill>
                  <a:srgbClr val="C00000"/>
                </a:solidFill>
              </a:rPr>
              <a:t>expectations for Big Data Analytics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Which </a:t>
            </a:r>
            <a:r>
              <a:rPr lang="en-US" dirty="0"/>
              <a:t>questions should be solved</a:t>
            </a:r>
            <a:r>
              <a:rPr lang="en-US" dirty="0" smtClean="0"/>
              <a:t>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What </a:t>
            </a:r>
            <a:r>
              <a:rPr lang="en-US" dirty="0"/>
              <a:t>expectations are associated with Big Data </a:t>
            </a:r>
            <a:r>
              <a:rPr lang="en-US" dirty="0" smtClean="0"/>
              <a:t>Analytics?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How </a:t>
            </a:r>
            <a:r>
              <a:rPr lang="en-US" dirty="0"/>
              <a:t>much experience is there </a:t>
            </a:r>
            <a:r>
              <a:rPr lang="en-US" dirty="0" smtClean="0"/>
              <a:t>already?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Evaluation </a:t>
            </a:r>
            <a:r>
              <a:rPr lang="en-US" dirty="0"/>
              <a:t>of past </a:t>
            </a:r>
            <a:r>
              <a:rPr lang="en-US" dirty="0" smtClean="0"/>
              <a:t>experiences?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Which </a:t>
            </a:r>
            <a:r>
              <a:rPr lang="en-US" dirty="0"/>
              <a:t>challenges need to be solved? 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Data </a:t>
            </a:r>
            <a:r>
              <a:rPr lang="en-US" dirty="0">
                <a:solidFill>
                  <a:srgbClr val="C00000"/>
                </a:solidFill>
              </a:rPr>
              <a:t>level for Big Data </a:t>
            </a:r>
            <a:r>
              <a:rPr lang="en-US" dirty="0" smtClean="0">
                <a:solidFill>
                  <a:srgbClr val="C00000"/>
                </a:solidFill>
              </a:rPr>
              <a:t>Analytics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Online </a:t>
            </a:r>
            <a:r>
              <a:rPr lang="en-US" dirty="0"/>
              <a:t>"at the measuring sensor"?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Offline </a:t>
            </a:r>
            <a:r>
              <a:rPr lang="en-US" dirty="0"/>
              <a:t>from </a:t>
            </a:r>
            <a:r>
              <a:rPr lang="en-US" dirty="0" smtClean="0"/>
              <a:t>files?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On </a:t>
            </a:r>
            <a:r>
              <a:rPr lang="en-US" dirty="0"/>
              <a:t>single events (e.g. collision events, X-ray images, </a:t>
            </a:r>
            <a:r>
              <a:rPr lang="en-US" dirty="0" smtClean="0"/>
              <a:t>...)?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On </a:t>
            </a:r>
            <a:r>
              <a:rPr lang="en-US" dirty="0"/>
              <a:t>the totality of data sets (e.g. sky maps, </a:t>
            </a:r>
            <a:r>
              <a:rPr lang="en-US" dirty="0" smtClean="0"/>
              <a:t>...)?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Which </a:t>
            </a:r>
            <a:r>
              <a:rPr lang="en-US" dirty="0"/>
              <a:t>data structures and formats are </a:t>
            </a:r>
            <a:r>
              <a:rPr lang="en-US" dirty="0" smtClean="0"/>
              <a:t>used?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Who </a:t>
            </a:r>
            <a:r>
              <a:rPr lang="en-US" dirty="0"/>
              <a:t>stores the data where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Data </a:t>
            </a:r>
            <a:r>
              <a:rPr lang="en-US" dirty="0">
                <a:solidFill>
                  <a:srgbClr val="C00000"/>
                </a:solidFill>
              </a:rPr>
              <a:t>volume for "Big Data" </a:t>
            </a:r>
            <a:r>
              <a:rPr lang="en-US" dirty="0" smtClean="0">
                <a:solidFill>
                  <a:srgbClr val="C00000"/>
                </a:solidFill>
              </a:rPr>
              <a:t>analyses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Typical </a:t>
            </a:r>
            <a:r>
              <a:rPr lang="en-US" dirty="0"/>
              <a:t>data volumes per </a:t>
            </a:r>
            <a:r>
              <a:rPr lang="en-US" dirty="0" smtClean="0"/>
              <a:t>analysis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Analyses </a:t>
            </a:r>
            <a:r>
              <a:rPr lang="en-US" dirty="0"/>
              <a:t>performed per </a:t>
            </a:r>
            <a:r>
              <a:rPr lang="en-US" dirty="0" smtClean="0"/>
              <a:t>year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Bytes </a:t>
            </a:r>
            <a:r>
              <a:rPr lang="en-US" dirty="0"/>
              <a:t>(or number of variables) per record </a:t>
            </a:r>
            <a:r>
              <a:rPr lang="en-US" dirty="0" smtClean="0"/>
              <a:t>element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427694" y="1555036"/>
            <a:ext cx="5504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Analysis methods for Big Data </a:t>
            </a:r>
            <a:r>
              <a:rPr lang="en-US" dirty="0" smtClean="0">
                <a:solidFill>
                  <a:srgbClr val="C00000"/>
                </a:solidFill>
              </a:rPr>
              <a:t>Analytics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Adaptations </a:t>
            </a:r>
            <a:r>
              <a:rPr lang="en-US" dirty="0"/>
              <a:t>with very large numbers of parameters (e.g. fits with &gt;10,000 parameters</a:t>
            </a:r>
            <a:r>
              <a:rPr lang="en-US" dirty="0" smtClean="0"/>
              <a:t>)?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Methods </a:t>
            </a:r>
            <a:r>
              <a:rPr lang="en-US" dirty="0"/>
              <a:t>with high demands on training data (deep networks</a:t>
            </a:r>
            <a:r>
              <a:rPr lang="en-US" dirty="0" smtClean="0"/>
              <a:t>)?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Methods </a:t>
            </a:r>
            <a:r>
              <a:rPr lang="en-US" dirty="0"/>
              <a:t>with numerical inference methods (e.g. Bayes: information field theory</a:t>
            </a:r>
            <a:r>
              <a:rPr lang="en-US" dirty="0" smtClean="0"/>
              <a:t>)?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Existing </a:t>
            </a:r>
            <a:r>
              <a:rPr lang="en-US" dirty="0">
                <a:solidFill>
                  <a:srgbClr val="C00000"/>
                </a:solidFill>
              </a:rPr>
              <a:t>and expected </a:t>
            </a:r>
            <a:r>
              <a:rPr lang="en-US" dirty="0" err="1">
                <a:solidFill>
                  <a:srgbClr val="C00000"/>
                </a:solidFill>
              </a:rPr>
              <a:t>cooperations</a:t>
            </a:r>
            <a:r>
              <a:rPr lang="en-US" dirty="0">
                <a:solidFill>
                  <a:srgbClr val="C00000"/>
                </a:solidFill>
              </a:rPr>
              <a:t> Big Data </a:t>
            </a:r>
            <a:r>
              <a:rPr lang="en-US" dirty="0" smtClean="0">
                <a:solidFill>
                  <a:srgbClr val="C00000"/>
                </a:solidFill>
              </a:rPr>
              <a:t>Analytics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Within </a:t>
            </a:r>
            <a:r>
              <a:rPr lang="en-US" dirty="0"/>
              <a:t>your own community area (e.g. only </a:t>
            </a:r>
            <a:r>
              <a:rPr lang="en-US" dirty="0" smtClean="0"/>
              <a:t>particles)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Neighboring </a:t>
            </a:r>
            <a:r>
              <a:rPr lang="en-US" dirty="0"/>
              <a:t>communities (particle </a:t>
            </a:r>
            <a:r>
              <a:rPr lang="en-US" dirty="0" err="1"/>
              <a:t>astroparticles</a:t>
            </a:r>
            <a:r>
              <a:rPr lang="en-US" dirty="0"/>
              <a:t>, synchrotron neutrons, </a:t>
            </a:r>
            <a:r>
              <a:rPr lang="en-US" dirty="0" smtClean="0"/>
              <a:t>...)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International Partners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Mathematics</a:t>
            </a:r>
            <a:r>
              <a:rPr lang="en-US" dirty="0"/>
              <a:t>, Computer </a:t>
            </a:r>
            <a:r>
              <a:rPr lang="en-US" dirty="0" smtClean="0"/>
              <a:t>Science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 smtClean="0"/>
              <a:t>Economy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 rot="21119093">
            <a:off x="5652112" y="5137556"/>
            <a:ext cx="6276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Need </a:t>
            </a:r>
            <a:r>
              <a:rPr lang="de-DE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your</a:t>
            </a:r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de-DE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input</a:t>
            </a:r>
            <a:r>
              <a:rPr lang="de-DE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 </a:t>
            </a:r>
            <a:r>
              <a:rPr lang="de-DE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</a:rPr>
              <a:t>now</a:t>
            </a:r>
            <a:endParaRPr lang="de-DE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853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34789" y="1397646"/>
            <a:ext cx="11165540" cy="2467771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34789" y="4141391"/>
            <a:ext cx="11165540" cy="1120565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260" y="320220"/>
            <a:ext cx="10515600" cy="718284"/>
          </a:xfrm>
        </p:spPr>
        <p:txBody>
          <a:bodyPr>
            <a:normAutofit/>
          </a:bodyPr>
          <a:lstStyle/>
          <a:p>
            <a:r>
              <a:rPr lang="de-DE" dirty="0" smtClean="0"/>
              <a:t>Messages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56260" y="1397646"/>
            <a:ext cx="11287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Lively exchange on current developments in "digitization" in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particle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physics: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Machines exploit physics data more deeply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New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data processing algorithms: prerequisite to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High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Luminosity - LHC data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Improved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digital basic infrastructure: new own ideas through better technologies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Education: training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the next generation of scientists in new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developments</a:t>
            </a:r>
          </a:p>
          <a:p>
            <a:pPr lvl="1">
              <a:lnSpc>
                <a:spcPct val="150000"/>
              </a:lnSpc>
            </a:pP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Strong desire in KAT-KET-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KHuK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Community for joint &amp; interdisciplinary developments: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Needs structure for the "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home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" of the activities (similar to Allianz, FSP,...) for coordinated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efforts</a:t>
            </a:r>
            <a:endParaRPr lang="de-DE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63C4-1388-4D30-A7CE-AD1000EB0FB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50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backup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16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4341520" y="1971997"/>
            <a:ext cx="3655895" cy="2345428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4309" cy="13255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DPG Arbeitskreis „Physik, moderne Informations-technologie und Künstliche Intelligenz“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445271" y="2081279"/>
            <a:ext cx="3636819" cy="212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BIG DATA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IT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KI &amp; ROBOTIK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HOCHSCHULE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/>
              <a:t>INDUSTRIE und GESELLSCHAFT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90" y="1967134"/>
            <a:ext cx="2327922" cy="2346428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63C4-1388-4D30-A7CE-AD1000EB0FB6}" type="slidenum">
              <a:rPr lang="de-DE" smtClean="0"/>
              <a:t>23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900952" y="5018333"/>
            <a:ext cx="8942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http://www.dpg-physik.de/dpg/gliederung/ak/akpik/organisation.html</a:t>
            </a:r>
          </a:p>
        </p:txBody>
      </p:sp>
    </p:spTree>
    <p:extLst>
      <p:ext uri="{BB962C8B-B14F-4D97-AF65-F5344CB8AC3E}">
        <p14:creationId xmlns:p14="http://schemas.microsoft.com/office/powerpoint/2010/main" val="927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434789" y="915508"/>
            <a:ext cx="11165540" cy="4327213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434789" y="5278582"/>
            <a:ext cx="11165540" cy="1041907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260" y="197225"/>
            <a:ext cx="10515600" cy="718284"/>
          </a:xfrm>
        </p:spPr>
        <p:txBody>
          <a:bodyPr>
            <a:normAutofit/>
          </a:bodyPr>
          <a:lstStyle/>
          <a:p>
            <a:r>
              <a:rPr lang="de-DE" dirty="0" err="1" smtClean="0"/>
              <a:t>Overarching</a:t>
            </a:r>
            <a:r>
              <a:rPr lang="de-DE" dirty="0" smtClean="0"/>
              <a:t> </a:t>
            </a:r>
            <a:r>
              <a:rPr lang="de-DE" dirty="0" err="1" smtClean="0"/>
              <a:t>take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</a:t>
            </a:r>
            <a:r>
              <a:rPr lang="de-DE" dirty="0" err="1" smtClean="0"/>
              <a:t>messages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56260" y="915508"/>
            <a:ext cx="112875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Lively exchange on current developments in "digitization" in </a:t>
            </a:r>
            <a:r>
              <a:rPr lang="en-US" sz="2000" b="1" dirty="0" smtClean="0">
                <a:solidFill>
                  <a:srgbClr val="C00000"/>
                </a:solidFill>
              </a:rPr>
              <a:t>particle </a:t>
            </a:r>
            <a:r>
              <a:rPr lang="en-US" sz="2000" b="1" dirty="0">
                <a:solidFill>
                  <a:srgbClr val="C00000"/>
                </a:solidFill>
              </a:rPr>
              <a:t>physics: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Improving the digital basic infrastructure: new own ideas through better technologies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Heterogeneous computing resources indispensable -&gt; Web -&gt; Cloud Services -&gt; Data </a:t>
            </a:r>
            <a:r>
              <a:rPr lang="en-US" sz="2000" dirty="0" smtClean="0"/>
              <a:t>Centers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 smtClean="0"/>
              <a:t>New </a:t>
            </a:r>
            <a:r>
              <a:rPr lang="en-US" sz="2000" dirty="0"/>
              <a:t>data processing algorithms: prerequisite to process the High Luminosity - LHC data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Paradigm </a:t>
            </a:r>
            <a:r>
              <a:rPr lang="en-US" sz="2000" dirty="0" smtClean="0"/>
              <a:t>shifts: 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Machines </a:t>
            </a:r>
            <a:r>
              <a:rPr lang="en-US" sz="2000" dirty="0"/>
              <a:t>exploit </a:t>
            </a:r>
            <a:r>
              <a:rPr lang="en-US" sz="2000" dirty="0" smtClean="0"/>
              <a:t>physics data more deeply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Software </a:t>
            </a:r>
            <a:r>
              <a:rPr lang="en-US" sz="2000" dirty="0"/>
              <a:t>development </a:t>
            </a:r>
            <a:r>
              <a:rPr lang="en-US" sz="2000" dirty="0" smtClean="0"/>
              <a:t>as professional branch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Data quality &amp; meta data need agreed standards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Analysis development in web browser → look &amp; feel as local computer</a:t>
            </a:r>
          </a:p>
          <a:p>
            <a:pPr marL="1257300" lvl="2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Analysis workflow management &amp; analysis preservation</a:t>
            </a:r>
            <a:endParaRPr lang="en-US" sz="2000" dirty="0"/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 smtClean="0"/>
              <a:t>Education: training </a:t>
            </a:r>
            <a:r>
              <a:rPr lang="en-US" sz="2000" dirty="0"/>
              <a:t>the next generation of scientists in new </a:t>
            </a:r>
            <a:r>
              <a:rPr lang="en-US" sz="2000" dirty="0" smtClean="0"/>
              <a:t>developments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</a:rPr>
              <a:t>Strong desire in KAT-KET-</a:t>
            </a:r>
            <a:r>
              <a:rPr lang="en-US" sz="2000" b="1" dirty="0" err="1">
                <a:solidFill>
                  <a:srgbClr val="C00000"/>
                </a:solidFill>
              </a:rPr>
              <a:t>KHuK</a:t>
            </a:r>
            <a:r>
              <a:rPr lang="en-US" sz="2000" b="1" dirty="0">
                <a:solidFill>
                  <a:srgbClr val="C00000"/>
                </a:solidFill>
              </a:rPr>
              <a:t> Community for joint &amp; interdisciplinary developments: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en-US" sz="2000" dirty="0"/>
              <a:t>Needs structure for the "</a:t>
            </a:r>
            <a:r>
              <a:rPr lang="en-US" sz="2000" i="1" dirty="0"/>
              <a:t>home</a:t>
            </a:r>
            <a:r>
              <a:rPr lang="en-US" sz="2000" dirty="0"/>
              <a:t>" of the activities (similar to Allianz, FSP,...) for coordinated </a:t>
            </a:r>
            <a:r>
              <a:rPr lang="en-US" sz="2000" dirty="0" smtClean="0"/>
              <a:t>efforts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63C4-1388-4D30-A7CE-AD1000EB0FB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072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663062" y="2519915"/>
            <a:ext cx="5210375" cy="3008874"/>
          </a:xfrm>
          <a:prstGeom prst="rect">
            <a:avLst/>
          </a:prstGeom>
          <a:solidFill>
            <a:srgbClr val="FFCC66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5016" y="279213"/>
            <a:ext cx="10864901" cy="944130"/>
          </a:xfrm>
        </p:spPr>
        <p:txBody>
          <a:bodyPr>
            <a:normAutofit/>
          </a:bodyPr>
          <a:lstStyle/>
          <a:p>
            <a:r>
              <a:rPr lang="de-DE" dirty="0" smtClean="0"/>
              <a:t>Big Data Science in </a:t>
            </a:r>
            <a:r>
              <a:rPr lang="de-DE" dirty="0" err="1" smtClean="0"/>
              <a:t>Astroparticle</a:t>
            </a:r>
            <a:r>
              <a:rPr lang="de-DE" dirty="0" smtClean="0"/>
              <a:t> Research (III.)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754555" y="2623668"/>
            <a:ext cx="51188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invitation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contributions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Progress in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</a:t>
            </a:r>
            <a:r>
              <a:rPr lang="en-US" dirty="0" err="1" smtClean="0"/>
              <a:t>oftware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preservation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latforms for algorithms &amp; network architectures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Education material</a:t>
            </a:r>
          </a:p>
          <a:p>
            <a:endParaRPr lang="en-US" dirty="0" smtClean="0"/>
          </a:p>
          <a:p>
            <a:r>
              <a:rPr lang="de-DE" dirty="0" err="1" smtClean="0"/>
              <a:t>Keynote</a:t>
            </a:r>
            <a:r>
              <a:rPr lang="de-DE" dirty="0" smtClean="0"/>
              <a:t> </a:t>
            </a:r>
            <a:r>
              <a:rPr lang="de-DE" dirty="0" err="1" smtClean="0"/>
              <a:t>speakers</a:t>
            </a:r>
            <a:endParaRPr lang="de-DE" dirty="0" smtClean="0"/>
          </a:p>
          <a:p>
            <a:r>
              <a:rPr lang="de-DE" dirty="0" smtClean="0"/>
              <a:t>Hands-on </a:t>
            </a:r>
            <a:r>
              <a:rPr lang="de-DE" dirty="0" err="1" smtClean="0"/>
              <a:t>tutorial</a:t>
            </a:r>
            <a:r>
              <a:rPr lang="de-DE" dirty="0" smtClean="0"/>
              <a:t> </a:t>
            </a:r>
            <a:r>
              <a:rPr lang="de-DE" dirty="0" err="1" smtClean="0"/>
              <a:t>deep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763C4-1388-4D30-A7CE-AD1000EB0FB6}" type="slidenum">
              <a:rPr lang="de-DE" smtClean="0"/>
              <a:t>25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038449" y="1464889"/>
            <a:ext cx="3408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Aachen, 18.-20. Feb-2019</a:t>
            </a:r>
            <a:endParaRPr lang="de-DE" sz="2400" b="1" dirty="0">
              <a:solidFill>
                <a:srgbClr val="FF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t="14351" r="2204" b="1862"/>
          <a:stretch/>
        </p:blipFill>
        <p:spPr>
          <a:xfrm>
            <a:off x="408426" y="1350404"/>
            <a:ext cx="5710347" cy="505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1192" y="204848"/>
            <a:ext cx="8003086" cy="643322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Analytics: </a:t>
            </a:r>
            <a:r>
              <a:rPr lang="de-DE" b="1" dirty="0" err="1" smtClean="0"/>
              <a:t>Deep</a:t>
            </a:r>
            <a:r>
              <a:rPr lang="de-DE" b="1" dirty="0" smtClean="0"/>
              <a:t> Learning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91192" y="746391"/>
            <a:ext cx="5517985" cy="5890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i="1" dirty="0" err="1" smtClean="0"/>
              <a:t>Neural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networks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with</a:t>
            </a:r>
            <a:r>
              <a:rPr lang="de-DE" sz="2400" i="1" dirty="0" smtClean="0"/>
              <a:t> ‘</a:t>
            </a:r>
            <a:r>
              <a:rPr lang="de-DE" sz="2400" i="1" dirty="0" err="1" smtClean="0"/>
              <a:t>many</a:t>
            </a:r>
            <a:r>
              <a:rPr lang="de-DE" sz="2400" i="1" dirty="0" smtClean="0"/>
              <a:t>‘ </a:t>
            </a:r>
            <a:r>
              <a:rPr lang="de-DE" sz="2400" i="1" dirty="0" err="1" smtClean="0"/>
              <a:t>hidden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layers</a:t>
            </a:r>
            <a:endParaRPr lang="de-DE" sz="2400" i="1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6291513" y="632318"/>
            <a:ext cx="2170722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ully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connected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Convolutional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Adversarial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Recurrent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lnSpc>
                <a:spcPct val="200000"/>
              </a:lnSpc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Autoencoder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E8EC-0958-4312-9A56-5F0CCDFBB4DC}" type="slidenum">
              <a:rPr lang="de-DE" smtClean="0"/>
              <a:t>3</a:t>
            </a:fld>
            <a:endParaRPr lang="de-DE"/>
          </a:p>
        </p:txBody>
      </p:sp>
      <p:sp>
        <p:nvSpPr>
          <p:cNvPr id="37" name="Rechteck 36"/>
          <p:cNvSpPr/>
          <p:nvPr/>
        </p:nvSpPr>
        <p:spPr>
          <a:xfrm>
            <a:off x="6293376" y="4210615"/>
            <a:ext cx="3722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rain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millions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parameters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by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preprocessing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Normalization</a:t>
            </a: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etc</a:t>
            </a:r>
            <a:endParaRPr lang="de-DE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962969" y="221620"/>
            <a:ext cx="5847398" cy="61322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6291513" y="319284"/>
            <a:ext cx="1604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A</a:t>
            </a:r>
            <a:r>
              <a:rPr lang="de-DE" sz="2000" b="1" dirty="0" err="1" smtClean="0"/>
              <a:t>rchitectures</a:t>
            </a:r>
            <a:endParaRPr lang="de-DE" sz="20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6293376" y="3810505"/>
            <a:ext cx="2450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/>
              <a:t>Improved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set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tools</a:t>
            </a:r>
            <a:endParaRPr lang="de-DE" sz="2000" b="1" dirty="0"/>
          </a:p>
        </p:txBody>
      </p:sp>
      <p:sp>
        <p:nvSpPr>
          <p:cNvPr id="40" name="Textfeld 39"/>
          <p:cNvSpPr txBox="1"/>
          <p:nvPr/>
        </p:nvSpPr>
        <p:spPr>
          <a:xfrm>
            <a:off x="6276817" y="5210856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C</a:t>
            </a:r>
            <a:r>
              <a:rPr lang="de-DE" sz="2000" b="1" dirty="0" smtClean="0"/>
              <a:t>omputing</a:t>
            </a:r>
            <a:endParaRPr lang="de-DE" sz="2000" b="1" dirty="0"/>
          </a:p>
        </p:txBody>
      </p:sp>
      <p:sp>
        <p:nvSpPr>
          <p:cNvPr id="44" name="Textfeld 43"/>
          <p:cNvSpPr txBox="1"/>
          <p:nvPr/>
        </p:nvSpPr>
        <p:spPr>
          <a:xfrm>
            <a:off x="6291513" y="5521212"/>
            <a:ext cx="3977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Graphics Processing Unit (GPU)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Software Libraries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815" y="1358413"/>
            <a:ext cx="1109723" cy="59205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829" y="701282"/>
            <a:ext cx="885066" cy="585489"/>
          </a:xfrm>
          <a:prstGeom prst="rect">
            <a:avLst/>
          </a:prstGeom>
        </p:spPr>
      </p:pic>
      <p:cxnSp>
        <p:nvCxnSpPr>
          <p:cNvPr id="18" name="Gewinkelter Verbinder 17"/>
          <p:cNvCxnSpPr>
            <a:stCxn id="19" idx="3"/>
          </p:cNvCxnSpPr>
          <p:nvPr/>
        </p:nvCxnSpPr>
        <p:spPr>
          <a:xfrm flipH="1">
            <a:off x="9181673" y="2225180"/>
            <a:ext cx="670640" cy="210956"/>
          </a:xfrm>
          <a:prstGeom prst="bentConnector3">
            <a:avLst>
              <a:gd name="adj1" fmla="val -16547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eck 18"/>
          <p:cNvSpPr/>
          <p:nvPr/>
        </p:nvSpPr>
        <p:spPr>
          <a:xfrm>
            <a:off x="9691313" y="2077699"/>
            <a:ext cx="161000" cy="294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0" name="Ellipse 19"/>
          <p:cNvSpPr/>
          <p:nvPr/>
        </p:nvSpPr>
        <p:spPr>
          <a:xfrm>
            <a:off x="9727730" y="2251368"/>
            <a:ext cx="88165" cy="904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1" name="Ellipse 20"/>
          <p:cNvSpPr/>
          <p:nvPr/>
        </p:nvSpPr>
        <p:spPr>
          <a:xfrm>
            <a:off x="9727730" y="2117585"/>
            <a:ext cx="88165" cy="904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cxnSp>
        <p:nvCxnSpPr>
          <p:cNvPr id="22" name="Gerade Verbindung mit Pfeil 21"/>
          <p:cNvCxnSpPr>
            <a:endCxn id="19" idx="1"/>
          </p:cNvCxnSpPr>
          <p:nvPr/>
        </p:nvCxnSpPr>
        <p:spPr>
          <a:xfrm>
            <a:off x="9586896" y="2225179"/>
            <a:ext cx="10441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 rot="16200000">
            <a:off x="9358916" y="2077699"/>
            <a:ext cx="161000" cy="294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4" name="Rechteck 23"/>
          <p:cNvSpPr/>
          <p:nvPr/>
        </p:nvSpPr>
        <p:spPr>
          <a:xfrm rot="16200000">
            <a:off x="8950828" y="2272684"/>
            <a:ext cx="161000" cy="294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sp>
        <p:nvSpPr>
          <p:cNvPr id="25" name="Flussdiagramm: Magnetplattenspeicher 24"/>
          <p:cNvSpPr/>
          <p:nvPr/>
        </p:nvSpPr>
        <p:spPr>
          <a:xfrm>
            <a:off x="8886710" y="2087648"/>
            <a:ext cx="276047" cy="154594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/>
          </a:p>
        </p:txBody>
      </p:sp>
      <p:cxnSp>
        <p:nvCxnSpPr>
          <p:cNvPr id="26" name="Gerade Verbindung mit Pfeil 25"/>
          <p:cNvCxnSpPr/>
          <p:nvPr/>
        </p:nvCxnSpPr>
        <p:spPr>
          <a:xfrm flipV="1">
            <a:off x="9181671" y="2225179"/>
            <a:ext cx="108272" cy="1821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9167353" y="2166505"/>
            <a:ext cx="122589" cy="5867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8800397" y="2292370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n</a:t>
            </a:r>
            <a:r>
              <a:rPr lang="de-DE" sz="1000" dirty="0" err="1" smtClean="0"/>
              <a:t>et</a:t>
            </a:r>
            <a:r>
              <a:rPr lang="de-DE" sz="1000" dirty="0" smtClean="0"/>
              <a:t> 1</a:t>
            </a:r>
            <a:endParaRPr lang="de-DE" sz="1000" dirty="0"/>
          </a:p>
        </p:txBody>
      </p:sp>
      <p:sp>
        <p:nvSpPr>
          <p:cNvPr id="29" name="Textfeld 28"/>
          <p:cNvSpPr txBox="1"/>
          <p:nvPr/>
        </p:nvSpPr>
        <p:spPr>
          <a:xfrm>
            <a:off x="9215603" y="2094258"/>
            <a:ext cx="4539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err="1"/>
              <a:t>n</a:t>
            </a:r>
            <a:r>
              <a:rPr lang="de-DE" sz="1000" dirty="0" err="1" smtClean="0"/>
              <a:t>et</a:t>
            </a:r>
            <a:r>
              <a:rPr lang="de-DE" sz="1000" dirty="0" smtClean="0"/>
              <a:t> 2</a:t>
            </a:r>
            <a:endParaRPr lang="de-DE" sz="1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2"/>
          <a:stretch/>
        </p:blipFill>
        <p:spPr>
          <a:xfrm rot="5400000">
            <a:off x="9138029" y="3087328"/>
            <a:ext cx="545435" cy="9109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757" y="2605781"/>
            <a:ext cx="423665" cy="657699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465579" y="1454565"/>
            <a:ext cx="5342644" cy="4901785"/>
            <a:chOff x="5822066" y="1860647"/>
            <a:chExt cx="5342644" cy="4901785"/>
          </a:xfrm>
        </p:grpSpPr>
        <p:sp>
          <p:nvSpPr>
            <p:cNvPr id="32" name="Textfeld 31"/>
            <p:cNvSpPr txBox="1"/>
            <p:nvPr/>
          </p:nvSpPr>
          <p:spPr>
            <a:xfrm>
              <a:off x="6230570" y="3969528"/>
              <a:ext cx="3790718" cy="116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sz="2000" b="1" dirty="0" smtClean="0"/>
                <a:t>x        </a:t>
              </a:r>
              <a:r>
                <a:rPr lang="de-DE" sz="2000" dirty="0" smtClean="0"/>
                <a:t>multi-dimensional </a:t>
              </a:r>
              <a:r>
                <a:rPr lang="de-DE" sz="2000" dirty="0" err="1" smtClean="0"/>
                <a:t>input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data</a:t>
              </a:r>
              <a:endParaRPr lang="de-DE" sz="2000" dirty="0" smtClean="0"/>
            </a:p>
            <a:p>
              <a:pPr>
                <a:lnSpc>
                  <a:spcPts val="2800"/>
                </a:lnSpc>
              </a:pPr>
              <a:r>
                <a:rPr lang="de-DE" sz="2000" b="1" dirty="0"/>
                <a:t>W</a:t>
              </a:r>
              <a:r>
                <a:rPr lang="de-DE" sz="2000" b="1" dirty="0" smtClean="0"/>
                <a:t>, b  </a:t>
              </a:r>
              <a:r>
                <a:rPr lang="de-DE" sz="2000" dirty="0" err="1" smtClean="0"/>
                <a:t>to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be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trained</a:t>
              </a:r>
              <a:endParaRPr lang="de-DE" sz="2000" dirty="0" smtClean="0"/>
            </a:p>
            <a:p>
              <a:pPr>
                <a:lnSpc>
                  <a:spcPts val="2800"/>
                </a:lnSpc>
              </a:pPr>
              <a:r>
                <a:rPr lang="de-DE" sz="2000" dirty="0" err="1"/>
                <a:t>s</a:t>
              </a:r>
              <a:r>
                <a:rPr lang="de-DE" sz="2000" dirty="0" err="1" smtClean="0"/>
                <a:t>uccessively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apply</a:t>
              </a:r>
              <a:r>
                <a:rPr lang="de-DE" sz="2000" dirty="0" smtClean="0"/>
                <a:t> 2 </a:t>
              </a:r>
              <a:r>
                <a:rPr lang="de-DE" sz="2000" dirty="0" err="1" smtClean="0"/>
                <a:t>operations</a:t>
              </a:r>
              <a:r>
                <a:rPr lang="de-DE" sz="2000" dirty="0" smtClean="0"/>
                <a:t>:</a:t>
              </a:r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0570" y="1953670"/>
              <a:ext cx="3296325" cy="2009231"/>
            </a:xfrm>
            <a:prstGeom prst="rect">
              <a:avLst/>
            </a:prstGeom>
          </p:spPr>
        </p:pic>
        <p:grpSp>
          <p:nvGrpSpPr>
            <p:cNvPr id="35" name="Gruppieren 34"/>
            <p:cNvGrpSpPr/>
            <p:nvPr/>
          </p:nvGrpSpPr>
          <p:grpSpPr>
            <a:xfrm>
              <a:off x="6230570" y="5237164"/>
              <a:ext cx="1853644" cy="916856"/>
              <a:chOff x="2258420" y="2697606"/>
              <a:chExt cx="1853644" cy="916856"/>
            </a:xfrm>
          </p:grpSpPr>
          <p:sp>
            <p:nvSpPr>
              <p:cNvPr id="43" name="Textfeld 42"/>
              <p:cNvSpPr txBox="1"/>
              <p:nvPr/>
            </p:nvSpPr>
            <p:spPr>
              <a:xfrm>
                <a:off x="2456540" y="2710859"/>
                <a:ext cx="15680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400" b="1" dirty="0" smtClean="0"/>
                  <a:t>y = W x + b</a:t>
                </a:r>
              </a:p>
              <a:p>
                <a:r>
                  <a:rPr lang="de-DE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h = </a:t>
                </a:r>
                <a:r>
                  <a:rPr lang="de-DE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mbol" panose="05050102010706020507" pitchFamily="18" charset="2"/>
                  </a:rPr>
                  <a:t>s</a:t>
                </a:r>
                <a:r>
                  <a:rPr lang="de-DE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(y)</a:t>
                </a:r>
                <a:endParaRPr lang="de-DE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5" name="Rechteck 44"/>
              <p:cNvSpPr/>
              <p:nvPr/>
            </p:nvSpPr>
            <p:spPr>
              <a:xfrm>
                <a:off x="2258420" y="2697606"/>
                <a:ext cx="1853644" cy="9168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36" name="Rechteck 35"/>
            <p:cNvSpPr/>
            <p:nvPr/>
          </p:nvSpPr>
          <p:spPr>
            <a:xfrm>
              <a:off x="5822066" y="1860647"/>
              <a:ext cx="5342644" cy="490178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8125929" y="5651284"/>
              <a:ext cx="17935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departure</a:t>
              </a:r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de-DE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from</a:t>
              </a:r>
              <a:r>
                <a:rPr lang="de-DE" sz="2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linear </a:t>
              </a:r>
              <a:r>
                <a:rPr lang="de-DE" sz="2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system</a:t>
              </a:r>
              <a:endParaRPr lang="de-DE" sz="2000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033" r="61278"/>
            <a:stretch/>
          </p:blipFill>
          <p:spPr>
            <a:xfrm>
              <a:off x="9961219" y="5584022"/>
              <a:ext cx="750761" cy="994783"/>
            </a:xfrm>
            <a:prstGeom prst="rect">
              <a:avLst/>
            </a:prstGeom>
          </p:spPr>
        </p:pic>
      </p:grpSp>
      <p:sp>
        <p:nvSpPr>
          <p:cNvPr id="8" name="Geschweifte Klammer rechts 7"/>
          <p:cNvSpPr/>
          <p:nvPr/>
        </p:nvSpPr>
        <p:spPr>
          <a:xfrm>
            <a:off x="10080914" y="719394"/>
            <a:ext cx="122663" cy="309111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0253085" y="1496633"/>
            <a:ext cx="15931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de-DE" i="1" dirty="0" err="1" smtClean="0">
                <a:solidFill>
                  <a:schemeClr val="accent5">
                    <a:lumMod val="50000"/>
                  </a:schemeClr>
                </a:solidFill>
              </a:rPr>
              <a:t>dapt</a:t>
            </a:r>
            <a:r>
              <a:rPr lang="de-DE" i="1" dirty="0" smtClean="0">
                <a:solidFill>
                  <a:schemeClr val="accent5">
                    <a:lumMod val="50000"/>
                  </a:schemeClr>
                </a:solidFill>
              </a:rPr>
              <a:t> &amp; </a:t>
            </a:r>
            <a:r>
              <a:rPr lang="de-DE" i="1" dirty="0" err="1" smtClean="0">
                <a:solidFill>
                  <a:schemeClr val="accent5">
                    <a:lumMod val="50000"/>
                  </a:schemeClr>
                </a:solidFill>
              </a:rPr>
              <a:t>combine</a:t>
            </a:r>
            <a:r>
              <a:rPr lang="de-DE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5">
                    <a:lumMod val="50000"/>
                  </a:schemeClr>
                </a:solidFill>
              </a:rPr>
              <a:t>according</a:t>
            </a:r>
            <a:r>
              <a:rPr lang="de-DE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5">
                    <a:lumMod val="50000"/>
                  </a:schemeClr>
                </a:solidFill>
              </a:rPr>
              <a:t>to</a:t>
            </a:r>
            <a:r>
              <a:rPr lang="de-DE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5">
                    <a:lumMod val="50000"/>
                  </a:schemeClr>
                </a:solidFill>
              </a:rPr>
              <a:t>physics</a:t>
            </a:r>
            <a:r>
              <a:rPr lang="de-DE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i="1" dirty="0" err="1" smtClean="0">
                <a:solidFill>
                  <a:schemeClr val="accent5">
                    <a:lumMod val="50000"/>
                  </a:schemeClr>
                </a:solidFill>
              </a:rPr>
              <a:t>requirements</a:t>
            </a:r>
            <a:endParaRPr lang="de-DE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16" y="3956836"/>
            <a:ext cx="3285750" cy="1768454"/>
          </a:xfrm>
          <a:prstGeom prst="rect">
            <a:avLst/>
          </a:prstGeom>
        </p:spPr>
      </p:pic>
      <p:grpSp>
        <p:nvGrpSpPr>
          <p:cNvPr id="46" name="Gruppieren 45"/>
          <p:cNvGrpSpPr/>
          <p:nvPr/>
        </p:nvGrpSpPr>
        <p:grpSpPr>
          <a:xfrm>
            <a:off x="1485941" y="1569827"/>
            <a:ext cx="3723786" cy="2476027"/>
            <a:chOff x="509297" y="2087029"/>
            <a:chExt cx="3267216" cy="2172442"/>
          </a:xfrm>
        </p:grpSpPr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760" y="2087029"/>
              <a:ext cx="2359753" cy="2172442"/>
            </a:xfrm>
            <a:prstGeom prst="rect">
              <a:avLst/>
            </a:prstGeom>
          </p:spPr>
        </p:pic>
        <p:sp>
          <p:nvSpPr>
            <p:cNvPr id="23" name="Ellipse 22"/>
            <p:cNvSpPr/>
            <p:nvPr/>
          </p:nvSpPr>
          <p:spPr>
            <a:xfrm>
              <a:off x="1942705" y="2776862"/>
              <a:ext cx="763026" cy="76302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Ellipse 37"/>
            <p:cNvSpPr/>
            <p:nvPr/>
          </p:nvSpPr>
          <p:spPr>
            <a:xfrm>
              <a:off x="1202961" y="3424018"/>
              <a:ext cx="221549" cy="2215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208984" y="2672678"/>
              <a:ext cx="221549" cy="22154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13206" y="2598766"/>
              <a:ext cx="722189" cy="324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proton</a:t>
              </a:r>
              <a:endParaRPr lang="de-DE" dirty="0"/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509297" y="3350107"/>
              <a:ext cx="722189" cy="324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proton</a:t>
              </a:r>
              <a:endParaRPr lang="de-DE" dirty="0"/>
            </a:p>
          </p:txBody>
        </p:sp>
        <p:cxnSp>
          <p:nvCxnSpPr>
            <p:cNvPr id="22" name="Gerader Verbinder 21"/>
            <p:cNvCxnSpPr>
              <a:stCxn id="38" idx="5"/>
            </p:cNvCxnSpPr>
            <p:nvPr/>
          </p:nvCxnSpPr>
          <p:spPr>
            <a:xfrm>
              <a:off x="1392065" y="3613122"/>
              <a:ext cx="111271" cy="324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 flipV="1">
              <a:off x="1392065" y="2660442"/>
              <a:ext cx="148294" cy="3782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9573" y="378601"/>
            <a:ext cx="8706734" cy="589569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LHC:</a:t>
            </a:r>
            <a:r>
              <a:rPr lang="de-DE" dirty="0" smtClean="0"/>
              <a:t> </a:t>
            </a:r>
            <a:r>
              <a:rPr lang="de-DE" dirty="0" err="1" smtClean="0"/>
              <a:t>Coupling</a:t>
            </a:r>
            <a:r>
              <a:rPr lang="de-DE" dirty="0" smtClean="0"/>
              <a:t> Top-Quark  –  </a:t>
            </a:r>
            <a:r>
              <a:rPr lang="de-DE" dirty="0" err="1" smtClean="0"/>
              <a:t>Higgs</a:t>
            </a:r>
            <a:r>
              <a:rPr lang="de-DE" dirty="0" smtClean="0"/>
              <a:t> </a:t>
            </a:r>
            <a:r>
              <a:rPr lang="de-DE" dirty="0" err="1" smtClean="0"/>
              <a:t>Boson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0760C-540A-4D98-94CF-E7C9D2FB083E}" type="slidenum">
              <a:rPr lang="de-DE" smtClean="0"/>
              <a:t>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789054" y="1089268"/>
            <a:ext cx="3379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>
                <a:solidFill>
                  <a:srgbClr val="0033CC"/>
                </a:solidFill>
              </a:rPr>
              <a:t>Observation </a:t>
            </a:r>
            <a:r>
              <a:rPr lang="de-DE" sz="2000" dirty="0" err="1">
                <a:solidFill>
                  <a:srgbClr val="0033CC"/>
                </a:solidFill>
              </a:rPr>
              <a:t>of</a:t>
            </a:r>
            <a:r>
              <a:rPr lang="de-DE" sz="2000" dirty="0">
                <a:solidFill>
                  <a:srgbClr val="0033CC"/>
                </a:solidFill>
              </a:rPr>
              <a:t> </a:t>
            </a:r>
            <a:r>
              <a:rPr lang="de-DE" sz="2000" dirty="0" err="1">
                <a:solidFill>
                  <a:srgbClr val="0033CC"/>
                </a:solidFill>
              </a:rPr>
              <a:t>ttH</a:t>
            </a:r>
            <a:r>
              <a:rPr lang="de-DE" sz="2000" dirty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production</a:t>
            </a:r>
            <a:endParaRPr lang="de-D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16973" y="994346"/>
            <a:ext cx="5014906" cy="493298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5474962" y="994346"/>
            <a:ext cx="6367173" cy="493298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60055" y="1083262"/>
            <a:ext cx="459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0033CC"/>
                </a:solidFill>
              </a:rPr>
              <a:t>Deep</a:t>
            </a:r>
            <a:r>
              <a:rPr lang="de-DE" sz="2000" dirty="0" smtClean="0">
                <a:solidFill>
                  <a:srgbClr val="0033CC"/>
                </a:solidFill>
              </a:rPr>
              <a:t> Learning </a:t>
            </a:r>
            <a:r>
              <a:rPr lang="de-DE" sz="2000" dirty="0" err="1" smtClean="0">
                <a:solidFill>
                  <a:srgbClr val="0033CC"/>
                </a:solidFill>
              </a:rPr>
              <a:t>predicts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physics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process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for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each</a:t>
            </a:r>
            <a:r>
              <a:rPr lang="de-DE" sz="2000" dirty="0" smtClean="0">
                <a:solidFill>
                  <a:srgbClr val="0033CC"/>
                </a:solidFill>
              </a:rPr>
              <a:t> </a:t>
            </a:r>
            <a:r>
              <a:rPr lang="de-DE" sz="2000" dirty="0" err="1" smtClean="0">
                <a:solidFill>
                  <a:srgbClr val="0033CC"/>
                </a:solidFill>
              </a:rPr>
              <a:t>event</a:t>
            </a:r>
            <a:r>
              <a:rPr lang="de-DE" sz="2000" dirty="0" smtClean="0">
                <a:solidFill>
                  <a:srgbClr val="0033CC"/>
                </a:solidFill>
              </a:rPr>
              <a:t> (Aachen)</a:t>
            </a:r>
            <a:endParaRPr lang="de-DE" sz="2000" dirty="0">
              <a:solidFill>
                <a:srgbClr val="0033CC"/>
              </a:solidFill>
            </a:endParaRPr>
          </a:p>
        </p:txBody>
      </p:sp>
      <p:sp>
        <p:nvSpPr>
          <p:cNvPr id="16" name="Pfeil nach rechts 15"/>
          <p:cNvSpPr/>
          <p:nvPr/>
        </p:nvSpPr>
        <p:spPr>
          <a:xfrm>
            <a:off x="5150272" y="2713600"/>
            <a:ext cx="465706" cy="154573"/>
          </a:xfrm>
          <a:prstGeom prst="rightArrow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129" y="1670569"/>
            <a:ext cx="3683710" cy="3075753"/>
          </a:xfrm>
          <a:prstGeom prst="rect">
            <a:avLst/>
          </a:prstGeom>
        </p:spPr>
      </p:pic>
      <p:sp>
        <p:nvSpPr>
          <p:cNvPr id="26" name="Ellipse 25"/>
          <p:cNvSpPr/>
          <p:nvPr/>
        </p:nvSpPr>
        <p:spPr>
          <a:xfrm>
            <a:off x="8031185" y="2086244"/>
            <a:ext cx="486905" cy="48690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/>
          <p:cNvSpPr txBox="1"/>
          <p:nvPr/>
        </p:nvSpPr>
        <p:spPr>
          <a:xfrm>
            <a:off x="7079208" y="4835742"/>
            <a:ext cx="1279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xcluded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coupling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7734305" y="4445250"/>
            <a:ext cx="0" cy="3727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V="1">
            <a:off x="8802222" y="4450856"/>
            <a:ext cx="0" cy="37270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8681187" y="4822809"/>
            <a:ext cx="26965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Measured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signal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close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Standard Model </a:t>
            </a:r>
          </a:p>
          <a:p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particle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physics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=1)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0" name="Gerade Verbindung mit Pfeil 19"/>
          <p:cNvCxnSpPr/>
          <p:nvPr/>
        </p:nvCxnSpPr>
        <p:spPr>
          <a:xfrm flipH="1" flipV="1">
            <a:off x="3554483" y="2881612"/>
            <a:ext cx="624773" cy="149669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38"/>
          <a:stretch/>
        </p:blipFill>
        <p:spPr>
          <a:xfrm>
            <a:off x="10114022" y="436396"/>
            <a:ext cx="1391255" cy="83019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062365" y="133221"/>
            <a:ext cx="4779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CMS </a:t>
            </a:r>
            <a:r>
              <a:rPr lang="de-D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Collaboration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Phys. Rev. Lett. 120, 231801 – Published 4 June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789054" y="3227419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r>
              <a:rPr lang="de-DE" dirty="0"/>
              <a:t>→ </a:t>
            </a:r>
            <a:r>
              <a:rPr lang="de-DE" dirty="0" smtClean="0"/>
              <a:t>ZZ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5781469" y="352602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</a:t>
            </a:r>
            <a:r>
              <a:rPr lang="de-DE" dirty="0"/>
              <a:t>→ </a:t>
            </a:r>
            <a:r>
              <a:rPr lang="de-DE" dirty="0" err="1" smtClean="0">
                <a:latin typeface="Symbol" panose="05050102010706020507" pitchFamily="18" charset="2"/>
              </a:rPr>
              <a:t>gg</a:t>
            </a:r>
            <a:endParaRPr lang="de-DE" dirty="0"/>
          </a:p>
        </p:txBody>
      </p:sp>
      <p:sp>
        <p:nvSpPr>
          <p:cNvPr id="34" name="Textfeld 33"/>
          <p:cNvSpPr txBox="1"/>
          <p:nvPr/>
        </p:nvSpPr>
        <p:spPr>
          <a:xfrm>
            <a:off x="5783250" y="3833743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H→ </a:t>
            </a:r>
            <a:r>
              <a:rPr lang="de-DE" dirty="0" err="1" smtClean="0">
                <a:latin typeface="Symbol" panose="05050102010706020507" pitchFamily="18" charset="2"/>
              </a:rPr>
              <a:t>tt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5789885" y="2598741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33CC"/>
                </a:solidFill>
              </a:rPr>
              <a:t>H</a:t>
            </a:r>
            <a:r>
              <a:rPr lang="de-DE" dirty="0">
                <a:solidFill>
                  <a:srgbClr val="0033CC"/>
                </a:solidFill>
              </a:rPr>
              <a:t>→ </a:t>
            </a:r>
            <a:r>
              <a:rPr lang="de-DE" dirty="0" err="1" smtClean="0">
                <a:solidFill>
                  <a:srgbClr val="0033CC"/>
                </a:solidFill>
              </a:rPr>
              <a:t>bb</a:t>
            </a:r>
            <a:endParaRPr lang="de-DE" dirty="0">
              <a:solidFill>
                <a:srgbClr val="0033CC"/>
              </a:solidFill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789054" y="2901931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H→ WW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894451" y="6000395"/>
            <a:ext cx="590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 err="1" smtClean="0"/>
              <a:t>Deep</a:t>
            </a:r>
            <a:r>
              <a:rPr lang="de-DE" sz="2000" b="1" i="1" dirty="0" smtClean="0"/>
              <a:t> Learning </a:t>
            </a:r>
            <a:r>
              <a:rPr lang="de-DE" sz="2000" b="1" i="1" dirty="0" err="1" smtClean="0"/>
              <a:t>arrived</a:t>
            </a:r>
            <a:r>
              <a:rPr lang="de-DE" sz="2000" b="1" i="1" dirty="0" smtClean="0"/>
              <a:t> at </a:t>
            </a:r>
            <a:r>
              <a:rPr lang="de-DE" sz="2000" b="1" i="1" dirty="0" err="1" smtClean="0"/>
              <a:t>particle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physics</a:t>
            </a:r>
            <a:r>
              <a:rPr lang="de-DE" sz="2000" b="1" i="1" dirty="0" smtClean="0"/>
              <a:t> </a:t>
            </a:r>
            <a:r>
              <a:rPr lang="de-DE" sz="2000" b="1" i="1" dirty="0" err="1" smtClean="0"/>
              <a:t>publications</a:t>
            </a:r>
            <a:endParaRPr lang="de-DE" sz="2000" b="1" i="1" dirty="0"/>
          </a:p>
        </p:txBody>
      </p:sp>
    </p:spTree>
    <p:extLst>
      <p:ext uri="{BB962C8B-B14F-4D97-AF65-F5344CB8AC3E}">
        <p14:creationId xmlns:p14="http://schemas.microsoft.com/office/powerpoint/2010/main" val="6659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44.png" descr="image4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1621" y="2559783"/>
            <a:ext cx="3130148" cy="305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 3074" descr=" 307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1499" y="3378978"/>
            <a:ext cx="1402370" cy="115228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1453" y="485738"/>
            <a:ext cx="10515600" cy="606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/>
              <a:t>data processing </a:t>
            </a:r>
            <a:r>
              <a:rPr lang="en-US" dirty="0" smtClean="0"/>
              <a:t>algorithms: track seeding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5</a:t>
            </a:fld>
            <a:endParaRPr lang="de-DE"/>
          </a:p>
        </p:txBody>
      </p:sp>
      <p:grpSp>
        <p:nvGrpSpPr>
          <p:cNvPr id="6" name=" 13"/>
          <p:cNvGrpSpPr/>
          <p:nvPr/>
        </p:nvGrpSpPr>
        <p:grpSpPr>
          <a:xfrm>
            <a:off x="645693" y="1270465"/>
            <a:ext cx="2098176" cy="2474538"/>
            <a:chOff x="0" y="0"/>
            <a:chExt cx="3285186" cy="3874470"/>
          </a:xfrm>
        </p:grpSpPr>
        <p:pic>
          <p:nvPicPr>
            <p:cNvPr id="8" name="image20.png" descr="image20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285186" cy="3316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GPU"/>
            <p:cNvSpPr txBox="1"/>
            <p:nvPr/>
          </p:nvSpPr>
          <p:spPr>
            <a:xfrm>
              <a:off x="291637" y="3340634"/>
              <a:ext cx="2701909" cy="5338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lc="http://schemas.openxmlformats.org/drawingml/2006/lockedCanvas"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228600" marR="0" indent="-2286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1pPr>
              <a:lvl2pPr marL="0" marR="0" indent="2286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2pPr>
              <a:lvl3pPr marL="0" marR="0" indent="4572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3pPr>
              <a:lvl4pPr marL="0" marR="0" indent="6858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4pPr>
              <a:lvl5pPr marL="0" marR="0" indent="9144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5pPr>
              <a:lvl6pPr marL="0" marR="0" indent="11430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6pPr>
              <a:lvl7pPr marL="0" marR="0" indent="13716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7pPr>
              <a:lvl8pPr marL="0" marR="0" indent="16002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8pPr>
              <a:lvl9pPr marL="0" marR="0" indent="182880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36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Helvetica"/>
                  <a:ea typeface="Helvetica"/>
                  <a:cs typeface="Helvetica"/>
                  <a:sym typeface="Helvetica"/>
                </a:defRPr>
              </a:lvl9pPr>
            </a:lstStyle>
            <a:p>
              <a:r>
                <a:rPr sz="2200"/>
                <a:t>GPU</a:t>
              </a:r>
            </a:p>
          </p:txBody>
        </p:sp>
      </p:grpSp>
      <p:sp>
        <p:nvSpPr>
          <p:cNvPr id="10" name="new seeding algorithm…"/>
          <p:cNvSpPr txBox="1"/>
          <p:nvPr/>
        </p:nvSpPr>
        <p:spPr>
          <a:xfrm>
            <a:off x="6984701" y="1154478"/>
            <a:ext cx="4545051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>
              <a:defRPr sz="3200"/>
            </a:pPr>
            <a:r>
              <a:rPr sz="2200" dirty="0"/>
              <a:t>new seeding </a:t>
            </a:r>
            <a:r>
              <a:rPr sz="2200" dirty="0" smtClean="0"/>
              <a:t>algorithm</a:t>
            </a:r>
            <a:r>
              <a:rPr lang="de-DE" sz="2200" dirty="0" smtClean="0"/>
              <a:t> </a:t>
            </a:r>
            <a:r>
              <a:rPr sz="2200" dirty="0" smtClean="0"/>
              <a:t>based </a:t>
            </a:r>
            <a:r>
              <a:rPr sz="2200" dirty="0"/>
              <a:t>on parallel-friendly algorithmic </a:t>
            </a:r>
            <a:r>
              <a:rPr sz="2200" dirty="0" smtClean="0"/>
              <a:t>structure</a:t>
            </a:r>
            <a:r>
              <a:rPr lang="de-DE" sz="2200" dirty="0" smtClean="0"/>
              <a:t> </a:t>
            </a:r>
            <a:r>
              <a:rPr sz="2200" dirty="0" smtClean="0"/>
              <a:t>(</a:t>
            </a:r>
            <a:r>
              <a:rPr sz="2200" dirty="0"/>
              <a:t>cellular automaton</a:t>
            </a:r>
            <a:r>
              <a:rPr sz="2200" dirty="0" smtClean="0"/>
              <a:t>)</a:t>
            </a:r>
            <a:r>
              <a:rPr lang="de-DE" sz="2200" dirty="0" smtClean="0"/>
              <a:t>, </a:t>
            </a:r>
            <a:r>
              <a:rPr lang="en-US" sz="2200" dirty="0"/>
              <a:t>computing time grows </a:t>
            </a:r>
            <a:r>
              <a:rPr lang="en-US" sz="2200" dirty="0">
                <a:solidFill>
                  <a:schemeClr val="accent2">
                    <a:hueOff val="-554920"/>
                    <a:satOff val="-21482"/>
                    <a:lumOff val="-6228"/>
                  </a:schemeClr>
                </a:solidFill>
              </a:rPr>
              <a:t>linear</a:t>
            </a:r>
            <a:r>
              <a:rPr lang="en-US" sz="2200" dirty="0"/>
              <a:t> with </a:t>
            </a:r>
            <a:r>
              <a:rPr lang="en-US" sz="2200" dirty="0" smtClean="0"/>
              <a:t>Pileup</a:t>
            </a:r>
            <a:endParaRPr lang="en-US" sz="2200" dirty="0"/>
          </a:p>
        </p:txBody>
      </p:sp>
      <p:sp>
        <p:nvSpPr>
          <p:cNvPr id="11" name="computing time grows linear with PU"/>
          <p:cNvSpPr txBox="1"/>
          <p:nvPr/>
        </p:nvSpPr>
        <p:spPr>
          <a:xfrm>
            <a:off x="5048993" y="5915204"/>
            <a:ext cx="436832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3200"/>
            </a:pPr>
            <a:endParaRPr sz="2200" dirty="0"/>
          </a:p>
        </p:txBody>
      </p:sp>
      <p:pic>
        <p:nvPicPr>
          <p:cNvPr id="12" name="image35.png" descr="image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2893" y="1275160"/>
            <a:ext cx="2812200" cy="187900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" name="Gruppieren 19"/>
          <p:cNvGrpSpPr/>
          <p:nvPr/>
        </p:nvGrpSpPr>
        <p:grpSpPr>
          <a:xfrm>
            <a:off x="3637365" y="3502220"/>
            <a:ext cx="4006379" cy="1820744"/>
            <a:chOff x="763920" y="4756179"/>
            <a:chExt cx="4006379" cy="1820744"/>
          </a:xfrm>
        </p:grpSpPr>
        <p:graphicFrame>
          <p:nvGraphicFramePr>
            <p:cNvPr id="16" name="Table"/>
            <p:cNvGraphicFramePr/>
            <p:nvPr>
              <p:extLst>
                <p:ext uri="{D42A27DB-BD31-4B8C-83A1-F6EECF244321}">
                  <p14:modId xmlns:p14="http://schemas.microsoft.com/office/powerpoint/2010/main" val="1359017387"/>
                </p:ext>
              </p:extLst>
            </p:nvPr>
          </p:nvGraphicFramePr>
          <p:xfrm>
            <a:off x="763920" y="4756179"/>
            <a:ext cx="4006379" cy="1805429"/>
          </p:xfrm>
          <a:graphic>
            <a:graphicData uri="http://schemas.openxmlformats.org/drawingml/2006/table">
              <a:tbl>
                <a:tblPr/>
                <a:tblGrid>
                  <a:gridCol w="125226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35336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400747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</a:tblGrid>
                <a:tr h="762249">
                  <a:tc>
                    <a:txBody>
                      <a:bodyPr/>
                      <a:lstStyle/>
                      <a:p>
                        <a:pPr algn="l" defTabSz="685800">
                          <a:defRPr sz="3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 sz="1600" dirty="0"/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defTabSz="685800"/>
                        <a:r>
                          <a:rPr sz="16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time per event CPU (ms)</a:t>
                        </a:r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defTabSz="685800">
                          <a:defRPr sz="3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r>
                          <a:rPr sz="1600"/>
                          <a:t>time per event GPU (ms)</a:t>
                        </a:r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16178">
                  <a:tc>
                    <a:txBody>
                      <a:bodyPr/>
                      <a:lstStyle/>
                      <a:p>
                        <a:pPr algn="l" defTabSz="685800"/>
                        <a:r>
                          <a:rPr sz="16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Triplet propagation</a:t>
                        </a:r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defTabSz="685800">
                          <a:defRPr sz="3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 sz="1600"/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defTabSz="685800">
                          <a:defRPr sz="3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 sz="1600"/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16178">
                  <a:tc>
                    <a:txBody>
                      <a:bodyPr/>
                      <a:lstStyle/>
                      <a:p>
                        <a:pPr algn="l" defTabSz="685800"/>
                        <a:r>
                          <a:rPr sz="1600">
                            <a:latin typeface="Helvetica"/>
                            <a:ea typeface="Helvetica"/>
                            <a:cs typeface="Helvetica"/>
                            <a:sym typeface="Helvetica"/>
                          </a:rPr>
                          <a:t>cellular automaton</a:t>
                        </a:r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defTabSz="685800">
                          <a:defRPr sz="3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 sz="1600"/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 defTabSz="685800">
                          <a:defRPr sz="3200">
                            <a:latin typeface="Helvetica"/>
                            <a:ea typeface="Helvetica"/>
                            <a:cs typeface="Helvetica"/>
                            <a:sym typeface="Helvetica"/>
                          </a:defRPr>
                        </a:pPr>
                        <a:endParaRPr sz="1600" dirty="0"/>
                      </a:p>
                    </a:txBody>
                    <a:tcPr marL="16955" marR="16955" marT="16955" marB="16955" horzOverflow="overflow">
                      <a:lnL w="12700">
                        <a:solidFill>
                          <a:srgbClr val="4F81BD"/>
                        </a:solidFill>
                      </a:lnL>
                      <a:lnR w="12700">
                        <a:solidFill>
                          <a:srgbClr val="4F81BD"/>
                        </a:solidFill>
                      </a:lnR>
                      <a:lnT w="12700">
                        <a:solidFill>
                          <a:srgbClr val="4F81BD"/>
                        </a:solidFill>
                      </a:lnT>
                      <a:lnB w="12700">
                        <a:solidFill>
                          <a:srgbClr val="4F81BD"/>
                        </a:solidFill>
                      </a:lnB>
                      <a:solidFill>
                        <a:srgbClr val="E8ECF4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sp>
          <p:nvSpPr>
            <p:cNvPr id="17" name="22"/>
            <p:cNvSpPr txBox="1"/>
            <p:nvPr/>
          </p:nvSpPr>
          <p:spPr>
            <a:xfrm>
              <a:off x="2296491" y="6104821"/>
              <a:ext cx="387927" cy="441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0" indent="0" defTabSz="685800">
                <a:buSzTx/>
                <a:buNone/>
                <a:defRPr sz="3200"/>
              </a:lvl1pPr>
            </a:lstStyle>
            <a:p>
              <a:r>
                <a:rPr sz="2200"/>
                <a:t>22</a:t>
              </a:r>
            </a:p>
          </p:txBody>
        </p:sp>
        <p:sp>
          <p:nvSpPr>
            <p:cNvPr id="18" name="66.3"/>
            <p:cNvSpPr txBox="1"/>
            <p:nvPr/>
          </p:nvSpPr>
          <p:spPr>
            <a:xfrm>
              <a:off x="2296491" y="5563224"/>
              <a:ext cx="601127" cy="441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0" indent="0" defTabSz="685800">
                <a:buSzTx/>
                <a:buNone/>
                <a:defRPr sz="3200"/>
              </a:lvl1pPr>
            </a:lstStyle>
            <a:p>
              <a:r>
                <a:rPr sz="2200" dirty="0"/>
                <a:t>66.3</a:t>
              </a:r>
            </a:p>
          </p:txBody>
        </p:sp>
        <p:sp>
          <p:nvSpPr>
            <p:cNvPr id="19" name="1.6"/>
            <p:cNvSpPr txBox="1"/>
            <p:nvPr/>
          </p:nvSpPr>
          <p:spPr>
            <a:xfrm>
              <a:off x="3758530" y="6135777"/>
              <a:ext cx="458459" cy="4411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>
              <a:spAutoFit/>
            </a:bodyPr>
            <a:lstStyle>
              <a:lvl1pPr marL="0" indent="0" defTabSz="685800">
                <a:buSzTx/>
                <a:buNone/>
                <a:defRPr sz="3200"/>
              </a:lvl1pPr>
            </a:lstStyle>
            <a:p>
              <a:r>
                <a:rPr sz="2200"/>
                <a:t>1.6</a:t>
              </a:r>
            </a:p>
          </p:txBody>
        </p:sp>
      </p:grpSp>
      <p:sp>
        <p:nvSpPr>
          <p:cNvPr id="21" name="Rechteck 20"/>
          <p:cNvSpPr/>
          <p:nvPr/>
        </p:nvSpPr>
        <p:spPr>
          <a:xfrm>
            <a:off x="2324058" y="5899176"/>
            <a:ext cx="715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/>
              <a:t>prerequisite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en-US" sz="2400" b="1" dirty="0"/>
              <a:t>process the High Luminosity - LHC data </a:t>
            </a:r>
            <a:endParaRPr lang="de-DE" sz="2400" b="1" dirty="0"/>
          </a:p>
        </p:txBody>
      </p:sp>
      <p:sp>
        <p:nvSpPr>
          <p:cNvPr id="22" name="Rechteck 21"/>
          <p:cNvSpPr/>
          <p:nvPr/>
        </p:nvSpPr>
        <p:spPr>
          <a:xfrm>
            <a:off x="218281" y="1133043"/>
            <a:ext cx="11610730" cy="46359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658002" y="26445"/>
            <a:ext cx="9320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Pantaleo, Schmidt, </a:t>
            </a:r>
            <a:r>
              <a:rPr lang="de-DE" dirty="0" err="1"/>
              <a:t>Innocente</a:t>
            </a:r>
            <a:r>
              <a:rPr lang="de-DE" dirty="0"/>
              <a:t>, </a:t>
            </a:r>
            <a:r>
              <a:rPr lang="de-DE" dirty="0" err="1"/>
              <a:t>Hegner</a:t>
            </a:r>
            <a:r>
              <a:rPr lang="de-DE" dirty="0"/>
              <a:t>, Pfeiffer, </a:t>
            </a:r>
            <a:r>
              <a:rPr lang="de-DE" dirty="0" smtClean="0"/>
              <a:t>Meyer, CMS-TS-2017-028 </a:t>
            </a:r>
            <a:r>
              <a:rPr lang="de-DE" dirty="0"/>
              <a:t>; CERN-THESIS-2017-242</a:t>
            </a:r>
          </a:p>
        </p:txBody>
      </p:sp>
    </p:spTree>
    <p:extLst>
      <p:ext uri="{BB962C8B-B14F-4D97-AF65-F5344CB8AC3E}">
        <p14:creationId xmlns:p14="http://schemas.microsoft.com/office/powerpoint/2010/main" val="237716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  <p:bldP spid="11" grpId="0" animBg="1" advAuto="0"/>
      <p:bldP spid="12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observables_depth_X0.pdf" descr="observables_depth_X0.pdf"/>
          <p:cNvPicPr>
            <a:picLocks noChangeAspect="1"/>
          </p:cNvPicPr>
          <p:nvPr/>
        </p:nvPicPr>
        <p:blipFill>
          <a:blip r:embed="rId2">
            <a:extLst/>
          </a:blip>
          <a:srcRect l="7302" r="7302"/>
          <a:stretch>
            <a:fillRect/>
          </a:stretch>
        </p:blipFill>
        <p:spPr>
          <a:xfrm>
            <a:off x="8268276" y="1388046"/>
            <a:ext cx="3172473" cy="2181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observables_depth_X0.pdf" descr="observables_depth_X0.pdf"/>
          <p:cNvPicPr>
            <a:picLocks noChangeAspect="1"/>
          </p:cNvPicPr>
          <p:nvPr/>
        </p:nvPicPr>
        <p:blipFill>
          <a:blip r:embed="rId2">
            <a:extLst/>
          </a:blip>
          <a:srcRect l="2287" r="92736"/>
          <a:stretch>
            <a:fillRect/>
          </a:stretch>
        </p:blipFill>
        <p:spPr>
          <a:xfrm>
            <a:off x="8153400" y="1388046"/>
            <a:ext cx="184887" cy="2181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90GeVElectronShowerDisplayGeant4_2017SeptemberHGCalTB.pdf" descr="90GeVElectronShowerDisplayGeant4_2017SeptemberHGCalTB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1501" y="1176776"/>
            <a:ext cx="4778290" cy="133671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261" y="-80026"/>
            <a:ext cx="10515600" cy="1325563"/>
          </a:xfrm>
        </p:spPr>
        <p:txBody>
          <a:bodyPr/>
          <a:lstStyle/>
          <a:p>
            <a:r>
              <a:rPr lang="de-DE" dirty="0" smtClean="0"/>
              <a:t>Ultra-fast </a:t>
            </a:r>
            <a:r>
              <a:rPr lang="de-DE" dirty="0" err="1" smtClean="0"/>
              <a:t>simulations</a:t>
            </a:r>
            <a:r>
              <a:rPr lang="de-DE" dirty="0" smtClean="0"/>
              <a:t>: WGAN</a:t>
            </a:r>
            <a:endParaRPr lang="de-DE" dirty="0"/>
          </a:p>
        </p:txBody>
      </p:sp>
      <p:sp>
        <p:nvSpPr>
          <p:cNvPr id="21" name="Rechteck 20"/>
          <p:cNvSpPr/>
          <p:nvPr/>
        </p:nvSpPr>
        <p:spPr>
          <a:xfrm>
            <a:off x="7262694" y="1086361"/>
            <a:ext cx="4648336" cy="526998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435661" y="4584351"/>
          <a:ext cx="4013841" cy="1752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98968">
                  <a:extLst>
                    <a:ext uri="{9D8B030D-6E8A-4147-A177-3AD203B41FA5}">
                      <a16:colId xmlns:a16="http://schemas.microsoft.com/office/drawing/2014/main" val="3091890380"/>
                    </a:ext>
                  </a:extLst>
                </a:gridCol>
                <a:gridCol w="1151533">
                  <a:extLst>
                    <a:ext uri="{9D8B030D-6E8A-4147-A177-3AD203B41FA5}">
                      <a16:colId xmlns:a16="http://schemas.microsoft.com/office/drawing/2014/main" val="4026530729"/>
                    </a:ext>
                  </a:extLst>
                </a:gridCol>
                <a:gridCol w="1563340">
                  <a:extLst>
                    <a:ext uri="{9D8B030D-6E8A-4147-A177-3AD203B41FA5}">
                      <a16:colId xmlns:a16="http://schemas.microsoft.com/office/drawing/2014/main" val="1450149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Generation</a:t>
                      </a:r>
                      <a:r>
                        <a:rPr lang="de-DE" b="0" baseline="0" dirty="0" smtClean="0"/>
                        <a:t> </a:t>
                      </a:r>
                      <a:r>
                        <a:rPr lang="de-DE" b="0" baseline="0" dirty="0" err="1" smtClean="0"/>
                        <a:t>Method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Hardware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err="1" smtClean="0"/>
                        <a:t>milliseconds</a:t>
                      </a:r>
                      <a:r>
                        <a:rPr lang="de-DE" b="0" dirty="0" smtClean="0"/>
                        <a:t>/</a:t>
                      </a:r>
                    </a:p>
                    <a:p>
                      <a:r>
                        <a:rPr lang="de-DE" b="0" dirty="0" err="1" smtClean="0"/>
                        <a:t>shower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43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GEANT4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CPU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2000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722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mtClean="0"/>
                        <a:t>WGAN</a:t>
                      </a:r>
                      <a:endParaRPr lang="de-D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CPU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52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422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GPU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0.3</a:t>
                      </a:r>
                      <a:endParaRPr lang="de-D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2775"/>
                  </a:ext>
                </a:extLst>
              </a:tr>
            </a:tbl>
          </a:graphicData>
        </a:graphic>
      </p:graphicFrame>
      <p:grpSp>
        <p:nvGrpSpPr>
          <p:cNvPr id="22" name="Gruppieren 21"/>
          <p:cNvGrpSpPr/>
          <p:nvPr/>
        </p:nvGrpSpPr>
        <p:grpSpPr>
          <a:xfrm>
            <a:off x="8153400" y="217033"/>
            <a:ext cx="1466535" cy="623768"/>
            <a:chOff x="8349599" y="1791884"/>
            <a:chExt cx="2406533" cy="1023582"/>
          </a:xfrm>
        </p:grpSpPr>
        <p:cxnSp>
          <p:nvCxnSpPr>
            <p:cNvPr id="23" name="Gewinkelter Verbinder 22"/>
            <p:cNvCxnSpPr>
              <a:stCxn id="24" idx="3"/>
            </p:cNvCxnSpPr>
            <p:nvPr/>
          </p:nvCxnSpPr>
          <p:spPr>
            <a:xfrm flipH="1">
              <a:off x="9133170" y="2148790"/>
              <a:ext cx="1622961" cy="510517"/>
            </a:xfrm>
            <a:prstGeom prst="bentConnector3">
              <a:avLst>
                <a:gd name="adj1" fmla="val -16547"/>
              </a:avLst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/>
            <p:cNvSpPr/>
            <p:nvPr/>
          </p:nvSpPr>
          <p:spPr>
            <a:xfrm>
              <a:off x="10366509" y="1791884"/>
              <a:ext cx="389623" cy="7138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0454640" y="2212166"/>
              <a:ext cx="213360" cy="2187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0454640" y="1888408"/>
              <a:ext cx="213360" cy="2187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27" name="Gerade Verbindung mit Pfeil 26"/>
            <p:cNvCxnSpPr>
              <a:endCxn id="24" idx="1"/>
            </p:cNvCxnSpPr>
            <p:nvPr/>
          </p:nvCxnSpPr>
          <p:spPr>
            <a:xfrm>
              <a:off x="10113818" y="2148789"/>
              <a:ext cx="25269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27"/>
            <p:cNvSpPr/>
            <p:nvPr/>
          </p:nvSpPr>
          <p:spPr>
            <a:xfrm rot="16200000">
              <a:off x="9562102" y="1791883"/>
              <a:ext cx="389623" cy="7138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29" name="Rechteck 28"/>
            <p:cNvSpPr/>
            <p:nvPr/>
          </p:nvSpPr>
          <p:spPr>
            <a:xfrm rot="16200000">
              <a:off x="8574521" y="2263750"/>
              <a:ext cx="389623" cy="7138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30" name="Flussdiagramm: Magnetplattenspeicher 29"/>
            <p:cNvSpPr/>
            <p:nvPr/>
          </p:nvSpPr>
          <p:spPr>
            <a:xfrm>
              <a:off x="8419354" y="1815960"/>
              <a:ext cx="668038" cy="374119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cxnSp>
          <p:nvCxnSpPr>
            <p:cNvPr id="31" name="Gerade Verbindung mit Pfeil 30"/>
            <p:cNvCxnSpPr/>
            <p:nvPr/>
          </p:nvCxnSpPr>
          <p:spPr>
            <a:xfrm flipV="1">
              <a:off x="9133165" y="2148789"/>
              <a:ext cx="262020" cy="44078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9098517" y="2006796"/>
              <a:ext cx="296668" cy="14199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/>
            <p:cNvSpPr txBox="1"/>
            <p:nvPr/>
          </p:nvSpPr>
          <p:spPr>
            <a:xfrm>
              <a:off x="8349599" y="2361079"/>
              <a:ext cx="506034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n</a:t>
              </a:r>
              <a:r>
                <a:rPr lang="de-DE" sz="1200" dirty="0" err="1" smtClean="0"/>
                <a:t>et</a:t>
              </a:r>
              <a:r>
                <a:rPr lang="de-DE" sz="1200" dirty="0" smtClean="0"/>
                <a:t> 1</a:t>
              </a:r>
              <a:endParaRPr lang="de-DE" sz="1200" dirty="0"/>
            </a:p>
          </p:txBody>
        </p:sp>
        <p:sp>
          <p:nvSpPr>
            <p:cNvPr id="34" name="Textfeld 33"/>
            <p:cNvSpPr txBox="1"/>
            <p:nvPr/>
          </p:nvSpPr>
          <p:spPr>
            <a:xfrm>
              <a:off x="9354403" y="1881646"/>
              <a:ext cx="506034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err="1"/>
                <a:t>n</a:t>
              </a:r>
              <a:r>
                <a:rPr lang="de-DE" sz="1200" dirty="0" err="1" smtClean="0"/>
                <a:t>et</a:t>
              </a:r>
              <a:r>
                <a:rPr lang="de-DE" sz="1200" dirty="0" smtClean="0"/>
                <a:t> 2</a:t>
              </a:r>
              <a:endParaRPr lang="de-DE" sz="1200" dirty="0"/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377341" y="1478029"/>
            <a:ext cx="2099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calorimeter</a:t>
            </a:r>
            <a:r>
              <a:rPr lang="de-DE" dirty="0" smtClean="0"/>
              <a:t> in CERN </a:t>
            </a:r>
            <a:r>
              <a:rPr lang="de-DE" dirty="0" err="1" smtClean="0"/>
              <a:t>test</a:t>
            </a:r>
            <a:r>
              <a:rPr lang="de-DE" dirty="0" smtClean="0"/>
              <a:t> beam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9CDD-AE3E-49AE-92A7-2EC8413D7FBC}" type="slidenum">
              <a:rPr lang="de-DE" smtClean="0"/>
              <a:t>6</a:t>
            </a:fld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10121618" y="267192"/>
            <a:ext cx="18773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M.E., J. Glombitza, T. Quast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284894" y="4543492"/>
            <a:ext cx="6809312" cy="181285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284894" y="1086362"/>
            <a:ext cx="6809312" cy="33648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4562739" y="4563801"/>
            <a:ext cx="252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Goal: use measured data to re-train WGAN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471421" y="1098897"/>
            <a:ext cx="2049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Shower</a:t>
            </a:r>
            <a:r>
              <a:rPr lang="de-DE" sz="2000" dirty="0" smtClean="0"/>
              <a:t> </a:t>
            </a:r>
            <a:r>
              <a:rPr lang="de-DE" sz="2000" dirty="0" err="1" smtClean="0"/>
              <a:t>depth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7471421" y="3455218"/>
            <a:ext cx="3442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 smtClean="0"/>
              <a:t>Correlations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layers</a:t>
            </a:r>
            <a:endParaRPr lang="de-DE" sz="2000" dirty="0"/>
          </a:p>
        </p:txBody>
      </p:sp>
      <p:pic>
        <p:nvPicPr>
          <p:cNvPr id="45" name="Screen Shot 2018-03-13 at 13.10.44.PDF" descr="Screen Shot 2018-03-13 at 13.10.4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920" y="2569376"/>
            <a:ext cx="444318" cy="77255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48" name="eventDisplaysWGAN.PDF" descr="eventDisplaysWGAN.PDF"/>
          <p:cNvPicPr>
            <a:picLocks noChangeAspect="1"/>
          </p:cNvPicPr>
          <p:nvPr/>
        </p:nvPicPr>
        <p:blipFill>
          <a:blip r:embed="rId5">
            <a:extLst/>
          </a:blip>
          <a:srcRect l="8724" t="51182"/>
          <a:stretch>
            <a:fillRect/>
          </a:stretch>
        </p:blipFill>
        <p:spPr>
          <a:xfrm>
            <a:off x="865062" y="3297846"/>
            <a:ext cx="6226055" cy="1083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eventDisplaysWGAN.PDF" descr="eventDisplaysWGAN.PDF"/>
          <p:cNvPicPr>
            <a:picLocks noChangeAspect="1"/>
          </p:cNvPicPr>
          <p:nvPr/>
        </p:nvPicPr>
        <p:blipFill>
          <a:blip r:embed="rId5">
            <a:extLst/>
          </a:blip>
          <a:srcRect l="9868" r="6946" b="92721"/>
          <a:stretch>
            <a:fillRect/>
          </a:stretch>
        </p:blipFill>
        <p:spPr>
          <a:xfrm>
            <a:off x="1000775" y="3191003"/>
            <a:ext cx="5675207" cy="161529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N.N."/>
          <p:cNvSpPr txBox="1"/>
          <p:nvPr/>
        </p:nvSpPr>
        <p:spPr>
          <a:xfrm>
            <a:off x="307644" y="3695649"/>
            <a:ext cx="631584" cy="28757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8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de-DE" sz="1400" dirty="0" smtClean="0"/>
              <a:t>WGAN</a:t>
            </a:r>
            <a:endParaRPr sz="1400" dirty="0"/>
          </a:p>
        </p:txBody>
      </p:sp>
      <p:sp>
        <p:nvSpPr>
          <p:cNvPr id="14" name="Rechteck 13"/>
          <p:cNvSpPr/>
          <p:nvPr/>
        </p:nvSpPr>
        <p:spPr>
          <a:xfrm>
            <a:off x="10115346" y="485561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arxiv</a:t>
            </a:r>
            <a:r>
              <a:rPr lang="de-DE" dirty="0" smtClean="0"/>
              <a:t> 1807.01954</a:t>
            </a:r>
            <a:endParaRPr lang="de-DE" dirty="0"/>
          </a:p>
        </p:txBody>
      </p:sp>
      <p:sp>
        <p:nvSpPr>
          <p:cNvPr id="15" name="Pfeil nach unten 14"/>
          <p:cNvSpPr/>
          <p:nvPr/>
        </p:nvSpPr>
        <p:spPr>
          <a:xfrm>
            <a:off x="532895" y="3397208"/>
            <a:ext cx="145335" cy="291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595" y="3834162"/>
            <a:ext cx="3603834" cy="2059363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99726" y="2691966"/>
            <a:ext cx="4988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</a:t>
            </a:r>
            <a:r>
              <a:rPr lang="de-DE" dirty="0" smtClean="0"/>
              <a:t>asserstein-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b="1" dirty="0" smtClean="0"/>
              <a:t>G</a:t>
            </a:r>
            <a:r>
              <a:rPr lang="de-DE" dirty="0" smtClean="0"/>
              <a:t>enerative </a:t>
            </a:r>
            <a:r>
              <a:rPr lang="de-DE" b="1" dirty="0" err="1" smtClean="0"/>
              <a:t>A</a:t>
            </a:r>
            <a:r>
              <a:rPr lang="de-DE" dirty="0" err="1" smtClean="0"/>
              <a:t>dversarial</a:t>
            </a:r>
            <a:r>
              <a:rPr lang="de-DE" dirty="0" smtClean="0"/>
              <a:t> </a:t>
            </a:r>
            <a:r>
              <a:rPr lang="de-DE" b="1" dirty="0" smtClean="0"/>
              <a:t>N</a:t>
            </a:r>
            <a:r>
              <a:rPr lang="de-DE" dirty="0" smtClean="0"/>
              <a:t>etwork</a:t>
            </a:r>
            <a:endParaRPr lang="de-DE" dirty="0"/>
          </a:p>
        </p:txBody>
      </p:sp>
      <p:sp>
        <p:nvSpPr>
          <p:cNvPr id="41" name="Textfeld 40"/>
          <p:cNvSpPr txBox="1"/>
          <p:nvPr/>
        </p:nvSpPr>
        <p:spPr>
          <a:xfrm>
            <a:off x="7471421" y="5896384"/>
            <a:ext cx="4171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Challenge: </a:t>
            </a:r>
            <a:r>
              <a:rPr lang="de-DE" sz="2000" dirty="0" err="1" smtClean="0"/>
              <a:t>low-energy</a:t>
            </a:r>
            <a:r>
              <a:rPr lang="de-DE" sz="2000" dirty="0" smtClean="0"/>
              <a:t> </a:t>
            </a:r>
            <a:r>
              <a:rPr lang="de-DE" sz="2000" dirty="0" err="1" smtClean="0"/>
              <a:t>depositions</a:t>
            </a:r>
            <a:r>
              <a:rPr lang="de-DE" sz="2000" dirty="0" smtClean="0"/>
              <a:t>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04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8961" y="315311"/>
            <a:ext cx="10515600" cy="812018"/>
          </a:xfrm>
        </p:spPr>
        <p:txBody>
          <a:bodyPr/>
          <a:lstStyle/>
          <a:p>
            <a:r>
              <a:rPr lang="de-DE" dirty="0" err="1"/>
              <a:t>D</a:t>
            </a:r>
            <a:r>
              <a:rPr lang="de-DE" dirty="0" err="1" smtClean="0"/>
              <a:t>eep</a:t>
            </a:r>
            <a:r>
              <a:rPr lang="de-DE" dirty="0" smtClean="0"/>
              <a:t> </a:t>
            </a:r>
            <a:r>
              <a:rPr lang="de-DE" dirty="0" err="1" smtClean="0"/>
              <a:t>neural</a:t>
            </a:r>
            <a:r>
              <a:rPr lang="de-DE" dirty="0" smtClean="0"/>
              <a:t> </a:t>
            </a:r>
            <a:r>
              <a:rPr lang="de-DE" dirty="0" err="1" smtClean="0"/>
              <a:t>networks</a:t>
            </a:r>
            <a:r>
              <a:rPr lang="de-DE" dirty="0" smtClean="0"/>
              <a:t> in FPGAs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838-4060-437B-A996-6836ED4D02EE}" type="slidenum">
              <a:rPr lang="de-DE" smtClean="0"/>
              <a:t>7</a:t>
            </a:fld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8153400" y="119629"/>
            <a:ext cx="373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Javier Duarte et al., arXiv:1804.06913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24" y="1127329"/>
            <a:ext cx="5678356" cy="25778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1" y="4192277"/>
            <a:ext cx="1934859" cy="15876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4834" y="4162317"/>
            <a:ext cx="2343965" cy="17895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7047" y="3838853"/>
            <a:ext cx="4450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Distinguish</a:t>
            </a:r>
            <a:r>
              <a:rPr lang="de-DE" dirty="0" smtClean="0"/>
              <a:t> </a:t>
            </a:r>
            <a:r>
              <a:rPr lang="de-DE" dirty="0" err="1" smtClean="0"/>
              <a:t>jets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quarks</a:t>
            </a:r>
            <a:r>
              <a:rPr lang="de-DE" dirty="0" smtClean="0"/>
              <a:t>, </a:t>
            </a:r>
            <a:r>
              <a:rPr lang="de-DE" dirty="0" err="1" smtClean="0"/>
              <a:t>gluons</a:t>
            </a:r>
            <a:r>
              <a:rPr lang="de-DE" dirty="0" smtClean="0"/>
              <a:t>, `</a:t>
            </a:r>
            <a:r>
              <a:rPr lang="de-DE" dirty="0" err="1" smtClean="0"/>
              <a:t>fat</a:t>
            </a:r>
            <a:r>
              <a:rPr lang="de-DE" dirty="0" smtClean="0"/>
              <a:t>‘ </a:t>
            </a:r>
            <a:r>
              <a:rPr lang="de-DE" dirty="0" err="1" smtClean="0"/>
              <a:t>jets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5188684" y="3761669"/>
            <a:ext cx="693356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 smtClean="0"/>
              <a:t>Remarkable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 smtClean="0"/>
              <a:t>Fully connected neural network to identify jets with 4389 parameters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 smtClean="0"/>
              <a:t>Implemented in FPGA using network compression &amp; reduced precision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700" dirty="0" smtClean="0"/>
              <a:t>Latency of inference 75–150 ns with clock frequency 200 MHz → LHC Trigger</a:t>
            </a:r>
            <a:endParaRPr lang="de-DE" sz="1700" dirty="0"/>
          </a:p>
        </p:txBody>
      </p:sp>
      <p:sp>
        <p:nvSpPr>
          <p:cNvPr id="11" name="Rechteck 10"/>
          <p:cNvSpPr/>
          <p:nvPr/>
        </p:nvSpPr>
        <p:spPr>
          <a:xfrm>
            <a:off x="266727" y="3705146"/>
            <a:ext cx="4789723" cy="247765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109607" y="3705146"/>
            <a:ext cx="6832094" cy="247765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4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4988" y="128934"/>
            <a:ext cx="10515600" cy="748213"/>
          </a:xfrm>
        </p:spPr>
        <p:txBody>
          <a:bodyPr>
            <a:normAutofit/>
          </a:bodyPr>
          <a:lstStyle/>
          <a:p>
            <a:r>
              <a:rPr lang="de-DE" dirty="0" smtClean="0"/>
              <a:t>Information Field </a:t>
            </a:r>
            <a:r>
              <a:rPr lang="de-DE" dirty="0" err="1" smtClean="0"/>
              <a:t>Theory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96838-4060-437B-A996-6836ED4D02EE}" type="slidenum">
              <a:rPr lang="de-DE" smtClean="0"/>
              <a:t>8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1971111" y="2071024"/>
            <a:ext cx="1925486" cy="1453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1968219" y="3524729"/>
            <a:ext cx="1932210" cy="1459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  <a:biLevel thresh="50000"/>
          </a:blip>
          <a:srcRect/>
          <a:stretch>
            <a:fillRect/>
          </a:stretch>
        </p:blipFill>
        <p:spPr>
          <a:xfrm>
            <a:off x="1969925" y="4992302"/>
            <a:ext cx="1927858" cy="145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96" y="1508361"/>
            <a:ext cx="3648491" cy="64299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7062" y="1609961"/>
            <a:ext cx="1093520" cy="5537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Textfeld 15"/>
          <p:cNvSpPr txBox="1"/>
          <p:nvPr/>
        </p:nvSpPr>
        <p:spPr>
          <a:xfrm>
            <a:off x="310063" y="880238"/>
            <a:ext cx="527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Bayesian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fuse</a:t>
            </a:r>
            <a:r>
              <a:rPr lang="de-DE" dirty="0" smtClean="0"/>
              <a:t> multiple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r>
              <a:rPr lang="de-DE" dirty="0" smtClean="0"/>
              <a:t>,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10063" y="2185026"/>
            <a:ext cx="142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10063" y="3622139"/>
            <a:ext cx="1326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Simulated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310064" y="5059252"/>
            <a:ext cx="1773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Reconstructed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5884736" y="881867"/>
            <a:ext cx="527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Separate </a:t>
            </a:r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Hubble‘s</a:t>
            </a:r>
            <a:r>
              <a:rPr lang="de-DE" dirty="0" smtClean="0"/>
              <a:t> Andromeda </a:t>
            </a:r>
            <a:r>
              <a:rPr lang="de-DE" dirty="0" err="1" smtClean="0"/>
              <a:t>galaxy</a:t>
            </a:r>
            <a:endParaRPr lang="de-DE" dirty="0"/>
          </a:p>
        </p:txBody>
      </p:sp>
      <p:grpSp>
        <p:nvGrpSpPr>
          <p:cNvPr id="33" name="Gruppieren 32"/>
          <p:cNvGrpSpPr/>
          <p:nvPr/>
        </p:nvGrpSpPr>
        <p:grpSpPr>
          <a:xfrm>
            <a:off x="6837011" y="2185026"/>
            <a:ext cx="3829277" cy="2484518"/>
            <a:chOff x="6641778" y="1496758"/>
            <a:chExt cx="4507433" cy="292452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7248" y="1519125"/>
              <a:ext cx="4355909" cy="2902154"/>
            </a:xfrm>
            <a:prstGeom prst="rect">
              <a:avLst/>
            </a:prstGeom>
          </p:spPr>
        </p:pic>
        <p:cxnSp>
          <p:nvCxnSpPr>
            <p:cNvPr id="22" name="Gerader Verbinder 21"/>
            <p:cNvCxnSpPr/>
            <p:nvPr/>
          </p:nvCxnSpPr>
          <p:spPr>
            <a:xfrm flipV="1">
              <a:off x="8962331" y="1519125"/>
              <a:ext cx="0" cy="145107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>
              <a:stCxn id="7" idx="1"/>
              <a:endCxn id="7" idx="3"/>
            </p:cNvCxnSpPr>
            <p:nvPr/>
          </p:nvCxnSpPr>
          <p:spPr>
            <a:xfrm>
              <a:off x="6667248" y="2970202"/>
              <a:ext cx="435590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6641778" y="1496758"/>
              <a:ext cx="1598423" cy="398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</a:rPr>
                <a:t>o</a:t>
              </a:r>
              <a:r>
                <a:rPr lang="de-DE" sz="1600" dirty="0" smtClean="0">
                  <a:solidFill>
                    <a:schemeClr val="bg1"/>
                  </a:solidFill>
                </a:rPr>
                <a:t>riginal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image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8962331" y="1512983"/>
              <a:ext cx="1636193" cy="688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 smtClean="0">
                  <a:solidFill>
                    <a:schemeClr val="bg1"/>
                  </a:solidFill>
                </a:rPr>
                <a:t>reconstructed</a:t>
              </a:r>
              <a:r>
                <a:rPr lang="de-DE" sz="1600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de-DE" sz="1600" dirty="0" err="1" smtClean="0">
                  <a:solidFill>
                    <a:schemeClr val="bg1"/>
                  </a:solidFill>
                </a:rPr>
                <a:t>stars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8962331" y="3700966"/>
              <a:ext cx="2186880" cy="688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err="1">
                  <a:solidFill>
                    <a:schemeClr val="bg1"/>
                  </a:solidFill>
                </a:rPr>
                <a:t>r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econstructed</a:t>
              </a:r>
              <a:r>
                <a:rPr lang="de-DE" sz="1600" dirty="0" smtClean="0">
                  <a:solidFill>
                    <a:schemeClr val="bg1"/>
                  </a:solidFill>
                </a:rPr>
                <a:t> diffuse </a:t>
              </a:r>
              <a:r>
                <a:rPr lang="de-DE" sz="1600" dirty="0" err="1" smtClean="0">
                  <a:solidFill>
                    <a:schemeClr val="bg1"/>
                  </a:solidFill>
                </a:rPr>
                <a:t>emission</a:t>
              </a:r>
              <a:endParaRPr lang="de-DE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Rechteck 28"/>
          <p:cNvSpPr/>
          <p:nvPr/>
        </p:nvSpPr>
        <p:spPr>
          <a:xfrm>
            <a:off x="8751650" y="104670"/>
            <a:ext cx="3314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Torsten </a:t>
            </a:r>
            <a:r>
              <a:rPr lang="de-DE" dirty="0" err="1" smtClean="0"/>
              <a:t>Enßlin</a:t>
            </a:r>
            <a:r>
              <a:rPr lang="de-DE" dirty="0" smtClean="0"/>
              <a:t>, arXiv:1804.03350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>
          <a:xfrm>
            <a:off x="218281" y="825452"/>
            <a:ext cx="5449787" cy="56225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5815668" y="825452"/>
            <a:ext cx="6228978" cy="562253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76138" y="431271"/>
            <a:ext cx="233747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smtClean="0">
                <a:ln>
                  <a:noFill/>
                </a:ln>
                <a:effectLst/>
                <a:latin typeface="Arial Unicode MS"/>
                <a:hlinkClick r:id="rId8"/>
              </a:rPr>
              <a:t>http://www.mpa-garching.mpg.de/ift/</a:t>
            </a:r>
            <a:r>
              <a:rPr kumimoji="0" lang="de-DE" altLang="de-DE" sz="600" b="0" i="0" u="none" strike="noStrike" cap="none" normalizeH="0" baseline="0" smtClean="0">
                <a:ln>
                  <a:noFill/>
                </a:ln>
                <a:effectLst/>
              </a:rPr>
              <a:t> </a:t>
            </a:r>
            <a:endParaRPr kumimoji="0" lang="de-DE" altLang="de-DE" sz="1800" b="0" i="0" u="none" strike="noStrike" cap="none" normalizeH="0" baseline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11231" y="1145878"/>
            <a:ext cx="306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l</a:t>
            </a:r>
            <a:r>
              <a:rPr lang="de-DE" dirty="0" err="1" smtClean="0"/>
              <a:t>earning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22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98767" y="2341563"/>
            <a:ext cx="10515600" cy="2852737"/>
          </a:xfrm>
        </p:spPr>
        <p:txBody>
          <a:bodyPr/>
          <a:lstStyle/>
          <a:p>
            <a:r>
              <a:rPr lang="en-US" dirty="0" smtClean="0"/>
              <a:t>2) Education</a:t>
            </a:r>
            <a:r>
              <a:rPr lang="en-US" dirty="0"/>
              <a:t>: Anchoring machine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learning </a:t>
            </a:r>
            <a:r>
              <a:rPr lang="en-US" dirty="0"/>
              <a:t>in </a:t>
            </a:r>
            <a:r>
              <a:rPr lang="en-US" dirty="0" smtClean="0"/>
              <a:t>curriculum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598767" y="5221288"/>
            <a:ext cx="10515600" cy="1500187"/>
          </a:xfrm>
        </p:spPr>
        <p:txBody>
          <a:bodyPr/>
          <a:lstStyle/>
          <a:p>
            <a:r>
              <a:rPr lang="de-DE" dirty="0" smtClean="0"/>
              <a:t>            „Broschüre“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Martin Erdmann, Aachen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A6AA-2654-4327-A3DF-93D82998EAC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350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2028</Words>
  <Application>Microsoft Office PowerPoint</Application>
  <PresentationFormat>Breitbild</PresentationFormat>
  <Paragraphs>381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Arial</vt:lpstr>
      <vt:lpstr>Arial Unicode MS</vt:lpstr>
      <vt:lpstr>Calibri</vt:lpstr>
      <vt:lpstr>Calibri Light</vt:lpstr>
      <vt:lpstr>Helvetica</vt:lpstr>
      <vt:lpstr>Symbol</vt:lpstr>
      <vt:lpstr>Times New Roman</vt:lpstr>
      <vt:lpstr>Wingdings</vt:lpstr>
      <vt:lpstr>Office</vt:lpstr>
      <vt:lpstr>Big Data Analytics</vt:lpstr>
      <vt:lpstr>1) Rapid development:  HEP at new level of Big Data Analysis</vt:lpstr>
      <vt:lpstr>Analytics: Deep Learning</vt:lpstr>
      <vt:lpstr>LHC: Coupling Top-Quark  –  Higgs Boson</vt:lpstr>
      <vt:lpstr>New data processing algorithms: track seeding</vt:lpstr>
      <vt:lpstr>Ultra-fast simulations: WGAN</vt:lpstr>
      <vt:lpstr>Deep neural networks in FPGAs</vt:lpstr>
      <vt:lpstr>Information Field Theory</vt:lpstr>
      <vt:lpstr>2) Education: Anchoring machine       learning in curriculum</vt:lpstr>
      <vt:lpstr>„Broschüre“</vt:lpstr>
      <vt:lpstr>Education: Deep Learning in Physics Research</vt:lpstr>
      <vt:lpstr>3) Funding: Competence       networks of various disciplines</vt:lpstr>
      <vt:lpstr>The Digital Basic Delivery for Scientists</vt:lpstr>
      <vt:lpstr>Numerous great activities KET, KAT, …</vt:lpstr>
      <vt:lpstr>asking for ErUM-Alliance</vt:lpstr>
      <vt:lpstr>asking for ErUM-Alliance</vt:lpstr>
      <vt:lpstr>asking for ErUM-Alliance</vt:lpstr>
      <vt:lpstr>BMBF working group: Big Data Analytics</vt:lpstr>
      <vt:lpstr>Consideration of other aspects</vt:lpstr>
      <vt:lpstr>Questions to KET: approximation of language comprehension &amp; needs of community</vt:lpstr>
      <vt:lpstr>Messages</vt:lpstr>
      <vt:lpstr>backup</vt:lpstr>
      <vt:lpstr>DPG Arbeitskreis „Physik, moderne Informations-technologie und Künstliche Intelligenz“</vt:lpstr>
      <vt:lpstr>Overarching take home messages</vt:lpstr>
      <vt:lpstr>Big Data Science in Astroparticle Research (III.)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Erdmann</dc:creator>
  <cp:lastModifiedBy>Erdmann</cp:lastModifiedBy>
  <cp:revision>71</cp:revision>
  <cp:lastPrinted>2018-09-27T12:25:29Z</cp:lastPrinted>
  <dcterms:created xsi:type="dcterms:W3CDTF">2018-09-24T14:31:34Z</dcterms:created>
  <dcterms:modified xsi:type="dcterms:W3CDTF">2018-09-27T13:19:10Z</dcterms:modified>
</cp:coreProperties>
</file>