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3" r:id="rId2"/>
    <p:sldId id="274" r:id="rId3"/>
    <p:sldId id="270" r:id="rId4"/>
    <p:sldId id="271" r:id="rId5"/>
    <p:sldId id="266" r:id="rId6"/>
    <p:sldId id="267" r:id="rId7"/>
    <p:sldId id="268" r:id="rId8"/>
    <p:sldId id="269" r:id="rId9"/>
    <p:sldId id="258" r:id="rId10"/>
    <p:sldId id="259" r:id="rId11"/>
    <p:sldId id="260" r:id="rId12"/>
    <p:sldId id="261" r:id="rId13"/>
    <p:sldId id="262" r:id="rId14"/>
    <p:sldId id="275" r:id="rId1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0E0E0"/>
    <a:srgbClr val="FD930A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59" autoAdjust="0"/>
    <p:restoredTop sz="83939" autoAdjust="0"/>
  </p:normalViewPr>
  <p:slideViewPr>
    <p:cSldViewPr snapToGrid="0" showGuides="1">
      <p:cViewPr>
        <p:scale>
          <a:sx n="100" d="100"/>
          <a:sy n="100" d="100"/>
        </p:scale>
        <p:origin x="-1896" y="546"/>
      </p:cViewPr>
      <p:guideLst>
        <p:guide orient="horz" pos="3956"/>
        <p:guide orient="horz" pos="900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>
        <p:scale>
          <a:sx n="100" d="100"/>
          <a:sy n="100" d="100"/>
        </p:scale>
        <p:origin x="-3468" y="-72"/>
      </p:cViewPr>
      <p:guideLst>
        <p:guide orient="horz" pos="2880"/>
        <p:guide pos="215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20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70F96095-A911-4B8A-9974-6A40BAAD5501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931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 noProof="0"/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0325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23911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32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5820" y="6538375"/>
            <a:ext cx="27805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900" baseline="0" dirty="0" smtClean="0"/>
              <a:t>E. Boyd, 13.7.2018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3429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noProof="0"/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noProof="0"/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000" noProof="0" dirty="0" smtClean="0">
                <a:solidFill>
                  <a:schemeClr val="bg1"/>
                </a:solidFill>
              </a:rPr>
              <a:t>Readiness meeting</a:t>
            </a:r>
            <a:endParaRPr lang="en-GB" sz="1000" noProof="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 format – don’t edit!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0"/>
              </a:spcBef>
              <a:buClrTx/>
              <a:buFontTx/>
              <a:buNone/>
            </a:pPr>
            <a:fld id="{7BD41925-BADA-44CD-9D29-92AC82CF061D}" type="slidenum">
              <a:rPr lang="en-GB" sz="1000" b="1" noProof="0" smtClean="0">
                <a:solidFill>
                  <a:schemeClr val="bg1"/>
                </a:solidFill>
                <a:ea typeface="Geneva" pitchFamily="1" charset="-128"/>
              </a:rPr>
              <a:t>‹#›</a:t>
            </a:fld>
            <a:endParaRPr lang="en-GB" sz="1000" b="1" noProof="0" smtClean="0">
              <a:solidFill>
                <a:schemeClr val="bg1"/>
              </a:solidFill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cs.xfel.eu/share/page/site/scsInstallationProgress/dashboard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xfel.eu/share/page/site/sqsInstallationProgress/dashboar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hyperlink" Target="https://docs.xfel.eu/share/page/site/midInstallationProgress/dashboar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xfel.eu/share/page/site/hedInstallationProgress/dashboar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SCS  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724" y="1023937"/>
            <a:ext cx="9058275" cy="5348287"/>
          </a:xfrm>
        </p:spPr>
        <p:txBody>
          <a:bodyPr/>
          <a:lstStyle/>
          <a:p>
            <a:r>
              <a:rPr lang="de-DE" sz="2000" dirty="0" smtClean="0">
                <a:hlinkClick r:id="rId2"/>
              </a:rPr>
              <a:t>Progress</a:t>
            </a:r>
          </a:p>
          <a:p>
            <a:endParaRPr lang="de-DE" sz="2000" dirty="0">
              <a:hlinkClick r:id="rId2"/>
            </a:endParaRPr>
          </a:p>
          <a:p>
            <a:pPr marL="0" indent="0">
              <a:buNone/>
            </a:pPr>
            <a:r>
              <a:rPr lang="en-US" sz="2000" dirty="0"/>
              <a:t>first beam in the SCS hutch at 12:40 and radiation safety test successfully completed at about 13:15pm. all went just super smooth.</a:t>
            </a:r>
          </a:p>
          <a:p>
            <a:endParaRPr lang="de-DE" sz="2000" dirty="0" smtClean="0">
              <a:hlinkClick r:id="rId2"/>
            </a:endParaRPr>
          </a:p>
          <a:p>
            <a:endParaRPr lang="de-DE" sz="2000" dirty="0">
              <a:hlinkClick r:id="rId2"/>
            </a:endParaRPr>
          </a:p>
          <a:p>
            <a:endParaRPr lang="de-DE" sz="2000" dirty="0" smtClean="0">
              <a:hlinkClick r:id="rId2"/>
            </a:endParaRPr>
          </a:p>
          <a:p>
            <a:endParaRPr lang="de-DE" sz="2000" dirty="0" smtClean="0">
              <a:hlinkClick r:id="rId2"/>
            </a:endParaRPr>
          </a:p>
          <a:p>
            <a:endParaRPr lang="en-US" sz="1400" dirty="0"/>
          </a:p>
          <a:p>
            <a:endParaRPr lang="de-DE" sz="2000" dirty="0" smtClean="0">
              <a:hlinkClick r:id="rId2"/>
            </a:endParaRPr>
          </a:p>
          <a:p>
            <a:pPr marL="0" indent="0">
              <a:buNone/>
            </a:pP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8554"/>
            <a:ext cx="3994150" cy="366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36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Advanced</a:t>
            </a:r>
            <a:r>
              <a:rPr lang="de-DE" dirty="0" smtClean="0"/>
              <a:t> Electronics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4301" y="1228725"/>
            <a:ext cx="8867774" cy="5060950"/>
          </a:xfrm>
        </p:spPr>
        <p:txBody>
          <a:bodyPr/>
          <a:lstStyle/>
          <a:p>
            <a:pPr lvl="0"/>
            <a:r>
              <a:rPr lang="en-US" sz="2000" dirty="0" smtClean="0"/>
              <a:t>XTD6 PBLM-1,2 </a:t>
            </a:r>
            <a:r>
              <a:rPr lang="en-US" sz="2000" dirty="0"/>
              <a:t>and MID  tested and interlocks added</a:t>
            </a:r>
          </a:p>
          <a:p>
            <a:pPr lvl="0"/>
            <a:endParaRPr lang="en-US" sz="2000" dirty="0" smtClean="0"/>
          </a:p>
          <a:p>
            <a:pPr lvl="0"/>
            <a:r>
              <a:rPr lang="en-US" sz="2000" dirty="0" smtClean="0"/>
              <a:t>SQS </a:t>
            </a:r>
            <a:r>
              <a:rPr lang="en-US" sz="2000" dirty="0"/>
              <a:t>and SCS with radiation tests today 26.07 so loops have to keep running without any update.</a:t>
            </a:r>
          </a:p>
          <a:p>
            <a:pPr lvl="1"/>
            <a:r>
              <a:rPr lang="en-US" sz="2000" dirty="0"/>
              <a:t>SQS working in loops 4 , 5 and 1. One crate missing in loop 5.</a:t>
            </a:r>
          </a:p>
          <a:p>
            <a:pPr lvl="1"/>
            <a:r>
              <a:rPr lang="en-US" sz="2000" dirty="0"/>
              <a:t>SQS interlocks to be integrated next days, also keep working in different loops.</a:t>
            </a:r>
          </a:p>
          <a:p>
            <a:pPr lvl="1"/>
            <a:r>
              <a:rPr lang="en-US" sz="2000" dirty="0"/>
              <a:t>SCS: Works mainly in Vacuum components this week, problems with </a:t>
            </a:r>
            <a:r>
              <a:rPr lang="en-US" sz="2000" dirty="0" err="1"/>
              <a:t>turbopumps</a:t>
            </a:r>
            <a:r>
              <a:rPr lang="en-US" sz="2000" dirty="0"/>
              <a:t>. Check of cables and motors in loop 1. Loop 2 working ongoing with Elmo controllers, some motors still not connected. </a:t>
            </a:r>
          </a:p>
          <a:p>
            <a:pPr lvl="1"/>
            <a:r>
              <a:rPr lang="en-US" sz="2000" dirty="0"/>
              <a:t>MPS crates for both experiments to be connected this week or early next week.</a:t>
            </a:r>
          </a:p>
          <a:p>
            <a:r>
              <a:rPr lang="en-US" sz="2000" u="sng" dirty="0"/>
              <a:t>Other points</a:t>
            </a:r>
            <a:r>
              <a:rPr lang="en-US" sz="2000" dirty="0"/>
              <a:t>	</a:t>
            </a:r>
          </a:p>
          <a:p>
            <a:pPr lvl="0"/>
            <a:r>
              <a:rPr lang="en-US" sz="2000" dirty="0"/>
              <a:t>Working with CAS in order to be able to get parameters from Mc2 motors, feature that is needed to update SQS and SCS loops.</a:t>
            </a:r>
          </a:p>
        </p:txBody>
      </p:sp>
    </p:spTree>
    <p:extLst>
      <p:ext uri="{BB962C8B-B14F-4D97-AF65-F5344CB8AC3E}">
        <p14:creationId xmlns:p14="http://schemas.microsoft.com/office/powerpoint/2010/main" val="394440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ITDM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finalizing </a:t>
            </a:r>
            <a:r>
              <a:rPr lang="en-US" dirty="0"/>
              <a:t>DAQ/online cluster setup for SASE3 - should be ready on Monday</a:t>
            </a:r>
          </a:p>
          <a:p>
            <a:r>
              <a:rPr lang="en-US" dirty="0" smtClean="0"/>
              <a:t>aim </a:t>
            </a:r>
            <a:r>
              <a:rPr lang="en-US" dirty="0"/>
              <a:t>is to get first DAQ working in SQS/SCS next week</a:t>
            </a:r>
          </a:p>
          <a:p>
            <a:r>
              <a:rPr lang="en-US" dirty="0" smtClean="0"/>
              <a:t>DAQ </a:t>
            </a:r>
            <a:r>
              <a:rPr lang="en-US" dirty="0"/>
              <a:t>configurations and permissions discussed with instrument scientists</a:t>
            </a:r>
          </a:p>
          <a:p>
            <a:r>
              <a:rPr lang="en-US" dirty="0" smtClean="0"/>
              <a:t>SASE2 </a:t>
            </a:r>
            <a:r>
              <a:rPr lang="en-US" dirty="0"/>
              <a:t>networks are in 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Detectors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4313" y="1100143"/>
            <a:ext cx="7851774" cy="3892546"/>
          </a:xfrm>
        </p:spPr>
        <p:txBody>
          <a:bodyPr/>
          <a:lstStyle/>
          <a:p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2</a:t>
            </a:r>
            <a:r>
              <a:rPr lang="en-US" sz="1200" b="1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nd</a:t>
            </a:r>
            <a:r>
              <a:rPr lang="en-US" sz="12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 </a:t>
            </a:r>
            <a:r>
              <a:rPr lang="en-US" sz="1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AGIPD MID</a:t>
            </a:r>
          </a:p>
          <a:p>
            <a:pPr lvl="1"/>
            <a:r>
              <a:rPr lang="en-US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AGIPD is expected be ready for transportation to XFEL end of </a:t>
            </a:r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August</a:t>
            </a:r>
          </a:p>
          <a:p>
            <a:pPr lvl="1"/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Illumination of FEM modules (to be used at MID) with lab X-rays @ CFEL ongoing</a:t>
            </a:r>
          </a:p>
          <a:p>
            <a:pPr lvl="1"/>
            <a:r>
              <a:rPr lang="en-US" sz="1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sym typeface="Wingdings" panose="05000000000000000000" pitchFamily="2" charset="2"/>
              </a:rPr>
              <a:t>Current source data will be taken within the next two weeks</a:t>
            </a:r>
            <a:endParaRPr lang="en-US" sz="1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sym typeface="Wingdings" panose="05000000000000000000" pitchFamily="2" charset="2"/>
            </a:endParaRPr>
          </a:p>
          <a:p>
            <a:pPr marL="535768" lvl="2" indent="0">
              <a:buNone/>
            </a:pPr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58762" y="2138367"/>
            <a:ext cx="79216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1200" b="1" kern="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DSSC</a:t>
            </a:r>
          </a:p>
          <a:p>
            <a:pPr lvl="1"/>
            <a:r>
              <a:rPr lang="en-US" sz="1200" kern="0" dirty="0" smtClean="0"/>
              <a:t>Testing of the DSSC vessel</a:t>
            </a:r>
          </a:p>
          <a:p>
            <a:pPr lvl="2"/>
            <a:r>
              <a:rPr lang="en-US" sz="1200" kern="0" dirty="0" smtClean="0"/>
              <a:t>Few new RGA performed, the spectrum slowly improves all the times. Effect of the first bad RGA? </a:t>
            </a:r>
            <a:r>
              <a:rPr lang="en-US" sz="1200" kern="0" dirty="0" err="1" smtClean="0"/>
              <a:t>Vessel+motion</a:t>
            </a:r>
            <a:r>
              <a:rPr lang="en-US" sz="1200" kern="0" dirty="0" smtClean="0"/>
              <a:t> system close to XFEL oil-free specs</a:t>
            </a:r>
          </a:p>
          <a:p>
            <a:pPr lvl="2"/>
            <a:r>
              <a:rPr lang="en-US" sz="1200" kern="0" dirty="0" smtClean="0"/>
              <a:t>Leak detector to be transported to CFEL on Thursday. Then it will be connected to the vacuum system and the system pumped, to be ready for tests next week</a:t>
            </a:r>
          </a:p>
          <a:p>
            <a:pPr lvl="2"/>
            <a:r>
              <a:rPr lang="en-US" sz="1200" kern="0" dirty="0" smtClean="0"/>
              <a:t>Power supplies for lab MB proposal submitted, approval hopefully next week</a:t>
            </a:r>
          </a:p>
          <a:p>
            <a:pPr lvl="2"/>
            <a:r>
              <a:rPr lang="en-US" sz="1200" kern="0" dirty="0" smtClean="0"/>
              <a:t>New components to connect the second Huber chiller arrived</a:t>
            </a:r>
          </a:p>
          <a:p>
            <a:pPr lvl="2"/>
            <a:r>
              <a:rPr lang="en-US" sz="1200" kern="0" dirty="0" smtClean="0"/>
              <a:t>Three PPT feedthrough flanges tested and found leak tight, the last one is under long test</a:t>
            </a:r>
          </a:p>
          <a:p>
            <a:pPr lvl="1"/>
            <a:r>
              <a:rPr lang="en-US" sz="1200" kern="0" dirty="0" smtClean="0"/>
              <a:t>PLC system to be updated</a:t>
            </a:r>
          </a:p>
          <a:p>
            <a:pPr lvl="2"/>
            <a:r>
              <a:rPr lang="en-US" sz="1200" kern="0" dirty="0" smtClean="0"/>
              <a:t>Change request submitted to include the chiller control in the system, in contact with EETF and CAS for that, comments implemented, waiting for final approval</a:t>
            </a:r>
          </a:p>
          <a:p>
            <a:pPr lvl="1"/>
            <a:r>
              <a:rPr lang="en-US" sz="1200" kern="0" dirty="0" smtClean="0"/>
              <a:t>Power supply control in </a:t>
            </a:r>
            <a:r>
              <a:rPr lang="en-US" sz="1200" kern="0" dirty="0" err="1" smtClean="0"/>
              <a:t>Karabo</a:t>
            </a:r>
            <a:endParaRPr lang="en-US" sz="1200" kern="0" dirty="0" smtClean="0"/>
          </a:p>
          <a:p>
            <a:pPr lvl="2"/>
            <a:r>
              <a:rPr lang="en-US" sz="1200" kern="0" dirty="0" smtClean="0"/>
              <a:t>Procedure cleared, first version of LV and HV tables with tags prepared</a:t>
            </a:r>
          </a:p>
          <a:p>
            <a:pPr marL="267884" lvl="1" indent="0">
              <a:buFont typeface="Wingdings" pitchFamily="2" charset="2"/>
              <a:buNone/>
            </a:pPr>
            <a:endParaRPr lang="en-US" kern="0" dirty="0" smtClean="0"/>
          </a:p>
          <a:p>
            <a:r>
              <a:rPr lang="en-US" sz="1200" b="1" kern="0" dirty="0" err="1" smtClean="0"/>
              <a:t>FastCCD</a:t>
            </a:r>
            <a:endParaRPr lang="en-US" sz="1200" b="1" kern="0" dirty="0" smtClean="0"/>
          </a:p>
          <a:p>
            <a:pPr lvl="1"/>
            <a:r>
              <a:rPr lang="en-US" sz="1200" kern="0" dirty="0" smtClean="0"/>
              <a:t>Calibration measurements ongoing with </a:t>
            </a:r>
            <a:r>
              <a:rPr lang="en-US" sz="1200" kern="0" dirty="0" err="1" smtClean="0"/>
              <a:t>PulXar</a:t>
            </a:r>
            <a:r>
              <a:rPr lang="en-US" sz="1200" kern="0" dirty="0" smtClean="0"/>
              <a:t> 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745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CAS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06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283450" cy="869950"/>
          </a:xfrm>
        </p:spPr>
        <p:txBody>
          <a:bodyPr/>
          <a:lstStyle/>
          <a:p>
            <a:r>
              <a:rPr lang="en-US" dirty="0" smtClean="0"/>
              <a:t>SRP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333500"/>
            <a:ext cx="8477250" cy="1434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dirty="0" smtClean="0"/>
              <a:t>Commissioning of SASE 3 Radiation Hutches on 26 July</a:t>
            </a:r>
            <a:r>
              <a:rPr lang="en-US" dirty="0" smtClean="0"/>
              <a:t>:</a:t>
            </a:r>
            <a:r>
              <a:rPr lang="en-US" dirty="0"/>
              <a:t> </a:t>
            </a:r>
          </a:p>
          <a:p>
            <a:r>
              <a:rPr lang="en-US" sz="1400" dirty="0" smtClean="0"/>
              <a:t> Radiation tests conducted </a:t>
            </a:r>
            <a:r>
              <a:rPr lang="en-US" sz="1400" dirty="0"/>
              <a:t>with 60 bunches delivering photons with 660 eV photon energy and 7.3 </a:t>
            </a:r>
            <a:r>
              <a:rPr lang="en-US" sz="1400" dirty="0" err="1"/>
              <a:t>mJ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As expected. No detectable radiation inside the hutches</a:t>
            </a:r>
          </a:p>
          <a:p>
            <a:endParaRPr lang="en-US" sz="1400" dirty="0"/>
          </a:p>
          <a:p>
            <a:pPr>
              <a:buNone/>
            </a:pPr>
            <a:r>
              <a:rPr lang="en-US" sz="1400" b="1" dirty="0" smtClean="0"/>
              <a:t>Area Monitoring dosimeters now hanging in SASE 3 – DO NO T REMOVE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14" y="3724275"/>
            <a:ext cx="1393586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870" y="3413933"/>
            <a:ext cx="2056279" cy="284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79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SQS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117600"/>
            <a:ext cx="8643937" cy="5276850"/>
          </a:xfrm>
        </p:spPr>
        <p:txBody>
          <a:bodyPr>
            <a:noAutofit/>
          </a:bodyPr>
          <a:lstStyle/>
          <a:p>
            <a:r>
              <a:rPr lang="de-DE" sz="1800" dirty="0" smtClean="0">
                <a:hlinkClick r:id="rId2"/>
              </a:rPr>
              <a:t>Progress</a:t>
            </a:r>
          </a:p>
          <a:p>
            <a:endParaRPr lang="de-DE" sz="1800" dirty="0" smtClean="0">
              <a:hlinkClick r:id="rId2"/>
            </a:endParaRPr>
          </a:p>
          <a:p>
            <a:r>
              <a:rPr lang="en-US" sz="1800" dirty="0" smtClean="0"/>
              <a:t>Radiation </a:t>
            </a:r>
            <a:r>
              <a:rPr lang="en-US" sz="1800" dirty="0"/>
              <a:t>safety test successfully done</a:t>
            </a:r>
            <a:r>
              <a:rPr lang="en-US" sz="1800" dirty="0" smtClean="0"/>
              <a:t>!! (</a:t>
            </a:r>
            <a:r>
              <a:rPr lang="en-US" sz="1800" dirty="0"/>
              <a:t>60 </a:t>
            </a:r>
            <a:r>
              <a:rPr lang="en-US" sz="1800" dirty="0" smtClean="0"/>
              <a:t>bunces</a:t>
            </a:r>
            <a:r>
              <a:rPr lang="en-US" sz="1800" dirty="0"/>
              <a:t>, 660 eV, 7.3 </a:t>
            </a:r>
            <a:r>
              <a:rPr lang="en-US" sz="1800" dirty="0" err="1"/>
              <a:t>mJ</a:t>
            </a:r>
            <a:r>
              <a:rPr lang="en-US" sz="1800" dirty="0"/>
              <a:t> !!!)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start </a:t>
            </a:r>
            <a:r>
              <a:rPr lang="en-US" sz="1800" dirty="0"/>
              <a:t>of commissioning of the beam line up to KB.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r>
              <a:rPr lang="en-US" sz="1800" dirty="0" smtClean="0"/>
              <a:t>Continuation </a:t>
            </a:r>
            <a:r>
              <a:rPr lang="en-US" sz="1800" dirty="0"/>
              <a:t>of installation work (motor </a:t>
            </a:r>
            <a:r>
              <a:rPr lang="en-US" sz="1800" dirty="0" smtClean="0"/>
              <a:t>test) for </a:t>
            </a:r>
            <a:r>
              <a:rPr lang="en-US" sz="1800" dirty="0"/>
              <a:t>LIC and AQS chamber.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Continuation </a:t>
            </a:r>
            <a:r>
              <a:rPr lang="en-US" sz="1800" dirty="0"/>
              <a:t>of KB vacuum tests.</a:t>
            </a:r>
          </a:p>
          <a:p>
            <a:pPr lvl="0"/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6444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117600"/>
            <a:ext cx="7972425" cy="5276850"/>
          </a:xfrm>
        </p:spPr>
        <p:txBody>
          <a:bodyPr>
            <a:normAutofit/>
          </a:bodyPr>
          <a:lstStyle/>
          <a:p>
            <a:r>
              <a:rPr lang="de-DE" dirty="0" smtClean="0">
                <a:hlinkClick r:id="rId2"/>
              </a:rPr>
              <a:t>Progress</a:t>
            </a:r>
          </a:p>
          <a:p>
            <a:pPr>
              <a:lnSpc>
                <a:spcPct val="112000"/>
              </a:lnSpc>
            </a:pPr>
            <a:endParaRPr lang="en-US" dirty="0"/>
          </a:p>
          <a:p>
            <a:pPr marL="0" indent="0">
              <a:lnSpc>
                <a:spcPct val="112000"/>
              </a:lnSpc>
              <a:buNone/>
            </a:pPr>
            <a:r>
              <a:rPr lang="en-US" dirty="0"/>
              <a:t> </a:t>
            </a:r>
            <a:endParaRPr lang="de-DE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2272594" y="6153150"/>
            <a:ext cx="10148005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endParaRPr lang="en-US" sz="1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247648" y="1704975"/>
            <a:ext cx="7879116" cy="4905374"/>
            <a:chOff x="1081969" y="1381124"/>
            <a:chExt cx="9757481" cy="4204607"/>
          </a:xfrm>
        </p:grpSpPr>
        <p:sp>
          <p:nvSpPr>
            <p:cNvPr id="7" name="TextBox 4"/>
            <p:cNvSpPr txBox="1"/>
            <p:nvPr/>
          </p:nvSpPr>
          <p:spPr>
            <a:xfrm>
              <a:off x="1081970" y="1381124"/>
              <a:ext cx="9757480" cy="3838575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12000"/>
                </a:lnSpc>
              </a:pPr>
              <a:r>
                <a:rPr lang="en-US" dirty="0" smtClean="0"/>
                <a:t>Progress week 30</a:t>
              </a:r>
              <a:r>
                <a:rPr lang="en-US" dirty="0"/>
                <a:t> </a:t>
              </a:r>
              <a:r>
                <a:rPr lang="en-US" dirty="0" smtClean="0"/>
                <a:t>(</a:t>
              </a:r>
              <a:r>
                <a:rPr lang="en-US" dirty="0"/>
                <a:t>J</a:t>
              </a:r>
              <a:r>
                <a:rPr lang="en-US" dirty="0" smtClean="0"/>
                <a:t>uly 23-27):</a:t>
              </a:r>
            </a:p>
            <a:p>
              <a:pPr>
                <a:lnSpc>
                  <a:spcPct val="112000"/>
                </a:lnSpc>
              </a:pPr>
              <a:endParaRPr lang="en-US" dirty="0" smtClean="0"/>
            </a:p>
            <a:p>
              <a:pPr marL="269875" indent="-269875">
                <a:lnSpc>
                  <a:spcPct val="112000"/>
                </a:lnSpc>
                <a:buBlip>
                  <a:blip r:embed="rId3"/>
                </a:buBlip>
              </a:pPr>
              <a:r>
                <a:rPr lang="en-US" dirty="0" smtClean="0"/>
                <a:t> All day 1 components installed and under vacuum in OH </a:t>
              </a:r>
            </a:p>
            <a:p>
              <a:pPr marL="269875" indent="-269875">
                <a:lnSpc>
                  <a:spcPct val="112000"/>
                </a:lnSpc>
                <a:buBlip>
                  <a:blip r:embed="rId3"/>
                </a:buBlip>
              </a:pPr>
              <a:r>
                <a:rPr lang="en-US" dirty="0"/>
                <a:t> </a:t>
              </a:r>
              <a:r>
                <a:rPr lang="en-US" dirty="0" smtClean="0"/>
                <a:t>Phase-2 </a:t>
              </a:r>
              <a:r>
                <a:rPr lang="en-US" dirty="0"/>
                <a:t>c</a:t>
              </a:r>
              <a:r>
                <a:rPr lang="en-US" dirty="0" smtClean="0"/>
                <a:t>abling finished in OH but…</a:t>
              </a:r>
            </a:p>
            <a:p>
              <a:pPr marL="269875" indent="-269875">
                <a:lnSpc>
                  <a:spcPct val="112000"/>
                </a:lnSpc>
                <a:buBlip>
                  <a:blip r:embed="rId3"/>
                </a:buBlip>
              </a:pPr>
              <a:r>
                <a:rPr lang="en-US" dirty="0" smtClean="0"/>
                <a:t> Several cables/connectors were not available. Schulz must return and finish the </a:t>
              </a:r>
            </a:p>
            <a:p>
              <a:pPr>
                <a:lnSpc>
                  <a:spcPct val="112000"/>
                </a:lnSpc>
                <a:buNone/>
              </a:pPr>
              <a:r>
                <a:rPr lang="en-US" dirty="0" smtClean="0"/>
                <a:t>work later</a:t>
              </a:r>
            </a:p>
            <a:p>
              <a:pPr marL="269875" indent="-269875">
                <a:lnSpc>
                  <a:spcPct val="112000"/>
                </a:lnSpc>
                <a:buBlip>
                  <a:blip r:embed="rId3"/>
                </a:buBlip>
              </a:pPr>
              <a:r>
                <a:rPr lang="en-US" dirty="0"/>
                <a:t> </a:t>
              </a:r>
              <a:r>
                <a:rPr lang="en-US" dirty="0" smtClean="0"/>
                <a:t>Assembly of diagnostics end station   </a:t>
              </a:r>
            </a:p>
            <a:p>
              <a:pPr marL="269875" indent="-269875">
                <a:lnSpc>
                  <a:spcPct val="112000"/>
                </a:lnSpc>
                <a:buBlip>
                  <a:blip r:embed="rId3"/>
                </a:buBlip>
              </a:pPr>
              <a:r>
                <a:rPr lang="en-US" dirty="0" smtClean="0"/>
                <a:t> </a:t>
              </a:r>
              <a:r>
                <a:rPr lang="en-US" dirty="0" err="1" smtClean="0"/>
                <a:t>Karabo</a:t>
              </a:r>
              <a:r>
                <a:rPr lang="en-US" dirty="0" smtClean="0"/>
                <a:t>/firmware tests (tech commissioning) of two JJ slits (XTD6) almost complete</a:t>
              </a:r>
            </a:p>
            <a:p>
              <a:pPr marL="269875" indent="-269875">
                <a:lnSpc>
                  <a:spcPct val="112000"/>
                </a:lnSpc>
                <a:buBlip>
                  <a:blip r:embed="rId3"/>
                </a:buBlip>
              </a:pPr>
              <a:r>
                <a:rPr lang="en-US" dirty="0"/>
                <a:t> </a:t>
              </a:r>
              <a:r>
                <a:rPr lang="en-US" dirty="0" smtClean="0"/>
                <a:t>Local tests of imagers (XTD6) started</a:t>
              </a:r>
            </a:p>
            <a:p>
              <a:pPr>
                <a:lnSpc>
                  <a:spcPct val="112000"/>
                </a:lnSpc>
                <a:buNone/>
              </a:pPr>
              <a:r>
                <a:rPr lang="en-US" dirty="0" smtClean="0"/>
                <a:t>Other:</a:t>
              </a: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1081969" y="4671331"/>
              <a:ext cx="914400" cy="914400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75" indent="-269875">
                <a:lnSpc>
                  <a:spcPct val="112000"/>
                </a:lnSpc>
                <a:buBlip>
                  <a:blip r:embed="rId3"/>
                </a:buBlip>
              </a:pPr>
              <a:r>
                <a:rPr lang="en-US" dirty="0" smtClean="0"/>
                <a:t> Waiting for PINK’s installation of improved MCP y-motion </a:t>
              </a:r>
              <a:r>
                <a:rPr lang="en-US" dirty="0"/>
                <a:t>in EH </a:t>
              </a:r>
              <a:r>
                <a:rPr lang="en-US" dirty="0" smtClean="0"/>
                <a:t>(mid-end Aug)</a:t>
              </a:r>
            </a:p>
            <a:p>
              <a:pPr marL="269875" indent="-269875">
                <a:lnSpc>
                  <a:spcPct val="112000"/>
                </a:lnSpc>
                <a:buBlip>
                  <a:blip r:embed="rId3"/>
                </a:buBlip>
              </a:pPr>
              <a:r>
                <a:rPr lang="en-US" dirty="0"/>
                <a:t> </a:t>
              </a:r>
              <a:r>
                <a:rPr lang="en-US" dirty="0" smtClean="0"/>
                <a:t>CRL-2 (XTD6) to be opened soon to make diagnostics of possible damages…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4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117599"/>
            <a:ext cx="8558212" cy="5597525"/>
          </a:xfrm>
        </p:spPr>
        <p:txBody>
          <a:bodyPr>
            <a:normAutofit fontScale="55000" lnSpcReduction="20000"/>
          </a:bodyPr>
          <a:lstStyle/>
          <a:p>
            <a:r>
              <a:rPr lang="de-DE" sz="3600" dirty="0" smtClean="0">
                <a:hlinkClick r:id="rId2"/>
              </a:rPr>
              <a:t>Progress</a:t>
            </a:r>
          </a:p>
          <a:p>
            <a:r>
              <a:rPr lang="en-US" sz="3600" dirty="0"/>
              <a:t>PAM assembled, vacuum test in progress</a:t>
            </a:r>
          </a:p>
          <a:p>
            <a:r>
              <a:rPr lang="en-US" sz="3600" dirty="0"/>
              <a:t>MEA came and aligned: 4BladeSlits, ATT, CRL.</a:t>
            </a:r>
          </a:p>
          <a:p>
            <a:r>
              <a:rPr lang="en-US" sz="3600" dirty="0"/>
              <a:t>Some discrepancies remain and need clarification</a:t>
            </a:r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Amplitude laser installation ongoing,</a:t>
            </a:r>
          </a:p>
          <a:p>
            <a:r>
              <a:rPr lang="en-US" sz="3600" dirty="0" err="1"/>
              <a:t>oscilator</a:t>
            </a:r>
            <a:r>
              <a:rPr lang="en-US" sz="3600" dirty="0"/>
              <a:t> and first amplifier stage aligned and running.</a:t>
            </a:r>
          </a:p>
          <a:p>
            <a:r>
              <a:rPr lang="en-US" sz="3600" dirty="0"/>
              <a:t> </a:t>
            </a:r>
          </a:p>
          <a:p>
            <a:r>
              <a:rPr lang="en-US" sz="3600" dirty="0"/>
              <a:t>Routing for roughing vacuum line from pump outside hutch to IC1</a:t>
            </a:r>
          </a:p>
          <a:p>
            <a:r>
              <a:rPr lang="en-US" sz="3600" dirty="0"/>
              <a:t>identified, will be contracted next week. Last checks by VAC group ongoing. </a:t>
            </a:r>
          </a:p>
          <a:p>
            <a:endParaRPr lang="de-DE" sz="3600" dirty="0" smtClean="0">
              <a:hlinkClick r:id="rId2"/>
            </a:endParaRPr>
          </a:p>
          <a:p>
            <a:endParaRPr lang="de-DE" sz="3600" dirty="0">
              <a:hlinkClick r:id="rId2"/>
            </a:endParaRPr>
          </a:p>
          <a:p>
            <a:endParaRPr lang="de-DE" sz="3600" dirty="0" smtClean="0">
              <a:hlinkClick r:id="rId2"/>
            </a:endParaRPr>
          </a:p>
          <a:p>
            <a:endParaRPr lang="de-DE" sz="3600" dirty="0" smtClean="0">
              <a:hlinkClick r:id="rId2"/>
            </a:endParaRPr>
          </a:p>
          <a:p>
            <a:endParaRPr lang="de-DE" dirty="0" smtClean="0">
              <a:hlinkClick r:id="rId2"/>
            </a:endParaRPr>
          </a:p>
          <a:p>
            <a:pPr marL="0" indent="0">
              <a:buNone/>
            </a:pPr>
            <a:r>
              <a:rPr lang="de-DE" dirty="0" smtClean="0">
                <a:hlinkClick r:id="rId2"/>
              </a:rPr>
              <a:t> </a:t>
            </a:r>
            <a:endParaRPr lang="de-DE" dirty="0"/>
          </a:p>
          <a:p>
            <a:pPr marL="0" indent="0">
              <a:buNone/>
            </a:pPr>
            <a:endParaRPr lang="en-US" dirty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64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SASE2 XTD6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4813" y="1347787"/>
            <a:ext cx="8377237" cy="4948237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19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</a:t>
            </a:r>
            <a:endParaRPr lang="de-DE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04812" y="1338263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2000" dirty="0"/>
              <a:t>SASE 3: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err="1" smtClean="0"/>
              <a:t>Lasermet</a:t>
            </a:r>
            <a:r>
              <a:rPr lang="en-US" sz="2000" dirty="0" smtClean="0"/>
              <a:t> </a:t>
            </a:r>
            <a:r>
              <a:rPr lang="en-US" sz="2000" dirty="0"/>
              <a:t>interlock commissioning close to finished (end of week)</a:t>
            </a:r>
          </a:p>
          <a:p>
            <a:r>
              <a:rPr lang="en-US" sz="2000" dirty="0" smtClean="0"/>
              <a:t>AC </a:t>
            </a:r>
            <a:r>
              <a:rPr lang="en-US" sz="2000" dirty="0"/>
              <a:t>heat load test beg. next week</a:t>
            </a:r>
          </a:p>
          <a:p>
            <a:r>
              <a:rPr lang="en-US" sz="2000" dirty="0" smtClean="0"/>
              <a:t>laser </a:t>
            </a:r>
            <a:r>
              <a:rPr lang="en-US" sz="2000" dirty="0"/>
              <a:t>layout mask will be transferred next week</a:t>
            </a:r>
          </a:p>
          <a:p>
            <a:r>
              <a:rPr lang="en-US" sz="2000" dirty="0" smtClean="0"/>
              <a:t>second </a:t>
            </a:r>
            <a:r>
              <a:rPr lang="en-US" sz="2000" dirty="0"/>
              <a:t>week in August </a:t>
            </a:r>
            <a:r>
              <a:rPr lang="en-US" sz="2000" dirty="0" err="1"/>
              <a:t>Amphos</a:t>
            </a:r>
            <a:r>
              <a:rPr lang="en-US" sz="2000" dirty="0"/>
              <a:t> installation</a:t>
            </a:r>
          </a:p>
          <a:p>
            <a:r>
              <a:rPr lang="en-US" sz="2000" dirty="0" smtClean="0"/>
              <a:t>FE </a:t>
            </a:r>
            <a:r>
              <a:rPr lang="en-US" sz="2000" dirty="0"/>
              <a:t>has spent already weeks in customs now...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SASE 2: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r>
              <a:rPr lang="en-US" sz="2000" smtClean="0"/>
              <a:t>facility </a:t>
            </a:r>
            <a:r>
              <a:rPr lang="en-US" sz="2000" dirty="0"/>
              <a:t>status not clear</a:t>
            </a:r>
          </a:p>
          <a:p>
            <a:r>
              <a:rPr lang="en-US" sz="2000" smtClean="0"/>
              <a:t>Amphos</a:t>
            </a:r>
            <a:r>
              <a:rPr lang="en-US" sz="2000" dirty="0" smtClean="0"/>
              <a:t> </a:t>
            </a:r>
            <a:r>
              <a:rPr lang="en-US" sz="2000" dirty="0"/>
              <a:t>will be placed on table second or third week in August</a:t>
            </a:r>
          </a:p>
        </p:txBody>
      </p:sp>
    </p:spTree>
    <p:extLst>
      <p:ext uri="{BB962C8B-B14F-4D97-AF65-F5344CB8AC3E}">
        <p14:creationId xmlns:p14="http://schemas.microsoft.com/office/powerpoint/2010/main" val="168841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Vacuum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 </a:t>
            </a:r>
            <a:r>
              <a:rPr lang="en-US" dirty="0"/>
              <a:t>optics hutch connected to tunnel vacuum</a:t>
            </a:r>
          </a:p>
          <a:p>
            <a:r>
              <a:rPr lang="en-US" dirty="0" smtClean="0"/>
              <a:t>HED </a:t>
            </a:r>
            <a:r>
              <a:rPr lang="en-US" dirty="0"/>
              <a:t>installation is ongoing</a:t>
            </a:r>
          </a:p>
          <a:p>
            <a:r>
              <a:rPr lang="en-US" dirty="0" smtClean="0"/>
              <a:t>Instrument </a:t>
            </a:r>
            <a:r>
              <a:rPr lang="en-US" dirty="0"/>
              <a:t>support for MID, SQS, SPB...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3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Optics</a:t>
            </a:r>
            <a:r>
              <a:rPr lang="de-DE" dirty="0" smtClean="0"/>
              <a:t> 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586787" cy="49323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e-DE" dirty="0" smtClean="0"/>
              <a:t>Photon </a:t>
            </a:r>
            <a:r>
              <a:rPr lang="de-DE" dirty="0" err="1" smtClean="0"/>
              <a:t>Diagnostics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5600" y="1098550"/>
            <a:ext cx="8604249" cy="538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900" dirty="0"/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 bwMode="auto">
          <a:xfrm>
            <a:off x="404812" y="1338263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8450" indent="-298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58800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2"/>
                </a:solidFill>
                <a:latin typeface="+mn-lt"/>
                <a:ea typeface="+mn-ea"/>
              </a:defRPr>
            </a:lvl2pPr>
            <a:lvl3pPr marL="817563" indent="-257175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"/>
              <a:defRPr sz="2400">
                <a:solidFill>
                  <a:schemeClr val="tx2"/>
                </a:solidFill>
                <a:latin typeface="+mn-lt"/>
                <a:ea typeface="+mn-ea"/>
              </a:defRPr>
            </a:lvl3pPr>
            <a:lvl4pPr marL="1077913" indent="-258763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rgbClr val="100F2E"/>
                </a:solidFill>
                <a:latin typeface="+mn-lt"/>
                <a:ea typeface="+mn-ea"/>
              </a:defRPr>
            </a:lvl4pPr>
            <a:lvl5pPr marL="1312863" indent="-223838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5pPr>
            <a:lvl6pPr marL="17700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6pPr>
            <a:lvl7pPr marL="22272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7pPr>
            <a:lvl8pPr marL="26844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8pPr>
            <a:lvl9pPr marL="3141663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2400">
                <a:solidFill>
                  <a:srgbClr val="100F2E"/>
                </a:solidFill>
                <a:latin typeface="+mn-lt"/>
                <a:ea typeface="+mn-ea"/>
              </a:defRPr>
            </a:lvl9pPr>
          </a:lstStyle>
          <a:p>
            <a:r>
              <a:rPr lang="en-US" sz="2000" dirty="0" smtClean="0"/>
              <a:t>MCP </a:t>
            </a:r>
            <a:r>
              <a:rPr lang="en-US" sz="2000" dirty="0"/>
              <a:t>XTD6 is commissioned, ready for beam.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53870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template-european-xfel-gmbh_presentation_test03</Template>
  <TotalTime>0</TotalTime>
  <Words>637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template-european-xfel-gmbh_presentation</vt:lpstr>
      <vt:lpstr>SCS  </vt:lpstr>
      <vt:lpstr>SQS</vt:lpstr>
      <vt:lpstr>MID</vt:lpstr>
      <vt:lpstr>HED</vt:lpstr>
      <vt:lpstr>SASE2 XTD6 </vt:lpstr>
      <vt:lpstr>Laser</vt:lpstr>
      <vt:lpstr>Vacuum</vt:lpstr>
      <vt:lpstr>Optics  </vt:lpstr>
      <vt:lpstr>Photon Diagnostics</vt:lpstr>
      <vt:lpstr>Advanced Electronics</vt:lpstr>
      <vt:lpstr>ITDM</vt:lpstr>
      <vt:lpstr>Detectors </vt:lpstr>
      <vt:lpstr>CAS</vt:lpstr>
      <vt:lpstr>SRP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Poppe, Frank</dc:creator>
  <cp:lastModifiedBy>Adriano Violante</cp:lastModifiedBy>
  <cp:revision>531</cp:revision>
  <cp:lastPrinted>2008-09-01T15:04:16Z</cp:lastPrinted>
  <dcterms:created xsi:type="dcterms:W3CDTF">2012-08-22T09:26:39Z</dcterms:created>
  <dcterms:modified xsi:type="dcterms:W3CDTF">2018-07-27T06:15:33Z</dcterms:modified>
</cp:coreProperties>
</file>