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5" r:id="rId2"/>
    <p:sldId id="257" r:id="rId3"/>
    <p:sldId id="269" r:id="rId4"/>
    <p:sldId id="258" r:id="rId5"/>
    <p:sldId id="259" r:id="rId6"/>
    <p:sldId id="266" r:id="rId7"/>
    <p:sldId id="267" r:id="rId8"/>
    <p:sldId id="260" r:id="rId9"/>
    <p:sldId id="261" r:id="rId10"/>
    <p:sldId id="268" r:id="rId11"/>
    <p:sldId id="262" r:id="rId12"/>
    <p:sldId id="263" r:id="rId13"/>
  </p:sldIdLst>
  <p:sldSz cx="9144000" cy="6858000" type="screen4x3"/>
  <p:notesSz cx="6858000" cy="9144000"/>
  <p:defaultTextStyle>
    <a:defPPr>
      <a:defRPr lang="de-DE"/>
    </a:defPPr>
    <a:lvl1pPr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1pPr>
    <a:lvl2pPr marL="4572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2pPr>
    <a:lvl3pPr marL="9144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3pPr>
    <a:lvl4pPr marL="13716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4pPr>
    <a:lvl5pPr marL="18288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5pPr>
    <a:lvl6pPr marL="2286000" algn="l" defTabSz="914400" rtl="0" eaLnBrk="1" latinLnBrk="0" hangingPunct="1">
      <a:defRPr sz="900" kern="1200">
        <a:solidFill>
          <a:schemeClr val="tx1"/>
        </a:solidFill>
        <a:latin typeface="Arial" charset="0"/>
        <a:ea typeface="ＭＳ Ｐゴシック" pitchFamily="112" charset="-128"/>
        <a:cs typeface="+mn-cs"/>
      </a:defRPr>
    </a:lvl6pPr>
    <a:lvl7pPr marL="2743200" algn="l" defTabSz="914400" rtl="0" eaLnBrk="1" latinLnBrk="0" hangingPunct="1">
      <a:defRPr sz="900" kern="1200">
        <a:solidFill>
          <a:schemeClr val="tx1"/>
        </a:solidFill>
        <a:latin typeface="Arial" charset="0"/>
        <a:ea typeface="ＭＳ Ｐゴシック" pitchFamily="112" charset="-128"/>
        <a:cs typeface="+mn-cs"/>
      </a:defRPr>
    </a:lvl7pPr>
    <a:lvl8pPr marL="3200400" algn="l" defTabSz="914400" rtl="0" eaLnBrk="1" latinLnBrk="0" hangingPunct="1">
      <a:defRPr sz="900" kern="1200">
        <a:solidFill>
          <a:schemeClr val="tx1"/>
        </a:solidFill>
        <a:latin typeface="Arial" charset="0"/>
        <a:ea typeface="ＭＳ Ｐゴシック" pitchFamily="112" charset="-128"/>
        <a:cs typeface="+mn-cs"/>
      </a:defRPr>
    </a:lvl8pPr>
    <a:lvl9pPr marL="3657600" algn="l" defTabSz="914400" rtl="0" eaLnBrk="1" latinLnBrk="0" hangingPunct="1">
      <a:defRPr sz="9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0E0E0"/>
    <a:srgbClr val="FD930A"/>
    <a:srgbClr val="261748"/>
    <a:srgbClr val="251555"/>
    <a:srgbClr val="626262"/>
    <a:srgbClr val="100F2E"/>
    <a:srgbClr val="23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59" autoAdjust="0"/>
    <p:restoredTop sz="83939" autoAdjust="0"/>
  </p:normalViewPr>
  <p:slideViewPr>
    <p:cSldViewPr snapToGrid="0" showGuides="1">
      <p:cViewPr>
        <p:scale>
          <a:sx n="100" d="100"/>
          <a:sy n="100" d="100"/>
        </p:scale>
        <p:origin x="-1896" y="546"/>
      </p:cViewPr>
      <p:guideLst>
        <p:guide orient="horz" pos="3956"/>
        <p:guide orient="horz" pos="900"/>
        <p:guide orient="horz" pos="2446"/>
        <p:guide orient="horz" pos="4038"/>
        <p:guide pos="5277"/>
        <p:guide pos="1750"/>
        <p:guide pos="4023"/>
        <p:guide pos="5685"/>
        <p:guide pos="255"/>
        <p:guide pos="5318"/>
        <p:guide pos="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00" d="100"/>
          <a:sy n="100" d="100"/>
        </p:scale>
        <p:origin x="-3468" y="-72"/>
      </p:cViewPr>
      <p:guideLst>
        <p:guide orient="horz" pos="2880"/>
        <p:guide pos="215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20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vl1pPr>
          </a:lstStyle>
          <a:p>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vl1pPr>
          </a:lstStyle>
          <a:p>
            <a:endParaRPr lang="de-DE"/>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vl1pPr>
          </a:lstStyle>
          <a:p>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vl1pPr>
          </a:lstStyle>
          <a:p>
            <a:fld id="{70F96095-A911-4B8A-9974-6A40BAAD5501}" type="slidenum">
              <a:rPr lang="de-DE"/>
              <a:pPr/>
              <a:t>‹#›</a:t>
            </a:fld>
            <a:endParaRPr lang="de-DE"/>
          </a:p>
        </p:txBody>
      </p:sp>
    </p:spTree>
    <p:extLst>
      <p:ext uri="{BB962C8B-B14F-4D97-AF65-F5344CB8AC3E}">
        <p14:creationId xmlns:p14="http://schemas.microsoft.com/office/powerpoint/2010/main" val="28219311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22" name="Rectangle 82"/>
          <p:cNvSpPr>
            <a:spLocks noChangeArrowheads="1"/>
          </p:cNvSpPr>
          <p:nvPr userDrawn="1"/>
        </p:nvSpPr>
        <p:spPr bwMode="auto">
          <a:xfrm>
            <a:off x="8442325" y="114300"/>
            <a:ext cx="576264" cy="907200"/>
          </a:xfrm>
          <a:prstGeom prst="rect">
            <a:avLst/>
          </a:prstGeom>
          <a:solidFill>
            <a:schemeClr val="tx1"/>
          </a:solidFill>
          <a:ln w="9525">
            <a:solidFill>
              <a:srgbClr val="261748"/>
            </a:solidFill>
            <a:miter lim="800000"/>
            <a:headEnd/>
            <a:tailEnd/>
          </a:ln>
        </p:spPr>
        <p:txBody>
          <a:bodyPr wrap="none" anchor="ctr"/>
          <a:lstStyle/>
          <a:p>
            <a:endParaRPr lang="en-GB" noProof="0"/>
          </a:p>
        </p:txBody>
      </p:sp>
      <p:sp>
        <p:nvSpPr>
          <p:cNvPr id="10313"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pic>
        <p:nvPicPr>
          <p:cNvPr id="10323" name="Picture 83" descr="logo-XFE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0324" name="Rectangle 84"/>
          <p:cNvSpPr>
            <a:spLocks noGrp="1" noChangeArrowheads="1"/>
          </p:cNvSpPr>
          <p:nvPr>
            <p:ph type="subTitle" sz="quarter" idx="1"/>
          </p:nvPr>
        </p:nvSpPr>
        <p:spPr>
          <a:xfrm>
            <a:off x="404607" y="3411538"/>
            <a:ext cx="8325262"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0" indent="0" algn="ctr">
              <a:buFont typeface="Wingdings" pitchFamily="2" charset="2"/>
              <a:buNone/>
              <a:defRPr sz="3200">
                <a:solidFill>
                  <a:schemeClr val="tx1"/>
                </a:solidFill>
              </a:defRPr>
            </a:lvl1pPr>
          </a:lstStyle>
          <a:p>
            <a:pPr lvl="0"/>
            <a:endParaRPr lang="en-GB" noProof="0" dirty="0" smtClean="0"/>
          </a:p>
        </p:txBody>
      </p:sp>
      <p:sp>
        <p:nvSpPr>
          <p:cNvPr id="10325" name="Line 85"/>
          <p:cNvSpPr>
            <a:spLocks noChangeShapeType="1"/>
          </p:cNvSpPr>
          <p:nvPr userDrawn="1"/>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0326" name="Rectangle 86"/>
          <p:cNvSpPr>
            <a:spLocks noGrp="1" noChangeArrowheads="1"/>
          </p:cNvSpPr>
          <p:nvPr>
            <p:ph type="ctrTitle" sz="quarter"/>
          </p:nvPr>
        </p:nvSpPr>
        <p:spPr>
          <a:xfrm>
            <a:off x="404813" y="1314450"/>
            <a:ext cx="83312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lgn="ctr">
              <a:defRPr sz="5500" b="0">
                <a:solidFill>
                  <a:schemeClr val="tx1"/>
                </a:solidFill>
              </a:defRPr>
            </a:lvl1pPr>
          </a:lstStyle>
          <a:p>
            <a:pPr lvl="0"/>
            <a:endParaRPr lang="en-GB" noProof="0" dirty="0" smtClean="0"/>
          </a:p>
        </p:txBody>
      </p:sp>
      <p:pic>
        <p:nvPicPr>
          <p:cNvPr id="10327"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Inhaltsplatzhalt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90325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212391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No 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73266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 name="Picture 134" descr="Undulator_final_nurh#50DE97_recht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2325" y="114300"/>
            <a:ext cx="582613" cy="917575"/>
          </a:xfrm>
          <a:prstGeom prst="rect">
            <a:avLst/>
          </a:prstGeom>
          <a:noFill/>
          <a:extLst>
            <a:ext uri="{909E8E84-426E-40DD-AFC4-6F175D3DCCD1}">
              <a14:hiddenFill xmlns:a14="http://schemas.microsoft.com/office/drawing/2010/main">
                <a:solidFill>
                  <a:srgbClr val="FFFFFF"/>
                </a:solidFill>
              </a14:hiddenFill>
            </a:ext>
          </a:extLst>
        </p:spPr>
      </p:pic>
      <p:sp>
        <p:nvSpPr>
          <p:cNvPr id="1146" name="Rectangle 122"/>
          <p:cNvSpPr>
            <a:spLocks noChangeArrowheads="1"/>
          </p:cNvSpPr>
          <p:nvPr/>
        </p:nvSpPr>
        <p:spPr bwMode="auto">
          <a:xfrm>
            <a:off x="1093788" y="114300"/>
            <a:ext cx="7283450" cy="915988"/>
          </a:xfrm>
          <a:prstGeom prst="rect">
            <a:avLst/>
          </a:prstGeom>
          <a:solidFill>
            <a:schemeClr val="tx1"/>
          </a:solidFill>
          <a:ln>
            <a:noFill/>
          </a:ln>
        </p:spPr>
        <p:txBody>
          <a:bodyPr wrap="none" anchor="ctr"/>
          <a:lstStyle/>
          <a:p>
            <a:pPr algn="ctr" eaLnBrk="0" hangingPunct="0">
              <a:spcBef>
                <a:spcPct val="0"/>
              </a:spcBef>
              <a:buClrTx/>
              <a:buFontTx/>
              <a:buNone/>
            </a:pPr>
            <a:endParaRPr lang="en-GB" sz="2400" noProof="0"/>
          </a:p>
        </p:txBody>
      </p:sp>
      <p:sp>
        <p:nvSpPr>
          <p:cNvPr id="1154" name="Rectangle 130"/>
          <p:cNvSpPr>
            <a:spLocks noGrp="1" noChangeArrowheads="1"/>
          </p:cNvSpPr>
          <p:nvPr>
            <p:ph type="title"/>
          </p:nvPr>
        </p:nvSpPr>
        <p:spPr bwMode="auto">
          <a:xfrm>
            <a:off x="1093788" y="307975"/>
            <a:ext cx="72834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noProof="0" smtClean="0"/>
              <a:t>Slide title: Don’t edit here!</a:t>
            </a:r>
          </a:p>
        </p:txBody>
      </p:sp>
      <p:sp>
        <p:nvSpPr>
          <p:cNvPr id="1144" name="Line 120"/>
          <p:cNvSpPr>
            <a:spLocks noChangeShapeType="1"/>
          </p:cNvSpPr>
          <p:nvPr/>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147"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p>
            <a:pPr eaLnBrk="0" hangingPunct="0">
              <a:lnSpc>
                <a:spcPct val="110000"/>
              </a:lnSpc>
              <a:spcBef>
                <a:spcPct val="50000"/>
              </a:spcBef>
              <a:buClrTx/>
              <a:buFontTx/>
              <a:buNone/>
            </a:pPr>
            <a:r>
              <a:rPr lang="en-US" sz="1000" noProof="0" dirty="0" smtClean="0">
                <a:solidFill>
                  <a:schemeClr val="bg1"/>
                </a:solidFill>
              </a:rPr>
              <a:t>Operations meeting</a:t>
            </a:r>
            <a:endParaRPr lang="en-GB" sz="1000" noProof="0" dirty="0">
              <a:solidFill>
                <a:schemeClr val="bg1"/>
              </a:solidFill>
            </a:endParaRPr>
          </a:p>
        </p:txBody>
      </p:sp>
      <p:pic>
        <p:nvPicPr>
          <p:cNvPr id="1151" name="Picture 127" descr="logo-XFEL_rgb"/>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156" name="Rectangle 132"/>
          <p:cNvSpPr>
            <a:spLocks noGrp="1" noChangeAspect="1" noChangeArrowheads="1"/>
          </p:cNvSpPr>
          <p:nvPr>
            <p:ph type="body" idx="1"/>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smtClean="0"/>
              <a:t>text format – don’t edit!</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 name="Rechteck 16"/>
          <p:cNvSpPr/>
          <p:nvPr/>
        </p:nvSpPr>
        <p:spPr bwMode="auto">
          <a:xfrm>
            <a:off x="8448938" y="784800"/>
            <a:ext cx="576000" cy="247075"/>
          </a:xfrm>
          <a:prstGeom prst="rect">
            <a:avLst/>
          </a:prstGeom>
          <a:noFill/>
          <a:ln>
            <a:noFill/>
          </a:ln>
        </p:spPr>
        <p:txBody>
          <a:bodyPr vert="horz" wrap="square" lIns="54000" tIns="45720" rIns="54000" bIns="18000" numCol="1" anchor="b" anchorCtr="0" compatLnSpc="1">
            <a:prstTxWarp prst="textNoShape">
              <a:avLst/>
            </a:prstTxWarp>
          </a:bodyPr>
          <a:lstStyle/>
          <a:p>
            <a:pPr lvl="0" algn="ctr" eaLnBrk="0" hangingPunct="0">
              <a:spcBef>
                <a:spcPct val="0"/>
              </a:spcBef>
              <a:buClrTx/>
              <a:buFontTx/>
              <a:buNone/>
            </a:pPr>
            <a:fld id="{7BD41925-BADA-44CD-9D29-92AC82CF061D}" type="slidenum">
              <a:rPr lang="en-GB" sz="1000" b="1" noProof="0" smtClean="0">
                <a:solidFill>
                  <a:schemeClr val="bg1"/>
                </a:solidFill>
                <a:ea typeface="Geneva" pitchFamily="1" charset="-128"/>
              </a:rPr>
              <a:t>‹#›</a:t>
            </a:fld>
            <a:endParaRPr lang="en-GB" sz="1000" b="1" noProof="0" smtClean="0">
              <a:solidFill>
                <a:schemeClr val="bg1"/>
              </a:solidFill>
              <a:ea typeface="Geneva" pitchFamily="1" charset="-128"/>
            </a:endParaRPr>
          </a:p>
        </p:txBody>
      </p:sp>
      <p:sp>
        <p:nvSpPr>
          <p:cNvPr id="3" name="Textfeld 2"/>
          <p:cNvSpPr txBox="1"/>
          <p:nvPr/>
        </p:nvSpPr>
        <p:spPr>
          <a:xfrm>
            <a:off x="117475" y="6477000"/>
            <a:ext cx="8902700"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defPPr>
              <a:defRPr lang="de-DE"/>
            </a:defPPr>
            <a:lvl1pPr eaLnBrk="0" hangingPunct="0">
              <a:lnSpc>
                <a:spcPct val="110000"/>
              </a:lnSpc>
              <a:spcBef>
                <a:spcPct val="0"/>
              </a:spcBef>
              <a:buClrTx/>
              <a:buFontTx/>
              <a:buNone/>
              <a:defRPr sz="800">
                <a:solidFill>
                  <a:srgbClr val="000000"/>
                </a:solidFill>
              </a:defRPr>
            </a:lvl1pPr>
          </a:lstStyle>
          <a:p>
            <a:pPr lvl="0"/>
            <a:endParaRPr lang="en-GB" noProof="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computing@xfel.e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Photon Run </a:t>
            </a:r>
            <a:r>
              <a:rPr lang="de-DE" dirty="0" err="1" smtClean="0"/>
              <a:t>Coordinator</a:t>
            </a:r>
            <a:endParaRPr lang="de-DE" dirty="0"/>
          </a:p>
        </p:txBody>
      </p:sp>
      <p:sp>
        <p:nvSpPr>
          <p:cNvPr id="3" name="Inhaltsplatzhalter 2"/>
          <p:cNvSpPr>
            <a:spLocks noGrp="1"/>
          </p:cNvSpPr>
          <p:nvPr>
            <p:ph idx="1"/>
          </p:nvPr>
        </p:nvSpPr>
        <p:spPr>
          <a:xfrm>
            <a:off x="133350" y="1119188"/>
            <a:ext cx="8886825" cy="4932362"/>
          </a:xfrm>
        </p:spPr>
        <p:txBody>
          <a:bodyPr/>
          <a:lstStyle/>
          <a:p>
            <a:endParaRPr lang="de-DE" sz="1600" dirty="0"/>
          </a:p>
        </p:txBody>
      </p:sp>
    </p:spTree>
    <p:extLst>
      <p:ext uri="{BB962C8B-B14F-4D97-AF65-F5344CB8AC3E}">
        <p14:creationId xmlns:p14="http://schemas.microsoft.com/office/powerpoint/2010/main" val="4128801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endParaRPr lang="de-DE" dirty="0"/>
          </a:p>
        </p:txBody>
      </p:sp>
      <p:sp>
        <p:nvSpPr>
          <p:cNvPr id="4" name="Content Placeholder 2"/>
          <p:cNvSpPr>
            <a:spLocks noGrp="1"/>
          </p:cNvSpPr>
          <p:nvPr>
            <p:ph idx="1"/>
          </p:nvPr>
        </p:nvSpPr>
        <p:spPr>
          <a:xfrm>
            <a:off x="0" y="1081088"/>
            <a:ext cx="9144000" cy="4932362"/>
          </a:xfrm>
        </p:spPr>
        <p:txBody>
          <a:bodyPr/>
          <a:lstStyle/>
          <a:p>
            <a:endParaRPr lang="en-US" sz="1200" dirty="0">
              <a:solidFill>
                <a:srgbClr val="000000"/>
              </a:solidFill>
              <a:latin typeface="Arial" charset="0"/>
              <a:ea typeface="ＭＳ Ｐゴシック" charset="0"/>
              <a:sym typeface="Wingdings" charset="0"/>
            </a:endParaRPr>
          </a:p>
          <a:p>
            <a:pPr lvl="2"/>
            <a:endParaRPr lang="en-US" sz="1200" spc="-1" dirty="0" smtClean="0">
              <a:solidFill>
                <a:srgbClr val="000000"/>
              </a:solidFill>
              <a:uFill>
                <a:solidFill>
                  <a:srgbClr val="FFFFFF"/>
                </a:solidFill>
              </a:uFill>
            </a:endParaRPr>
          </a:p>
          <a:p>
            <a:endParaRPr lang="en-US" sz="1200" spc="-1" dirty="0" smtClean="0">
              <a:solidFill>
                <a:srgbClr val="000000"/>
              </a:solidFill>
              <a:uFill>
                <a:solidFill>
                  <a:srgbClr val="FFFFFF"/>
                </a:solidFill>
              </a:uFill>
            </a:endParaRPr>
          </a:p>
        </p:txBody>
      </p:sp>
      <p:sp>
        <p:nvSpPr>
          <p:cNvPr id="6" name="Content Placeholder 2"/>
          <p:cNvSpPr txBox="1">
            <a:spLocks/>
          </p:cNvSpPr>
          <p:nvPr/>
        </p:nvSpPr>
        <p:spPr bwMode="auto">
          <a:xfrm>
            <a:off x="133350" y="1271593"/>
            <a:ext cx="8858250" cy="38925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r>
              <a:rPr lang="en-US" sz="1200" b="1" kern="0" spc="-1" dirty="0" smtClean="0">
                <a:solidFill>
                  <a:srgbClr val="000000"/>
                </a:solidFill>
                <a:uFill>
                  <a:solidFill>
                    <a:srgbClr val="FFFFFF"/>
                  </a:solidFill>
                </a:uFill>
              </a:rPr>
              <a:t>LPD FXE</a:t>
            </a:r>
          </a:p>
          <a:p>
            <a:pPr lvl="1"/>
            <a:r>
              <a:rPr lang="en-US" sz="1200" kern="0" spc="-1" dirty="0" smtClean="0">
                <a:solidFill>
                  <a:srgbClr val="000000"/>
                </a:solidFill>
                <a:uFill>
                  <a:solidFill>
                    <a:srgbClr val="FFFFFF"/>
                  </a:solidFill>
                </a:uFill>
              </a:rPr>
              <a:t>Plans for the next week:</a:t>
            </a:r>
          </a:p>
          <a:p>
            <a:pPr lvl="2"/>
            <a:r>
              <a:rPr lang="en-US" sz="1200" kern="0" spc="-1" dirty="0" smtClean="0">
                <a:solidFill>
                  <a:srgbClr val="000000"/>
                </a:solidFill>
                <a:uFill>
                  <a:solidFill>
                    <a:srgbClr val="FFFFFF"/>
                  </a:solidFill>
                </a:uFill>
              </a:rPr>
              <a:t>Testing  the control system with </a:t>
            </a:r>
            <a:r>
              <a:rPr lang="en-US" sz="1200" kern="0" spc="-1" dirty="0" err="1" smtClean="0">
                <a:solidFill>
                  <a:srgbClr val="000000"/>
                </a:solidFill>
                <a:uFill>
                  <a:solidFill>
                    <a:srgbClr val="FFFFFF"/>
                  </a:solidFill>
                </a:uFill>
              </a:rPr>
              <a:t>Karabo</a:t>
            </a:r>
            <a:r>
              <a:rPr lang="en-US" sz="1200" kern="0" spc="-1" dirty="0" smtClean="0">
                <a:solidFill>
                  <a:srgbClr val="000000"/>
                </a:solidFill>
                <a:uFill>
                  <a:solidFill>
                    <a:srgbClr val="FFFFFF"/>
                  </a:solidFill>
                </a:uFill>
              </a:rPr>
              <a:t> 2.2.4</a:t>
            </a:r>
          </a:p>
          <a:p>
            <a:pPr lvl="2"/>
            <a:r>
              <a:rPr lang="en-US" sz="1200" kern="0" spc="-1" dirty="0" smtClean="0">
                <a:solidFill>
                  <a:srgbClr val="000000"/>
                </a:solidFill>
                <a:uFill>
                  <a:solidFill>
                    <a:srgbClr val="FFFFFF"/>
                  </a:solidFill>
                </a:uFill>
              </a:rPr>
              <a:t>Testing the new functionality in the calibration pipeline (i.e. radial integration)</a:t>
            </a:r>
          </a:p>
          <a:p>
            <a:pPr lvl="2"/>
            <a:r>
              <a:rPr lang="en-US" sz="1200" kern="0" spc="-1" dirty="0" smtClean="0">
                <a:solidFill>
                  <a:srgbClr val="000000"/>
                </a:solidFill>
                <a:uFill>
                  <a:solidFill>
                    <a:srgbClr val="FFFFFF"/>
                  </a:solidFill>
                </a:uFill>
              </a:rPr>
              <a:t>Testing the calibration pipeline with calibration catalog </a:t>
            </a:r>
          </a:p>
          <a:p>
            <a:pPr lvl="2"/>
            <a:r>
              <a:rPr lang="en-US" sz="1200" kern="0" spc="-1" dirty="0" smtClean="0">
                <a:solidFill>
                  <a:srgbClr val="000000"/>
                </a:solidFill>
                <a:uFill>
                  <a:solidFill>
                    <a:srgbClr val="FFFFFF"/>
                  </a:solidFill>
                </a:uFill>
              </a:rPr>
              <a:t>Take charge Injection data or all 510 cells</a:t>
            </a:r>
          </a:p>
          <a:p>
            <a:pPr lvl="1"/>
            <a:endParaRPr lang="en-US" sz="1200" kern="0" spc="-1" dirty="0" smtClean="0">
              <a:solidFill>
                <a:srgbClr val="000000"/>
              </a:solidFill>
              <a:uFill>
                <a:solidFill>
                  <a:srgbClr val="FFFFFF"/>
                </a:solidFill>
              </a:uFill>
            </a:endParaRPr>
          </a:p>
          <a:p>
            <a:pPr marL="535768" lvl="2" indent="0">
              <a:buFont typeface="Wingdings" pitchFamily="2" charset="2"/>
              <a:buNone/>
            </a:pPr>
            <a:endParaRPr lang="en-US" sz="1200" kern="0" dirty="0"/>
          </a:p>
        </p:txBody>
      </p:sp>
    </p:spTree>
    <p:extLst>
      <p:ext uri="{BB962C8B-B14F-4D97-AF65-F5344CB8AC3E}">
        <p14:creationId xmlns:p14="http://schemas.microsoft.com/office/powerpoint/2010/main" val="4211783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Advanced</a:t>
            </a:r>
            <a:r>
              <a:rPr lang="de-DE" dirty="0" smtClean="0"/>
              <a:t> Electronics</a:t>
            </a:r>
            <a:endParaRPr lang="de-DE" dirty="0"/>
          </a:p>
        </p:txBody>
      </p:sp>
      <p:sp>
        <p:nvSpPr>
          <p:cNvPr id="3" name="Inhaltsplatzhalter 2"/>
          <p:cNvSpPr>
            <a:spLocks noGrp="1"/>
          </p:cNvSpPr>
          <p:nvPr>
            <p:ph idx="1"/>
          </p:nvPr>
        </p:nvSpPr>
        <p:spPr>
          <a:xfrm>
            <a:off x="76200" y="1104900"/>
            <a:ext cx="9067800" cy="5175250"/>
          </a:xfrm>
        </p:spPr>
        <p:txBody>
          <a:bodyPr/>
          <a:lstStyle/>
          <a:p>
            <a:pPr marL="0" indent="0">
              <a:buNone/>
            </a:pPr>
            <a:r>
              <a:rPr lang="en-US" sz="1600" u="sng" dirty="0"/>
              <a:t>SASE3</a:t>
            </a:r>
            <a:endParaRPr lang="en-US" sz="1600" dirty="0"/>
          </a:p>
          <a:p>
            <a:pPr lvl="0"/>
            <a:r>
              <a:rPr lang="en-US" sz="1600" dirty="0"/>
              <a:t>Ion pump controller broken, support given</a:t>
            </a:r>
          </a:p>
          <a:p>
            <a:pPr lvl="0"/>
            <a:r>
              <a:rPr lang="en-US" sz="1600" dirty="0"/>
              <a:t>Pitch motors of the mirrors were wrong configured, now it is fixed.</a:t>
            </a:r>
          </a:p>
          <a:p>
            <a:pPr lvl="0"/>
            <a:r>
              <a:rPr lang="en-US" sz="1600" dirty="0"/>
              <a:t>Absorber in SASE3 VAC without pressure to operate, so therefore they were not able to open it.</a:t>
            </a:r>
          </a:p>
          <a:p>
            <a:pPr lvl="0"/>
            <a:r>
              <a:rPr lang="en-US" sz="1600" dirty="0"/>
              <a:t>Gas attenuator was updated</a:t>
            </a:r>
          </a:p>
          <a:p>
            <a:pPr marL="0" indent="0">
              <a:buNone/>
            </a:pPr>
            <a:r>
              <a:rPr lang="en-US" sz="1600" u="sng" dirty="0"/>
              <a:t>SASE1</a:t>
            </a:r>
            <a:endParaRPr lang="en-US" sz="1600" dirty="0"/>
          </a:p>
          <a:p>
            <a:pPr lvl="0"/>
            <a:r>
              <a:rPr lang="en-US" sz="1600" dirty="0"/>
              <a:t>SPB-CRLS motor lenses disconnected. Photo Run Coordinators were notified by Richard Bean, so they can check the MPS communication and beam mode interlocks.</a:t>
            </a:r>
          </a:p>
          <a:p>
            <a:pPr lvl="0"/>
            <a:r>
              <a:rPr lang="en-US" sz="1600" dirty="0" err="1"/>
              <a:t>Fxe</a:t>
            </a:r>
            <a:r>
              <a:rPr lang="en-US" sz="1600" dirty="0"/>
              <a:t> MONO XTD9 - Different measures and checks were done and after talking with the manufacturer, the conclusion is that the motors are broken. Different vendors were contacted in order to get new offers as soon as possible.</a:t>
            </a:r>
          </a:p>
          <a:p>
            <a:pPr lvl="0"/>
            <a:r>
              <a:rPr lang="en-US" sz="1600" dirty="0" smtClean="0"/>
              <a:t>SPB</a:t>
            </a:r>
            <a:endParaRPr lang="en-US" sz="1600" dirty="0"/>
          </a:p>
          <a:p>
            <a:pPr lvl="1"/>
            <a:r>
              <a:rPr lang="en-US" sz="1600" dirty="0"/>
              <a:t>SPB01 – coordinated motion added</a:t>
            </a:r>
          </a:p>
          <a:p>
            <a:pPr lvl="1"/>
            <a:r>
              <a:rPr lang="en-US" sz="1600" dirty="0"/>
              <a:t>SPB04 – Last part of coordinated motion pending to be added tomorrow 27.07 or Monday 30.07</a:t>
            </a:r>
          </a:p>
          <a:p>
            <a:pPr lvl="1"/>
            <a:r>
              <a:rPr lang="en-US" sz="1600" dirty="0"/>
              <a:t>SPB02 – </a:t>
            </a:r>
            <a:r>
              <a:rPr lang="en-US" sz="1600" dirty="0" err="1"/>
              <a:t>Technosoft</a:t>
            </a:r>
            <a:r>
              <a:rPr lang="en-US" sz="1600" dirty="0"/>
              <a:t> pending to be tested and integrated.</a:t>
            </a:r>
          </a:p>
          <a:p>
            <a:pPr lvl="1"/>
            <a:r>
              <a:rPr lang="en-US" sz="1600" dirty="0"/>
              <a:t>SPB05 – SHAFT encoder wrong configured, now working better but we still need more data to be able to configure it properly (Belongs to Z_STEPPER MOTOR)</a:t>
            </a:r>
          </a:p>
          <a:p>
            <a:endParaRPr lang="en-US" sz="1600" dirty="0"/>
          </a:p>
        </p:txBody>
      </p:sp>
    </p:spTree>
    <p:extLst>
      <p:ext uri="{BB962C8B-B14F-4D97-AF65-F5344CB8AC3E}">
        <p14:creationId xmlns:p14="http://schemas.microsoft.com/office/powerpoint/2010/main" val="919782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ITDM</a:t>
            </a:r>
            <a:endParaRPr lang="de-DE" dirty="0"/>
          </a:p>
        </p:txBody>
      </p:sp>
      <p:sp>
        <p:nvSpPr>
          <p:cNvPr id="4" name="Content Placeholder 3"/>
          <p:cNvSpPr>
            <a:spLocks noGrp="1"/>
          </p:cNvSpPr>
          <p:nvPr>
            <p:ph idx="1"/>
          </p:nvPr>
        </p:nvSpPr>
        <p:spPr>
          <a:xfrm>
            <a:off x="114300" y="1071563"/>
            <a:ext cx="8810625" cy="4932362"/>
          </a:xfrm>
        </p:spPr>
        <p:txBody>
          <a:bodyPr/>
          <a:lstStyle/>
          <a:p>
            <a:pPr marL="0" indent="0">
              <a:buNone/>
            </a:pPr>
            <a:endParaRPr lang="en-US" dirty="0" smtClean="0"/>
          </a:p>
          <a:p>
            <a:endParaRPr lang="en-US" dirty="0"/>
          </a:p>
        </p:txBody>
      </p:sp>
      <p:sp>
        <p:nvSpPr>
          <p:cNvPr id="5" name="Content Placeholder 3"/>
          <p:cNvSpPr txBox="1">
            <a:spLocks/>
          </p:cNvSpPr>
          <p:nvPr/>
        </p:nvSpPr>
        <p:spPr bwMode="auto">
          <a:xfrm>
            <a:off x="66675" y="1119188"/>
            <a:ext cx="88868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r>
              <a:rPr lang="en-US" sz="1800" dirty="0" smtClean="0"/>
              <a:t>new </a:t>
            </a:r>
            <a:r>
              <a:rPr lang="en-US" sz="1800" dirty="0"/>
              <a:t>version of DAQ installed on SASE1 and SASE3 tunnels, instruments will follow</a:t>
            </a:r>
          </a:p>
          <a:p>
            <a:r>
              <a:rPr lang="en-US" sz="1800" dirty="0" smtClean="0"/>
              <a:t>rearrangements </a:t>
            </a:r>
            <a:r>
              <a:rPr lang="en-US" sz="1800" dirty="0"/>
              <a:t>of raw and calibrated data</a:t>
            </a:r>
          </a:p>
          <a:p>
            <a:r>
              <a:rPr lang="en-US" sz="1800" dirty="0" smtClean="0"/>
              <a:t>calibrated </a:t>
            </a:r>
            <a:r>
              <a:rPr lang="en-US" sz="1800" dirty="0"/>
              <a:t>data from 201701 copied to </a:t>
            </a:r>
            <a:r>
              <a:rPr lang="en-US" sz="1800" dirty="0" err="1"/>
              <a:t>dCache</a:t>
            </a:r>
            <a:endParaRPr lang="en-US" sz="1800" dirty="0"/>
          </a:p>
          <a:p>
            <a:r>
              <a:rPr lang="en-US" sz="1800" dirty="0" smtClean="0"/>
              <a:t>all </a:t>
            </a:r>
            <a:r>
              <a:rPr lang="en-US" sz="1800" dirty="0"/>
              <a:t>proposals from 201701/201830 are closed</a:t>
            </a:r>
          </a:p>
          <a:p>
            <a:r>
              <a:rPr lang="en-US" sz="1800" dirty="0" smtClean="0"/>
              <a:t>consistency </a:t>
            </a:r>
            <a:r>
              <a:rPr lang="en-US" sz="1800" dirty="0"/>
              <a:t>checks are ongoing</a:t>
            </a:r>
          </a:p>
          <a:p>
            <a:r>
              <a:rPr lang="en-US" sz="1800" dirty="0" smtClean="0"/>
              <a:t>removal </a:t>
            </a:r>
            <a:r>
              <a:rPr lang="en-US" sz="1800" dirty="0"/>
              <a:t>of raw and calibrated data from offline GPFS will take place on 6.08.2018</a:t>
            </a:r>
          </a:p>
          <a:p>
            <a:r>
              <a:rPr lang="en-US" sz="1800" smtClean="0"/>
              <a:t>announcement </a:t>
            </a:r>
            <a:r>
              <a:rPr lang="en-US" sz="1800" dirty="0"/>
              <a:t>was posted to </a:t>
            </a:r>
            <a:r>
              <a:rPr lang="en-US" sz="1800" u="sng" dirty="0">
                <a:hlinkClick r:id="rId2"/>
              </a:rPr>
              <a:t>computing@xfel.eu</a:t>
            </a:r>
            <a:r>
              <a:rPr lang="en-US" sz="1800" dirty="0"/>
              <a:t> mailing list</a:t>
            </a:r>
          </a:p>
          <a:p>
            <a:r>
              <a:rPr lang="en-US" sz="1800" smtClean="0"/>
              <a:t>PIs/Main </a:t>
            </a:r>
            <a:r>
              <a:rPr lang="en-US" sz="1800" dirty="0"/>
              <a:t>proposers of the affected proposals informed by direct email from User Office</a:t>
            </a:r>
          </a:p>
          <a:p>
            <a:endParaRPr lang="en-US" sz="1800" dirty="0"/>
          </a:p>
        </p:txBody>
      </p:sp>
    </p:spTree>
    <p:extLst>
      <p:ext uri="{BB962C8B-B14F-4D97-AF65-F5344CB8AC3E}">
        <p14:creationId xmlns:p14="http://schemas.microsoft.com/office/powerpoint/2010/main" val="397621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SPB/SFX</a:t>
            </a:r>
          </a:p>
        </p:txBody>
      </p:sp>
      <p:sp>
        <p:nvSpPr>
          <p:cNvPr id="4" name="Content Placeholder 3"/>
          <p:cNvSpPr>
            <a:spLocks noGrp="1"/>
          </p:cNvSpPr>
          <p:nvPr>
            <p:ph idx="1"/>
          </p:nvPr>
        </p:nvSpPr>
        <p:spPr>
          <a:xfrm>
            <a:off x="404813" y="1244600"/>
            <a:ext cx="8586787" cy="5035550"/>
          </a:xfrm>
        </p:spPr>
        <p:txBody>
          <a:bodyPr/>
          <a:lstStyle/>
          <a:p>
            <a:pPr marL="0" indent="0">
              <a:buNone/>
            </a:pPr>
            <a:r>
              <a:rPr lang="en-US" sz="2000" dirty="0"/>
              <a:t>Activity report </a:t>
            </a:r>
          </a:p>
          <a:p>
            <a:pPr marL="0" indent="0">
              <a:buNone/>
            </a:pPr>
            <a:endParaRPr lang="en-US" sz="2000" dirty="0"/>
          </a:p>
          <a:p>
            <a:r>
              <a:rPr lang="en-US" sz="2000" dirty="0"/>
              <a:t>- Optics hutch shutter unblocking and related interlock tests happening Fri morning (now)</a:t>
            </a:r>
          </a:p>
          <a:p>
            <a:r>
              <a:rPr lang="en-US" sz="2000" dirty="0"/>
              <a:t>- Loop 1 updated to contain coordinated motion / </a:t>
            </a:r>
            <a:r>
              <a:rPr lang="en-US" sz="2000" dirty="0" err="1"/>
              <a:t>peltier</a:t>
            </a:r>
            <a:r>
              <a:rPr lang="en-US" sz="2000" dirty="0"/>
              <a:t> cooling etc.</a:t>
            </a:r>
          </a:p>
          <a:p>
            <a:r>
              <a:rPr lang="en-US" sz="2000" dirty="0"/>
              <a:t>- vacuum is established in sample chamber via Ebara pump in pump-room</a:t>
            </a:r>
          </a:p>
          <a:p>
            <a:r>
              <a:rPr lang="en-US" sz="2000" dirty="0"/>
              <a:t>- vacuum in experiment hutch mirror tank at acceptable level for beam</a:t>
            </a:r>
          </a:p>
          <a:p>
            <a:r>
              <a:rPr lang="en-US" sz="2000" dirty="0"/>
              <a:t>- sample area re-cabling mostly completed</a:t>
            </a:r>
          </a:p>
          <a:p>
            <a:r>
              <a:rPr lang="en-US" sz="2000" dirty="0"/>
              <a:t>- vacuum issue at MKB_PSLIT (not properly closed hand valve) re-pumping with cart now, expect beam allowing vacuum level today (Friday)</a:t>
            </a:r>
          </a:p>
          <a:p>
            <a:r>
              <a:rPr lang="en-US" sz="2000" dirty="0"/>
              <a:t>- AGIPD work ongoing, now more stable, more pulses available. re-training required for those participating in first beam weeks</a:t>
            </a:r>
          </a:p>
          <a:p>
            <a:pPr marL="0" indent="0">
              <a:buNone/>
            </a:pPr>
            <a:r>
              <a:rPr lang="en-US" sz="2000" dirty="0"/>
              <a:t> </a:t>
            </a:r>
            <a:endParaRPr lang="en-US" sz="2000" dirty="0"/>
          </a:p>
        </p:txBody>
      </p:sp>
    </p:spTree>
    <p:extLst>
      <p:ext uri="{BB962C8B-B14F-4D97-AF65-F5344CB8AC3E}">
        <p14:creationId xmlns:p14="http://schemas.microsoft.com/office/powerpoint/2010/main" val="381490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SPB/SFX</a:t>
            </a:r>
          </a:p>
        </p:txBody>
      </p:sp>
      <p:sp>
        <p:nvSpPr>
          <p:cNvPr id="4" name="Content Placeholder 3"/>
          <p:cNvSpPr>
            <a:spLocks noGrp="1"/>
          </p:cNvSpPr>
          <p:nvPr>
            <p:ph idx="1"/>
          </p:nvPr>
        </p:nvSpPr>
        <p:spPr>
          <a:xfrm>
            <a:off x="404813" y="1244600"/>
            <a:ext cx="8586787" cy="5035550"/>
          </a:xfrm>
        </p:spPr>
        <p:txBody>
          <a:bodyPr/>
          <a:lstStyle/>
          <a:p>
            <a:pPr marL="0" indent="0">
              <a:buNone/>
            </a:pPr>
            <a:r>
              <a:rPr lang="en-US" sz="1400" dirty="0" smtClean="0"/>
              <a:t>To </a:t>
            </a:r>
            <a:r>
              <a:rPr lang="en-US" sz="1400" dirty="0"/>
              <a:t>do’s:</a:t>
            </a:r>
          </a:p>
          <a:p>
            <a:r>
              <a:rPr lang="en-US" sz="1400" dirty="0" smtClean="0"/>
              <a:t>AE </a:t>
            </a:r>
            <a:r>
              <a:rPr lang="en-US" sz="1400" dirty="0"/>
              <a:t>involved (priority order)</a:t>
            </a:r>
          </a:p>
          <a:p>
            <a:r>
              <a:rPr lang="en-US" sz="1400" dirty="0"/>
              <a:t>- Pulse picker basic functionality is required for the mirror operations (must let through one pulse &amp; one pulse only)</a:t>
            </a:r>
          </a:p>
          <a:p>
            <a:r>
              <a:rPr lang="en-US" sz="1400" dirty="0"/>
              <a:t>- Signal to one encoder is faulty MVE/Y_COARSE_DOWNSTRM_RIGHT, cable MKB_MVE.W4 (encoder itself is ok as can be powered from other cables)</a:t>
            </a:r>
          </a:p>
          <a:p>
            <a:r>
              <a:rPr lang="en-US" sz="1400" dirty="0"/>
              <a:t>- update for zoom/ focus of OHD_SCR (requires loop 2 update and re-wiring??)</a:t>
            </a:r>
          </a:p>
          <a:p>
            <a:r>
              <a:rPr lang="en-US" sz="1400" dirty="0"/>
              <a:t>- Some shutter related beam interlock questions not </a:t>
            </a:r>
            <a:r>
              <a:rPr lang="en-US" sz="1400" dirty="0" err="1"/>
              <a:t>finalised</a:t>
            </a:r>
            <a:r>
              <a:rPr lang="en-US" sz="1400" dirty="0"/>
              <a:t> (already in discussion)</a:t>
            </a:r>
          </a:p>
          <a:p>
            <a:r>
              <a:rPr lang="en-US" sz="1400" dirty="0"/>
              <a:t>- Some issues with Ion pumps in loop 4: could not move to ‘active’ from ‘passive’ (perhaps this is expected </a:t>
            </a:r>
            <a:r>
              <a:rPr lang="en-US" sz="1400" dirty="0" err="1"/>
              <a:t>behaviour</a:t>
            </a:r>
            <a:r>
              <a:rPr lang="en-US" sz="1400" dirty="0"/>
              <a:t> for not at </a:t>
            </a:r>
            <a:r>
              <a:rPr lang="en-US" sz="1400" dirty="0" err="1"/>
              <a:t>setpoint</a:t>
            </a:r>
            <a:r>
              <a:rPr lang="en-US" sz="1400" dirty="0"/>
              <a:t>?), now cannot get controller out of error. pressure value according to </a:t>
            </a:r>
            <a:r>
              <a:rPr lang="en-US" sz="1400" dirty="0" err="1"/>
              <a:t>Karabo</a:t>
            </a:r>
            <a:r>
              <a:rPr lang="en-US" sz="1400" dirty="0"/>
              <a:t> does not match controller reported value in either case</a:t>
            </a:r>
          </a:p>
          <a:p>
            <a:r>
              <a:rPr lang="en-US" sz="1400" dirty="0"/>
              <a:t> </a:t>
            </a:r>
          </a:p>
          <a:p>
            <a:r>
              <a:rPr lang="en-US" sz="1400" dirty="0"/>
              <a:t>CAS involved (priority order)</a:t>
            </a:r>
          </a:p>
          <a:p>
            <a:r>
              <a:rPr lang="en-US" sz="1400" dirty="0"/>
              <a:t>- need middle layer device for handing of coupling / uncoupling and calculation of pitch angles etc. In development by G </a:t>
            </a:r>
            <a:r>
              <a:rPr lang="en-US" sz="1400" dirty="0" err="1"/>
              <a:t>Giovanetti</a:t>
            </a:r>
            <a:r>
              <a:rPr lang="en-US" sz="1400" dirty="0"/>
              <a:t> but has to be handed over to A Silenzi due to vacation. This is a critical device for mirror commissioning</a:t>
            </a:r>
          </a:p>
          <a:p>
            <a:r>
              <a:rPr lang="en-US" sz="1400" dirty="0"/>
              <a:t>- A GUI client update is required, an issue of missing scenes could have been avoided, update window available today (Friday)</a:t>
            </a:r>
          </a:p>
          <a:p>
            <a:r>
              <a:rPr lang="en-US" sz="1400" dirty="0"/>
              <a:t>- Basler cameras have to be re-started after re-cabling and require CAS assistance to communicate with the network/ </a:t>
            </a:r>
            <a:r>
              <a:rPr lang="en-US" sz="1400" dirty="0" err="1"/>
              <a:t>Karabo</a:t>
            </a:r>
            <a:endParaRPr lang="en-US" sz="1400" dirty="0"/>
          </a:p>
          <a:p>
            <a:pPr marL="0" indent="0">
              <a:buNone/>
            </a:pPr>
            <a:endParaRPr lang="en-US" sz="1400" dirty="0"/>
          </a:p>
          <a:p>
            <a:r>
              <a:rPr lang="en-US" sz="1400" dirty="0"/>
              <a:t> </a:t>
            </a:r>
            <a:endParaRPr lang="en-US" sz="1400" dirty="0"/>
          </a:p>
        </p:txBody>
      </p:sp>
    </p:spTree>
    <p:extLst>
      <p:ext uri="{BB962C8B-B14F-4D97-AF65-F5344CB8AC3E}">
        <p14:creationId xmlns:p14="http://schemas.microsoft.com/office/powerpoint/2010/main" val="3769195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FXE</a:t>
            </a:r>
            <a:endParaRPr lang="de-DE" dirty="0"/>
          </a:p>
        </p:txBody>
      </p:sp>
      <p:sp>
        <p:nvSpPr>
          <p:cNvPr id="3" name="Inhaltsplatzhalter 2"/>
          <p:cNvSpPr>
            <a:spLocks noGrp="1"/>
          </p:cNvSpPr>
          <p:nvPr>
            <p:ph idx="1"/>
          </p:nvPr>
        </p:nvSpPr>
        <p:spPr/>
        <p:txBody>
          <a:bodyPr/>
          <a:lstStyle/>
          <a:p>
            <a:r>
              <a:rPr lang="en-US" dirty="0" smtClean="0"/>
              <a:t>VHS </a:t>
            </a:r>
            <a:r>
              <a:rPr lang="en-US" dirty="0"/>
              <a:t>alignment for Br Kb, and </a:t>
            </a:r>
            <a:r>
              <a:rPr lang="en-US" dirty="0" err="1" smtClean="0"/>
              <a:t>vt</a:t>
            </a:r>
            <a:r>
              <a:rPr lang="en-US" dirty="0" smtClean="0"/>
              <a:t> also </a:t>
            </a:r>
            <a:r>
              <a:rPr lang="en-US" dirty="0"/>
              <a:t>fits </a:t>
            </a:r>
            <a:r>
              <a:rPr lang="en-US" dirty="0" err="1"/>
              <a:t>Ir</a:t>
            </a:r>
            <a:r>
              <a:rPr lang="en-US" dirty="0"/>
              <a:t> La</a:t>
            </a:r>
          </a:p>
          <a:p>
            <a:r>
              <a:rPr lang="en-US" dirty="0" smtClean="0"/>
              <a:t>LPD </a:t>
            </a:r>
            <a:r>
              <a:rPr lang="en-US" dirty="0"/>
              <a:t>azimuthal integration efforts with CAS</a:t>
            </a:r>
          </a:p>
          <a:p>
            <a:r>
              <a:rPr lang="en-US" dirty="0" smtClean="0"/>
              <a:t>Instrument </a:t>
            </a:r>
            <a:r>
              <a:rPr lang="en-US" dirty="0"/>
              <a:t>alignment over weekend</a:t>
            </a:r>
          </a:p>
          <a:p>
            <a:endParaRPr lang="de-DE" dirty="0"/>
          </a:p>
        </p:txBody>
      </p:sp>
    </p:spTree>
    <p:extLst>
      <p:ext uri="{BB962C8B-B14F-4D97-AF65-F5344CB8AC3E}">
        <p14:creationId xmlns:p14="http://schemas.microsoft.com/office/powerpoint/2010/main" val="4097214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Laser</a:t>
            </a:r>
            <a:endParaRPr lang="de-DE" dirty="0"/>
          </a:p>
        </p:txBody>
      </p:sp>
      <p:sp>
        <p:nvSpPr>
          <p:cNvPr id="4" name="Content Placeholder 3"/>
          <p:cNvSpPr>
            <a:spLocks noGrp="1"/>
          </p:cNvSpPr>
          <p:nvPr>
            <p:ph idx="1"/>
          </p:nvPr>
        </p:nvSpPr>
        <p:spPr>
          <a:xfrm>
            <a:off x="347663" y="1062038"/>
            <a:ext cx="8482012" cy="4932362"/>
          </a:xfrm>
        </p:spPr>
        <p:txBody>
          <a:bodyPr/>
          <a:lstStyle/>
          <a:p>
            <a:endParaRPr lang="en-US" sz="1800" dirty="0"/>
          </a:p>
          <a:p>
            <a:endParaRPr lang="en-US" sz="1800" dirty="0"/>
          </a:p>
        </p:txBody>
      </p:sp>
      <p:sp>
        <p:nvSpPr>
          <p:cNvPr id="3" name="TextBox 2"/>
          <p:cNvSpPr txBox="1"/>
          <p:nvPr/>
        </p:nvSpPr>
        <p:spPr>
          <a:xfrm>
            <a:off x="0" y="1409700"/>
            <a:ext cx="8934450" cy="3924151"/>
          </a:xfrm>
          <a:prstGeom prst="rect">
            <a:avLst/>
          </a:prstGeom>
          <a:noFill/>
        </p:spPr>
        <p:txBody>
          <a:bodyPr wrap="square" rtlCol="0">
            <a:spAutoFit/>
          </a:bodyPr>
          <a:lstStyle/>
          <a:p>
            <a:pPr>
              <a:buNone/>
            </a:pPr>
            <a:r>
              <a:rPr lang="en-US" sz="2000" dirty="0"/>
              <a:t>SASE 1:  </a:t>
            </a:r>
          </a:p>
          <a:p>
            <a:endParaRPr lang="en-US" sz="2000" dirty="0"/>
          </a:p>
          <a:p>
            <a:r>
              <a:rPr lang="en-US" sz="2000" dirty="0" smtClean="0"/>
              <a:t>100kHz </a:t>
            </a:r>
            <a:r>
              <a:rPr lang="en-US" sz="2000" dirty="0"/>
              <a:t>tests stopped due to FE-damage, not allowing it to operate at this rep-rate</a:t>
            </a:r>
          </a:p>
          <a:p>
            <a:r>
              <a:rPr lang="en-US" sz="2000" dirty="0" smtClean="0"/>
              <a:t>1.1MHz </a:t>
            </a:r>
            <a:r>
              <a:rPr lang="en-US" sz="2000" dirty="0"/>
              <a:t>operation </a:t>
            </a:r>
            <a:r>
              <a:rPr lang="en-US" sz="2000" dirty="0" smtClean="0"/>
              <a:t>established.</a:t>
            </a:r>
            <a:endParaRPr lang="en-US" sz="2000" dirty="0"/>
          </a:p>
          <a:p>
            <a:r>
              <a:rPr lang="en-US" sz="2000" dirty="0" smtClean="0"/>
              <a:t>1030nm </a:t>
            </a:r>
            <a:r>
              <a:rPr lang="en-US" sz="2000" dirty="0"/>
              <a:t>beam delivered to SPB for upcoming user operation</a:t>
            </a:r>
          </a:p>
          <a:p>
            <a:r>
              <a:rPr lang="en-US" sz="2000" dirty="0" smtClean="0"/>
              <a:t>1030nm </a:t>
            </a:r>
            <a:r>
              <a:rPr lang="en-US" sz="2000" dirty="0"/>
              <a:t>beam delivery to FXE for upcoming user operation in progress (end of week) </a:t>
            </a:r>
          </a:p>
          <a:p>
            <a:r>
              <a:rPr lang="en-US" sz="2000" dirty="0" smtClean="0"/>
              <a:t>NOPA </a:t>
            </a:r>
            <a:r>
              <a:rPr lang="en-US" sz="2000" dirty="0"/>
              <a:t>setup for upcoming FXE user operation ongoing, some issues to be resolved</a:t>
            </a:r>
          </a:p>
          <a:p>
            <a:pPr marL="268288" indent="-268288">
              <a:spcBef>
                <a:spcPts val="600"/>
              </a:spcBef>
              <a:buClr>
                <a:schemeClr val="accent2"/>
              </a:buClr>
              <a:buSzPct val="80000"/>
            </a:pPr>
            <a:endParaRPr lang="en-US" sz="2000" dirty="0" smtClean="0">
              <a:solidFill>
                <a:schemeClr val="accent3"/>
              </a:solidFill>
            </a:endParaRPr>
          </a:p>
        </p:txBody>
      </p:sp>
    </p:spTree>
    <p:extLst>
      <p:ext uri="{BB962C8B-B14F-4D97-AF65-F5344CB8AC3E}">
        <p14:creationId xmlns:p14="http://schemas.microsoft.com/office/powerpoint/2010/main" val="4160433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Vacuum</a:t>
            </a:r>
            <a:endParaRPr lang="de-DE" dirty="0"/>
          </a:p>
        </p:txBody>
      </p:sp>
      <p:sp>
        <p:nvSpPr>
          <p:cNvPr id="4" name="Content Placeholder 3"/>
          <p:cNvSpPr>
            <a:spLocks noGrp="1"/>
          </p:cNvSpPr>
          <p:nvPr>
            <p:ph idx="1"/>
          </p:nvPr>
        </p:nvSpPr>
        <p:spPr/>
        <p:txBody>
          <a:bodyPr/>
          <a:lstStyle/>
          <a:p>
            <a:r>
              <a:rPr lang="en-US" dirty="0" smtClean="0"/>
              <a:t>SASE1 </a:t>
            </a:r>
            <a:r>
              <a:rPr lang="en-US" dirty="0"/>
              <a:t>and SASE3 vacuum systems are ready to take beam, </a:t>
            </a:r>
          </a:p>
          <a:p>
            <a:r>
              <a:rPr lang="en-US" dirty="0" smtClean="0"/>
              <a:t>All </a:t>
            </a:r>
            <a:r>
              <a:rPr lang="en-US" dirty="0"/>
              <a:t>SAS1/3 tunnels closed</a:t>
            </a:r>
          </a:p>
          <a:p>
            <a:r>
              <a:rPr lang="en-US" dirty="0" smtClean="0"/>
              <a:t>FXE </a:t>
            </a:r>
            <a:r>
              <a:rPr lang="en-US" dirty="0"/>
              <a:t>Mono chamber opened last Friday</a:t>
            </a:r>
          </a:p>
          <a:p>
            <a:r>
              <a:rPr lang="en-US" dirty="0" smtClean="0"/>
              <a:t>SQS </a:t>
            </a:r>
            <a:r>
              <a:rPr lang="en-US" dirty="0"/>
              <a:t>transfer pipe connected to tunnel vacuum</a:t>
            </a:r>
          </a:p>
          <a:p>
            <a:r>
              <a:rPr lang="en-US" dirty="0" smtClean="0"/>
              <a:t>SCS </a:t>
            </a:r>
            <a:r>
              <a:rPr lang="en-US" dirty="0"/>
              <a:t>HSLIT shifted 6 mm to the right for radiation tests on Thursday, together with PRC (Manuel)</a:t>
            </a:r>
          </a:p>
          <a:p>
            <a:r>
              <a:rPr lang="en-US" dirty="0" smtClean="0"/>
              <a:t>Problems </a:t>
            </a:r>
            <a:r>
              <a:rPr lang="en-US" dirty="0"/>
              <a:t>with SASE3 absorber (flow control valve adjusted)</a:t>
            </a:r>
          </a:p>
          <a:p>
            <a:endParaRPr lang="en-US" dirty="0"/>
          </a:p>
        </p:txBody>
      </p:sp>
    </p:spTree>
    <p:extLst>
      <p:ext uri="{BB962C8B-B14F-4D97-AF65-F5344CB8AC3E}">
        <p14:creationId xmlns:p14="http://schemas.microsoft.com/office/powerpoint/2010/main" val="2839671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Photon </a:t>
            </a:r>
            <a:r>
              <a:rPr lang="de-DE" dirty="0" err="1" smtClean="0"/>
              <a:t>Diagnostics</a:t>
            </a:r>
            <a:endParaRPr lang="de-DE" dirty="0"/>
          </a:p>
        </p:txBody>
      </p:sp>
      <p:sp>
        <p:nvSpPr>
          <p:cNvPr id="4" name="Content Placeholder 3"/>
          <p:cNvSpPr>
            <a:spLocks noGrp="1"/>
          </p:cNvSpPr>
          <p:nvPr>
            <p:ph idx="1"/>
          </p:nvPr>
        </p:nvSpPr>
        <p:spPr/>
        <p:txBody>
          <a:bodyPr/>
          <a:lstStyle/>
          <a:p>
            <a:pPr marL="0" indent="0">
              <a:buNone/>
            </a:pPr>
            <a:r>
              <a:rPr lang="de-DE" sz="1800" dirty="0"/>
              <a:t/>
            </a:r>
            <a:br>
              <a:rPr lang="de-DE" sz="1800" dirty="0"/>
            </a:br>
            <a:endParaRPr lang="en-US" sz="1200" dirty="0"/>
          </a:p>
        </p:txBody>
      </p:sp>
      <p:sp>
        <p:nvSpPr>
          <p:cNvPr id="5" name="Inhaltsplatzhalter 2"/>
          <p:cNvSpPr txBox="1">
            <a:spLocks/>
          </p:cNvSpPr>
          <p:nvPr/>
        </p:nvSpPr>
        <p:spPr bwMode="auto">
          <a:xfrm>
            <a:off x="404813" y="1231900"/>
            <a:ext cx="8478837" cy="504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pPr marL="0" indent="0">
              <a:buNone/>
            </a:pPr>
            <a:r>
              <a:rPr lang="en-US" sz="1800" b="1" dirty="0"/>
              <a:t>General</a:t>
            </a:r>
            <a:endParaRPr lang="en-US" sz="1800" dirty="0"/>
          </a:p>
          <a:p>
            <a:r>
              <a:rPr lang="en-US" sz="1800" dirty="0" smtClean="0"/>
              <a:t>photon </a:t>
            </a:r>
            <a:r>
              <a:rPr lang="en-US" sz="1800" dirty="0"/>
              <a:t>commissioning shifts week 30 and 31 by XPD team.</a:t>
            </a:r>
          </a:p>
          <a:p>
            <a:pPr marL="0" indent="0">
              <a:buNone/>
            </a:pPr>
            <a:r>
              <a:rPr lang="en-US" sz="1800" dirty="0"/>
              <a:t> </a:t>
            </a:r>
          </a:p>
          <a:p>
            <a:pPr marL="0" indent="0">
              <a:buNone/>
            </a:pPr>
            <a:r>
              <a:rPr lang="en-US" sz="1800" b="1" dirty="0"/>
              <a:t>XGMs</a:t>
            </a:r>
            <a:r>
              <a:rPr lang="en-US" sz="1800" dirty="0"/>
              <a:t> </a:t>
            </a:r>
          </a:p>
          <a:p>
            <a:r>
              <a:rPr lang="en-US" sz="1800" dirty="0" smtClean="0"/>
              <a:t>XTD2 </a:t>
            </a:r>
            <a:r>
              <a:rPr lang="en-US" sz="1800" dirty="0"/>
              <a:t>and XTD10 XGMs are online</a:t>
            </a:r>
            <a:br>
              <a:rPr lang="en-US" sz="1800" dirty="0"/>
            </a:br>
            <a:r>
              <a:rPr lang="en-US" sz="1800" dirty="0" smtClean="0"/>
              <a:t>XTD9 </a:t>
            </a:r>
            <a:r>
              <a:rPr lang="en-US" sz="1800" dirty="0"/>
              <a:t>XGM will be online from Monday</a:t>
            </a:r>
            <a:br>
              <a:rPr lang="en-US" sz="1800" dirty="0"/>
            </a:br>
            <a:r>
              <a:rPr lang="en-US" sz="1800" dirty="0" smtClean="0"/>
              <a:t>SASE3 </a:t>
            </a:r>
            <a:r>
              <a:rPr lang="en-US" sz="1800" dirty="0"/>
              <a:t>reached &gt; 4 </a:t>
            </a:r>
            <a:r>
              <a:rPr lang="en-US" sz="1800" dirty="0" err="1"/>
              <a:t>mJ</a:t>
            </a:r>
            <a:r>
              <a:rPr lang="en-US" sz="1800" dirty="0"/>
              <a:t> and the XTD10 XGM needed some adjustment</a:t>
            </a:r>
            <a:br>
              <a:rPr lang="en-US" sz="1800" dirty="0"/>
            </a:br>
            <a:r>
              <a:rPr lang="en-US" sz="1800" dirty="0" smtClean="0"/>
              <a:t>Start </a:t>
            </a:r>
            <a:r>
              <a:rPr lang="en-US" sz="1800" dirty="0"/>
              <a:t>of installation of XGM equipment in SCS </a:t>
            </a:r>
          </a:p>
        </p:txBody>
      </p:sp>
    </p:spTree>
    <p:extLst>
      <p:ext uri="{BB962C8B-B14F-4D97-AF65-F5344CB8AC3E}">
        <p14:creationId xmlns:p14="http://schemas.microsoft.com/office/powerpoint/2010/main" val="2283130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CAS</a:t>
            </a:r>
            <a:endParaRPr lang="de-DE" dirty="0"/>
          </a:p>
        </p:txBody>
      </p:sp>
      <p:sp>
        <p:nvSpPr>
          <p:cNvPr id="3" name="Inhaltsplatzhalter 2"/>
          <p:cNvSpPr>
            <a:spLocks noGrp="1"/>
          </p:cNvSpPr>
          <p:nvPr>
            <p:ph idx="1"/>
          </p:nvPr>
        </p:nvSpPr>
        <p:spPr/>
        <p:txBody>
          <a:bodyPr/>
          <a:lstStyle/>
          <a:p>
            <a:endParaRPr lang="de-DE" dirty="0"/>
          </a:p>
        </p:txBody>
      </p:sp>
    </p:spTree>
    <p:extLst>
      <p:ext uri="{BB962C8B-B14F-4D97-AF65-F5344CB8AC3E}">
        <p14:creationId xmlns:p14="http://schemas.microsoft.com/office/powerpoint/2010/main" val="1563928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endParaRPr lang="de-DE" dirty="0"/>
          </a:p>
        </p:txBody>
      </p:sp>
      <p:sp>
        <p:nvSpPr>
          <p:cNvPr id="4" name="Content Placeholder 2"/>
          <p:cNvSpPr>
            <a:spLocks noGrp="1"/>
          </p:cNvSpPr>
          <p:nvPr>
            <p:ph idx="1"/>
          </p:nvPr>
        </p:nvSpPr>
        <p:spPr>
          <a:xfrm>
            <a:off x="0" y="1081088"/>
            <a:ext cx="9144000" cy="4932362"/>
          </a:xfrm>
        </p:spPr>
        <p:txBody>
          <a:bodyPr/>
          <a:lstStyle/>
          <a:p>
            <a:endParaRPr lang="en-US" sz="1200" dirty="0">
              <a:solidFill>
                <a:srgbClr val="000000"/>
              </a:solidFill>
              <a:latin typeface="Arial" charset="0"/>
              <a:ea typeface="ＭＳ Ｐゴシック" charset="0"/>
              <a:sym typeface="Wingdings" charset="0"/>
            </a:endParaRPr>
          </a:p>
          <a:p>
            <a:pPr lvl="2"/>
            <a:endParaRPr lang="en-US" sz="1200" spc="-1" dirty="0" smtClean="0">
              <a:solidFill>
                <a:srgbClr val="000000"/>
              </a:solidFill>
              <a:uFill>
                <a:solidFill>
                  <a:srgbClr val="FFFFFF"/>
                </a:solidFill>
              </a:uFill>
            </a:endParaRPr>
          </a:p>
          <a:p>
            <a:endParaRPr lang="en-US" sz="1200" spc="-1" dirty="0" smtClean="0">
              <a:solidFill>
                <a:srgbClr val="000000"/>
              </a:solidFill>
              <a:uFill>
                <a:solidFill>
                  <a:srgbClr val="FFFFFF"/>
                </a:solidFill>
              </a:uFill>
            </a:endParaRPr>
          </a:p>
        </p:txBody>
      </p:sp>
      <p:sp>
        <p:nvSpPr>
          <p:cNvPr id="5" name="Content Placeholder 2"/>
          <p:cNvSpPr txBox="1">
            <a:spLocks/>
          </p:cNvSpPr>
          <p:nvPr/>
        </p:nvSpPr>
        <p:spPr bwMode="auto">
          <a:xfrm>
            <a:off x="0" y="1321333"/>
            <a:ext cx="9039225" cy="388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r>
              <a:rPr lang="en-US" sz="1200" b="1" kern="0" spc="-1" smtClean="0">
                <a:solidFill>
                  <a:srgbClr val="000000"/>
                </a:solidFill>
                <a:uFill>
                  <a:solidFill>
                    <a:srgbClr val="FFFFFF"/>
                  </a:solidFill>
                </a:uFill>
              </a:rPr>
              <a:t>1</a:t>
            </a:r>
            <a:r>
              <a:rPr lang="en-US" sz="1200" b="1" kern="0" spc="-1" baseline="30000" smtClean="0">
                <a:solidFill>
                  <a:srgbClr val="000000"/>
                </a:solidFill>
                <a:uFill>
                  <a:solidFill>
                    <a:srgbClr val="FFFFFF"/>
                  </a:solidFill>
                </a:uFill>
              </a:rPr>
              <a:t>st</a:t>
            </a:r>
            <a:r>
              <a:rPr lang="en-US" sz="1200" b="1" kern="0" spc="-1" smtClean="0">
                <a:solidFill>
                  <a:srgbClr val="000000"/>
                </a:solidFill>
                <a:uFill>
                  <a:solidFill>
                    <a:srgbClr val="FFFFFF"/>
                  </a:solidFill>
                </a:uFill>
              </a:rPr>
              <a:t> AGIPD SPB</a:t>
            </a:r>
            <a:endParaRPr lang="en-GB" sz="1200" kern="0" smtClean="0"/>
          </a:p>
          <a:p>
            <a:pPr lvl="1"/>
            <a:r>
              <a:rPr lang="en-US" sz="1200" kern="0" spc="-1" smtClean="0">
                <a:solidFill>
                  <a:srgbClr val="000000"/>
                </a:solidFill>
                <a:uFill>
                  <a:solidFill>
                    <a:srgbClr val="FFFFFF"/>
                  </a:solidFill>
                </a:uFill>
              </a:rPr>
              <a:t>Detector tests after the firmware upgrade  (176 images per train)</a:t>
            </a:r>
          </a:p>
          <a:p>
            <a:pPr lvl="2"/>
            <a:r>
              <a:rPr lang="en-US" sz="1200" kern="0" smtClean="0">
                <a:solidFill>
                  <a:srgbClr val="000000"/>
                </a:solidFill>
                <a:latin typeface="Arial" charset="0"/>
                <a:ea typeface="ＭＳ Ｐゴシック" charset="0"/>
                <a:sym typeface="Wingdings" charset="0"/>
              </a:rPr>
              <a:t>Detector performance w/o X-rays (no VETO) was tested and preliminary results did not show any issue related to the faster readout</a:t>
            </a:r>
          </a:p>
          <a:p>
            <a:pPr lvl="2"/>
            <a:r>
              <a:rPr lang="en-US" sz="1200" kern="0" smtClean="0">
                <a:solidFill>
                  <a:srgbClr val="000000"/>
                </a:solidFill>
                <a:latin typeface="Arial" charset="0"/>
                <a:ea typeface="ＭＳ Ｐゴシック" charset="0"/>
                <a:sym typeface="Wingdings" panose="05000000000000000000" pitchFamily="2" charset="2"/>
              </a:rPr>
              <a:t>Operation scenarios for dark, X-ray, pulse capacitor  have been prepared and data was taken for three configurations:</a:t>
            </a:r>
          </a:p>
          <a:p>
            <a:pPr lvl="3"/>
            <a:r>
              <a:rPr lang="en-US" sz="1200" kern="0" spc="-1" smtClean="0">
                <a:solidFill>
                  <a:srgbClr val="000000"/>
                </a:solidFill>
                <a:uFill>
                  <a:solidFill>
                    <a:srgbClr val="FFFFFF"/>
                  </a:solidFill>
                </a:uFill>
                <a:latin typeface="Arial" charset="0"/>
                <a:ea typeface="ＭＳ Ｐゴシック" charset="0"/>
                <a:sym typeface="Wingdings" panose="05000000000000000000" pitchFamily="2" charset="2"/>
              </a:rPr>
              <a:t>No VETO (4.5Mhz operation)</a:t>
            </a:r>
          </a:p>
          <a:p>
            <a:pPr lvl="3"/>
            <a:r>
              <a:rPr lang="en-US" sz="1200" kern="0" spc="-1" smtClean="0">
                <a:solidFill>
                  <a:srgbClr val="000000"/>
                </a:solidFill>
                <a:uFill>
                  <a:solidFill>
                    <a:srgbClr val="FFFFFF"/>
                  </a:solidFill>
                </a:uFill>
                <a:latin typeface="Arial" charset="0"/>
                <a:ea typeface="ＭＳ Ｐゴシック" charset="0"/>
                <a:sym typeface="Wingdings" panose="05000000000000000000" pitchFamily="2" charset="2"/>
              </a:rPr>
              <a:t>VETO (1MHz operation)</a:t>
            </a:r>
          </a:p>
          <a:p>
            <a:pPr lvl="3"/>
            <a:r>
              <a:rPr lang="en-US" sz="1200" kern="0" spc="-1" smtClean="0">
                <a:solidFill>
                  <a:srgbClr val="000000"/>
                </a:solidFill>
                <a:uFill>
                  <a:solidFill>
                    <a:srgbClr val="FFFFFF"/>
                  </a:solidFill>
                </a:uFill>
                <a:latin typeface="Arial" charset="0"/>
                <a:ea typeface="ＭＳ Ｐゴシック" charset="0"/>
                <a:sym typeface="Wingdings" panose="05000000000000000000" pitchFamily="2" charset="2"/>
              </a:rPr>
              <a:t>Skipping unwanted pulses (1MHz and  0.5 MHz operation)</a:t>
            </a:r>
          </a:p>
          <a:p>
            <a:pPr lvl="2"/>
            <a:r>
              <a:rPr lang="en-US" sz="1200" kern="0" spc="-1" smtClean="0">
                <a:solidFill>
                  <a:srgbClr val="000000"/>
                </a:solidFill>
                <a:uFill>
                  <a:solidFill>
                    <a:srgbClr val="FFFFFF"/>
                  </a:solidFill>
                </a:uFill>
                <a:latin typeface="Arial" charset="0"/>
                <a:ea typeface="ＭＳ Ｐゴシック" charset="0"/>
                <a:sym typeface="Wingdings" panose="05000000000000000000" pitchFamily="2" charset="2"/>
              </a:rPr>
              <a:t>First calibration data w/o X-rays (i.e. darks and pulse capacitor ) was taken for 176 memory cells  data analysis ongoing</a:t>
            </a:r>
          </a:p>
          <a:p>
            <a:pPr lvl="1"/>
            <a:r>
              <a:rPr lang="en-US" sz="1200" kern="0" spc="-1" smtClean="0">
                <a:solidFill>
                  <a:srgbClr val="000000"/>
                </a:solidFill>
                <a:uFill>
                  <a:solidFill>
                    <a:srgbClr val="FFFFFF"/>
                  </a:solidFill>
                </a:uFill>
                <a:latin typeface="Arial" charset="0"/>
                <a:ea typeface="ＭＳ Ｐゴシック" charset="0"/>
                <a:sym typeface="Wingdings" panose="05000000000000000000" pitchFamily="2" charset="2"/>
              </a:rPr>
              <a:t>Stability of the system has been improved </a:t>
            </a:r>
          </a:p>
          <a:p>
            <a:pPr lvl="2"/>
            <a:r>
              <a:rPr lang="en-US" sz="1200" kern="0" spc="-1" smtClean="0">
                <a:solidFill>
                  <a:srgbClr val="000000"/>
                </a:solidFill>
                <a:uFill>
                  <a:solidFill>
                    <a:srgbClr val="FFFFFF"/>
                  </a:solidFill>
                </a:uFill>
                <a:latin typeface="Arial" charset="0"/>
                <a:ea typeface="ＭＳ Ｐゴシック" charset="0"/>
                <a:sym typeface="Wingdings" panose="05000000000000000000" pitchFamily="2" charset="2"/>
              </a:rPr>
              <a:t>Readout FPGA firmware for one module Q2M3 was updated to fix the problem with ADC tuning </a:t>
            </a:r>
          </a:p>
          <a:p>
            <a:pPr lvl="2"/>
            <a:r>
              <a:rPr lang="en-US" sz="1200" kern="0" spc="-1" smtClean="0">
                <a:solidFill>
                  <a:srgbClr val="000000"/>
                </a:solidFill>
                <a:uFill>
                  <a:solidFill>
                    <a:srgbClr val="FFFFFF"/>
                  </a:solidFill>
                </a:uFill>
                <a:latin typeface="Arial" charset="0"/>
                <a:ea typeface="ＭＳ Ｐゴシック" charset="0"/>
                <a:sym typeface="Wingdings" panose="05000000000000000000" pitchFamily="2" charset="2"/>
              </a:rPr>
              <a:t>Long term stability tests show that the interlock signal (i.e. MCLIVE) is stable and does not trip the detector power</a:t>
            </a:r>
          </a:p>
          <a:p>
            <a:pPr lvl="1"/>
            <a:r>
              <a:rPr lang="en-US" sz="1200" kern="0" spc="-1" smtClean="0">
                <a:solidFill>
                  <a:srgbClr val="000000"/>
                </a:solidFill>
                <a:uFill>
                  <a:solidFill>
                    <a:srgbClr val="FFFFFF"/>
                  </a:solidFill>
                </a:uFill>
                <a:latin typeface="Arial" charset="0"/>
                <a:ea typeface="ＭＳ Ｐゴシック" charset="0"/>
                <a:sym typeface="Wingdings" panose="05000000000000000000" pitchFamily="2" charset="2"/>
              </a:rPr>
              <a:t>New uTCA crate (C&amp;C system for AGIPD) was installed and configured  Karabo devices have to be created</a:t>
            </a:r>
          </a:p>
          <a:p>
            <a:pPr lvl="1"/>
            <a:r>
              <a:rPr lang="en-US" sz="1200" kern="0" spc="-1" smtClean="0">
                <a:solidFill>
                  <a:srgbClr val="000000"/>
                </a:solidFill>
                <a:uFill>
                  <a:solidFill>
                    <a:srgbClr val="FFFFFF"/>
                  </a:solidFill>
                </a:uFill>
                <a:latin typeface="Arial" charset="0"/>
                <a:ea typeface="ＭＳ Ｐゴシック" charset="0"/>
                <a:sym typeface="Wingdings" panose="05000000000000000000" pitchFamily="2" charset="2"/>
              </a:rPr>
              <a:t>Work on operation manual ongoing  training for  AGIPD operators will be scheduled soon (6-8.08)</a:t>
            </a:r>
          </a:p>
          <a:p>
            <a:pPr lvl="2"/>
            <a:endParaRPr lang="en-US" sz="1200" kern="0" spc="-1" smtClean="0">
              <a:solidFill>
                <a:srgbClr val="000000"/>
              </a:solidFill>
              <a:uFill>
                <a:solidFill>
                  <a:srgbClr val="FFFFFF"/>
                </a:solidFill>
              </a:uFill>
            </a:endParaRPr>
          </a:p>
          <a:p>
            <a:pPr lvl="1"/>
            <a:r>
              <a:rPr lang="en-US" sz="1200" kern="0" spc="-1" smtClean="0">
                <a:solidFill>
                  <a:srgbClr val="000000"/>
                </a:solidFill>
                <a:uFill>
                  <a:solidFill>
                    <a:srgbClr val="FFFFFF"/>
                  </a:solidFill>
                </a:uFill>
              </a:rPr>
              <a:t>Plans for the next weeks</a:t>
            </a:r>
          </a:p>
          <a:p>
            <a:pPr lvl="2"/>
            <a:r>
              <a:rPr lang="en-US" sz="1200" kern="0" spc="-1" smtClean="0">
                <a:solidFill>
                  <a:srgbClr val="000000"/>
                </a:solidFill>
                <a:uFill>
                  <a:solidFill>
                    <a:srgbClr val="FFFFFF"/>
                  </a:solidFill>
                </a:uFill>
              </a:rPr>
              <a:t>Test external VETO as soon as new uTCA  is integrated in Karabo</a:t>
            </a:r>
          </a:p>
          <a:p>
            <a:pPr lvl="2"/>
            <a:r>
              <a:rPr lang="en-US" sz="1200" kern="0" spc="-1" smtClean="0">
                <a:solidFill>
                  <a:srgbClr val="000000"/>
                </a:solidFill>
                <a:uFill>
                  <a:solidFill>
                    <a:srgbClr val="FFFFFF"/>
                  </a:solidFill>
                </a:uFill>
              </a:rPr>
              <a:t> Continue data analysis </a:t>
            </a:r>
          </a:p>
          <a:p>
            <a:pPr lvl="2"/>
            <a:r>
              <a:rPr lang="en-US" sz="1200" kern="0" spc="-1" smtClean="0">
                <a:solidFill>
                  <a:srgbClr val="000000"/>
                </a:solidFill>
                <a:uFill>
                  <a:solidFill>
                    <a:srgbClr val="FFFFFF"/>
                  </a:solidFill>
                </a:uFill>
                <a:latin typeface="Arial" charset="0"/>
                <a:ea typeface="ＭＳ Ｐゴシック" charset="0"/>
                <a:sym typeface="Wingdings" charset="0"/>
              </a:rPr>
              <a:t>Prepare needed configurations and software for the next commission beam time</a:t>
            </a:r>
          </a:p>
          <a:p>
            <a:pPr lvl="2"/>
            <a:r>
              <a:rPr lang="en-US" sz="1200" kern="0" spc="-1" smtClean="0">
                <a:solidFill>
                  <a:srgbClr val="000000"/>
                </a:solidFill>
                <a:uFill>
                  <a:solidFill>
                    <a:srgbClr val="FFFFFF"/>
                  </a:solidFill>
                </a:uFill>
                <a:latin typeface="Arial" charset="0"/>
                <a:ea typeface="ＭＳ Ｐゴシック" charset="0"/>
                <a:sym typeface="Wingdings" charset="0"/>
              </a:rPr>
              <a:t>Vacuum leak test with the leak detector as soon as the pump card is available </a:t>
            </a:r>
          </a:p>
          <a:p>
            <a:pPr marL="535768" lvl="2" indent="0">
              <a:buFont typeface="Wingdings" pitchFamily="2" charset="2"/>
              <a:buNone/>
            </a:pPr>
            <a:endParaRPr lang="en-US" sz="1200" kern="0" spc="-1" smtClean="0">
              <a:solidFill>
                <a:srgbClr val="000000"/>
              </a:solidFill>
              <a:uFill>
                <a:solidFill>
                  <a:srgbClr val="FFFFFF"/>
                </a:solidFill>
              </a:uFill>
              <a:latin typeface="Arial" charset="0"/>
              <a:ea typeface="ＭＳ Ｐゴシック" charset="0"/>
              <a:sym typeface="Wingdings" charset="0"/>
            </a:endParaRPr>
          </a:p>
          <a:p>
            <a:pPr lvl="2"/>
            <a:endParaRPr lang="en-US" sz="1200" kern="0" smtClean="0">
              <a:solidFill>
                <a:srgbClr val="000000"/>
              </a:solidFill>
              <a:latin typeface="Arial" charset="0"/>
              <a:ea typeface="ＭＳ Ｐゴシック" charset="0"/>
              <a:sym typeface="Wingdings" charset="0"/>
            </a:endParaRPr>
          </a:p>
          <a:p>
            <a:pPr lvl="2"/>
            <a:endParaRPr lang="en-US" sz="1200" kern="0" spc="-1" smtClean="0">
              <a:solidFill>
                <a:srgbClr val="000000"/>
              </a:solidFill>
              <a:uFill>
                <a:solidFill>
                  <a:srgbClr val="FFFFFF"/>
                </a:solidFill>
              </a:uFill>
            </a:endParaRPr>
          </a:p>
          <a:p>
            <a:endParaRPr lang="en-US" sz="1200" kern="0" spc="-1" dirty="0" smtClean="0">
              <a:solidFill>
                <a:srgbClr val="000000"/>
              </a:solidFill>
              <a:uFill>
                <a:solidFill>
                  <a:srgbClr val="FFFFFF"/>
                </a:solidFill>
              </a:uFill>
            </a:endParaRPr>
          </a:p>
        </p:txBody>
      </p:sp>
    </p:spTree>
    <p:extLst>
      <p:ext uri="{BB962C8B-B14F-4D97-AF65-F5344CB8AC3E}">
        <p14:creationId xmlns:p14="http://schemas.microsoft.com/office/powerpoint/2010/main" val="745008029"/>
      </p:ext>
    </p:extLst>
  </p:cSld>
  <p:clrMapOvr>
    <a:masterClrMapping/>
  </p:clrMapOvr>
</p:sld>
</file>

<file path=ppt/theme/theme1.xml><?xml version="1.0" encoding="utf-8"?>
<a:theme xmlns:a="http://schemas.openxmlformats.org/drawingml/2006/main" name="template-european-xfel-gmbh_presentation">
  <a:themeElements>
    <a:clrScheme name="XFEL">
      <a:dk1>
        <a:srgbClr val="261748"/>
      </a:dk1>
      <a:lt1>
        <a:srgbClr val="FFFFFF"/>
      </a:lt1>
      <a:dk2>
        <a:srgbClr val="000000"/>
      </a:dk2>
      <a:lt2>
        <a:srgbClr val="E0E0E0"/>
      </a:lt2>
      <a:accent1>
        <a:srgbClr val="261748"/>
      </a:accent1>
      <a:accent2>
        <a:srgbClr val="FD930A"/>
      </a:accent2>
      <a:accent3>
        <a:srgbClr val="000000"/>
      </a:accent3>
      <a:accent4>
        <a:srgbClr val="626262"/>
      </a:accent4>
      <a:accent5>
        <a:srgbClr val="ACABB1"/>
      </a:accent5>
      <a:accent6>
        <a:srgbClr val="E0E0E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accent3"/>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n"/>
          <a:tabLst/>
          <a:defRPr kumimoji="0" sz="2000" b="0" i="0" u="none" strike="noStrike" cap="none" normalizeH="0" baseline="0" smtClean="0">
            <a:ln>
              <a:noFill/>
            </a:ln>
            <a:solidFill>
              <a:schemeClr val="accent3"/>
            </a:solidFill>
            <a:effectLst/>
            <a:latin typeface="Arial" charset="0"/>
            <a:ea typeface="ＭＳ Ｐゴシック" pitchFamily="112" charset="-128"/>
          </a:defRPr>
        </a:defPPr>
      </a:lstStyle>
    </a:spDef>
    <a:lnDef>
      <a:spPr bwMode="auto">
        <a:noFill/>
        <a:ln w="12700"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a:lstStyle/>
    </a:lnDef>
    <a:txDef>
      <a:spPr>
        <a:noFill/>
      </a:spPr>
      <a:bodyPr wrap="none" rtlCol="0">
        <a:spAutoFit/>
      </a:bodyPr>
      <a:lstStyle>
        <a:defPPr marL="268288" indent="-268288">
          <a:spcBef>
            <a:spcPts val="600"/>
          </a:spcBef>
          <a:buClr>
            <a:schemeClr val="accent2"/>
          </a:buClr>
          <a:buSzPct val="80000"/>
          <a:defRPr sz="2000" smtClean="0">
            <a:solidFill>
              <a:schemeClr val="accent3"/>
            </a:solidFill>
          </a:defRPr>
        </a:defPPr>
      </a:lstStyle>
    </a:tx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template-european-xfel-gmbh_presentation_test03</Template>
  <TotalTime>0</TotalTime>
  <Words>831</Words>
  <Application>Microsoft Office PowerPoint</Application>
  <PresentationFormat>On-screen Show (4:3)</PresentationFormat>
  <Paragraphs>108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template-european-xfel-gmbh_presentation</vt:lpstr>
      <vt:lpstr>Photon Run Coordinator</vt:lpstr>
      <vt:lpstr>SPB/SFX</vt:lpstr>
      <vt:lpstr>SPB/SFX</vt:lpstr>
      <vt:lpstr>FXE</vt:lpstr>
      <vt:lpstr>Laser</vt:lpstr>
      <vt:lpstr>Vacuum</vt:lpstr>
      <vt:lpstr>Photon Diagnostics</vt:lpstr>
      <vt:lpstr>CAS</vt:lpstr>
      <vt:lpstr>Detectors</vt:lpstr>
      <vt:lpstr>Detectors</vt:lpstr>
      <vt:lpstr>Advanced Electronics</vt:lpstr>
      <vt:lpstr>ITDM</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Poppe, Frank</dc:creator>
  <cp:lastModifiedBy>Adriano Violante</cp:lastModifiedBy>
  <cp:revision>508</cp:revision>
  <cp:lastPrinted>2008-09-01T15:04:16Z</cp:lastPrinted>
  <dcterms:created xsi:type="dcterms:W3CDTF">2012-08-22T09:26:39Z</dcterms:created>
  <dcterms:modified xsi:type="dcterms:W3CDTF">2018-07-27T06:14:50Z</dcterms:modified>
</cp:coreProperties>
</file>