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3" r:id="rId6"/>
    <p:sldId id="260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422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91" y="349611"/>
            <a:ext cx="8532019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91" y="2335015"/>
            <a:ext cx="8532019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smtClean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10797" y="4096781"/>
            <a:ext cx="8527162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4774" y="5669843"/>
            <a:ext cx="595313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526" y="6261915"/>
            <a:ext cx="162636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7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05991" y="1406427"/>
            <a:ext cx="5643563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05991" y="3963533"/>
            <a:ext cx="5643563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56709" y="1449389"/>
            <a:ext cx="27813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056709" y="4005263"/>
            <a:ext cx="27813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3608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05991" y="1406427"/>
            <a:ext cx="5643563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05991" y="3963533"/>
            <a:ext cx="5643563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=""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056710" y="1449388"/>
            <a:ext cx="27812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=""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056710" y="4005263"/>
            <a:ext cx="27812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4060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05992" y="1406427"/>
            <a:ext cx="2781300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05992" y="3963533"/>
            <a:ext cx="2781300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194447" y="1449389"/>
            <a:ext cx="275510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3194448" y="4005263"/>
            <a:ext cx="275510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=""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56709" y="1449389"/>
            <a:ext cx="27813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=""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56709" y="4005263"/>
            <a:ext cx="27813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75369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05992" y="1449390"/>
            <a:ext cx="8532018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49005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05992" y="1449390"/>
            <a:ext cx="4212431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625578" y="1449390"/>
            <a:ext cx="4212431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18739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05992" y="1449390"/>
            <a:ext cx="27812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3194448" y="1449390"/>
            <a:ext cx="5643562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57535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27440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92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585" y="4587296"/>
            <a:ext cx="449119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296466" y="3980131"/>
            <a:ext cx="3429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457200">
              <a:lnSpc>
                <a:spcPct val="110000"/>
              </a:lnSpc>
            </a:pPr>
            <a:r>
              <a:rPr lang="de-DE" b="1" dirty="0">
                <a:solidFill>
                  <a:prstClr val="black"/>
                </a:solidFill>
              </a:rPr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=""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296466" y="4516740"/>
            <a:ext cx="2025411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457200">
              <a:lnSpc>
                <a:spcPct val="120000"/>
              </a:lnSpc>
              <a:tabLst>
                <a:tab pos="715963" algn="l"/>
              </a:tabLst>
            </a:pPr>
            <a:r>
              <a:rPr lang="de-DE" dirty="0">
                <a:solidFill>
                  <a:prstClr val="black"/>
                </a:solidFill>
              </a:rPr>
              <a:t>	Deutsches </a:t>
            </a:r>
          </a:p>
          <a:p>
            <a:pPr defTabSz="457200">
              <a:lnSpc>
                <a:spcPct val="120000"/>
              </a:lnSpc>
            </a:pPr>
            <a:r>
              <a:rPr lang="de-DE" dirty="0">
                <a:solidFill>
                  <a:prstClr val="black"/>
                </a:solidFill>
              </a:rPr>
              <a:t>Elektronen-Synchrotron</a:t>
            </a:r>
          </a:p>
          <a:p>
            <a:pPr defTabSz="457200">
              <a:lnSpc>
                <a:spcPct val="120000"/>
              </a:lnSpc>
            </a:pPr>
            <a:endParaRPr lang="de-DE" dirty="0">
              <a:solidFill>
                <a:prstClr val="black"/>
              </a:solidFill>
            </a:endParaRPr>
          </a:p>
          <a:p>
            <a:pPr defTabSz="457200">
              <a:lnSpc>
                <a:spcPct val="120000"/>
              </a:lnSpc>
            </a:pPr>
            <a:r>
              <a:rPr lang="de-DE" dirty="0">
                <a:solidFill>
                  <a:prstClr val="black"/>
                </a:solidFill>
              </a:rPr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=""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99919" y="4516739"/>
            <a:ext cx="3861616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972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9143998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91" y="349613"/>
            <a:ext cx="8532019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91" y="2335015"/>
            <a:ext cx="8532019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smtClean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10797" y="4096781"/>
            <a:ext cx="8527161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526" y="6261915"/>
            <a:ext cx="162636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4774" y="5669843"/>
            <a:ext cx="595313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7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91" y="349610"/>
            <a:ext cx="8532019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75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91" y="349610"/>
            <a:ext cx="8532019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3214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8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645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2" y="1406428"/>
            <a:ext cx="4212431" cy="5010249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25579" y="1406428"/>
            <a:ext cx="4212431" cy="5010249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7890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2" y="1406428"/>
            <a:ext cx="2781300" cy="5010249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3194448" y="1406428"/>
            <a:ext cx="2755106" cy="5010249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6056710" y="1406428"/>
            <a:ext cx="2781299" cy="5010249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1962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05992" y="1406427"/>
            <a:ext cx="4212431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05992" y="3963533"/>
            <a:ext cx="4212431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25578" y="1449389"/>
            <a:ext cx="4212432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25579" y="4005263"/>
            <a:ext cx="4212432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9963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5991" y="817500"/>
            <a:ext cx="853201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05992" y="1406427"/>
            <a:ext cx="4212431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05992" y="3963533"/>
            <a:ext cx="4212431" cy="2454374"/>
          </a:xfrm>
        </p:spPr>
        <p:txBody>
          <a:bodyPr/>
          <a:lstStyle/>
          <a:p>
            <a:pPr lvl="0"/>
            <a:r>
              <a:rPr lang="de-DE" noProof="0" smtClean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=""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25578" y="1449388"/>
            <a:ext cx="4212431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=""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25578" y="4005263"/>
            <a:ext cx="4212431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68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5991" y="349611"/>
            <a:ext cx="8532018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991" y="1406428"/>
            <a:ext cx="8532019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84" y="6580801"/>
            <a:ext cx="7461703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/>
                </a:solidFill>
              </a:rPr>
              <a:t>| LUXE | Florian Burkart - MPY1 Groupmeeting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1"/>
            <a:ext cx="701614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defTabSz="457200"/>
            <a:r>
              <a:rPr lang="en-US" sz="1000" b="1" dirty="0">
                <a:solidFill>
                  <a:prstClr val="black"/>
                </a:solidFill>
              </a:rPr>
              <a:t>Page </a:t>
            </a:r>
            <a:fld id="{0427E4B2-AC28-443E-BE04-5CD55098A90B}" type="slidenum">
              <a:rPr lang="en-US" sz="1000" b="1">
                <a:solidFill>
                  <a:prstClr val="black"/>
                </a:solidFill>
              </a:rPr>
              <a:pPr algn="r" defTabSz="457200"/>
              <a:t>‹#›</a:t>
            </a:fld>
            <a:endParaRPr lang="en-US" sz="1000" b="1" dirty="0">
              <a:solidFill>
                <a:prstClr val="black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334" y="6614020"/>
            <a:ext cx="244164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53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LUXE update</a:t>
            </a:r>
            <a:endParaRPr lang="de-D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F. Burkart</a:t>
            </a:r>
          </a:p>
          <a:p>
            <a:r>
              <a:rPr lang="de-DE" dirty="0" smtClean="0"/>
              <a:t>E. Negodin, N. Golubeva, W. Decking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35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an 90">
            <a:extLst>
              <a:ext uri="{FF2B5EF4-FFF2-40B4-BE49-F238E27FC236}">
                <a16:creationId xmlns="" xmlns:a16="http://schemas.microsoft.com/office/drawing/2014/main" id="{077AAAC5-2811-3A41-8947-48E36687A15B}"/>
              </a:ext>
            </a:extLst>
          </p:cNvPr>
          <p:cNvSpPr/>
          <p:nvPr/>
        </p:nvSpPr>
        <p:spPr>
          <a:xfrm rot="16200000">
            <a:off x="4304641" y="-1029915"/>
            <a:ext cx="89819" cy="7897729"/>
          </a:xfrm>
          <a:prstGeom prst="can">
            <a:avLst/>
          </a:prstGeom>
          <a:solidFill>
            <a:srgbClr val="FFFF00">
              <a:alpha val="15000"/>
            </a:srgbClr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sz="1600" dirty="0" err="1">
              <a:solidFill>
                <a:prstClr val="black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A1449C2E-1690-4C4F-9980-AF695617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54" y="114133"/>
            <a:ext cx="8532018" cy="451098"/>
          </a:xfrm>
        </p:spPr>
        <p:txBody>
          <a:bodyPr/>
          <a:lstStyle/>
          <a:p>
            <a:r>
              <a:rPr lang="en-GB" dirty="0" smtClean="0"/>
              <a:t>Option 1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5DEEDFE1-C5AA-B849-839E-29D6E33B7FCB}"/>
              </a:ext>
            </a:extLst>
          </p:cNvPr>
          <p:cNvGrpSpPr/>
          <p:nvPr/>
        </p:nvGrpSpPr>
        <p:grpSpPr>
          <a:xfrm>
            <a:off x="325180" y="4869160"/>
            <a:ext cx="625633" cy="586164"/>
            <a:chOff x="899592" y="1052736"/>
            <a:chExt cx="4027512" cy="1219200"/>
          </a:xfrm>
        </p:grpSpPr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F0EF1471-27C3-DC4C-9579-213A2D31F1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9592" y="1052736"/>
              <a:ext cx="1219200" cy="121920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="" xmlns:a16="http://schemas.microsoft.com/office/drawing/2014/main" id="{3C3F7B8E-D6D7-1241-ACC9-9B3A9457E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35696" y="1052736"/>
              <a:ext cx="1219200" cy="121920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="" xmlns:a16="http://schemas.microsoft.com/office/drawing/2014/main" id="{D4D29799-4CAE-1C44-AF19-231B22DA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71800" y="1052736"/>
              <a:ext cx="1219200" cy="12192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="" xmlns:a16="http://schemas.microsoft.com/office/drawing/2014/main" id="{594E6B03-674F-A74F-8DB4-5E9DFAFA62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07904" y="1052736"/>
              <a:ext cx="1219200" cy="1219200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449CFEFF-2609-8F4E-BD28-859B43882809}"/>
              </a:ext>
            </a:extLst>
          </p:cNvPr>
          <p:cNvSpPr/>
          <p:nvPr/>
        </p:nvSpPr>
        <p:spPr>
          <a:xfrm rot="16200000">
            <a:off x="65722" y="2490507"/>
            <a:ext cx="792088" cy="93368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defTabSz="457200"/>
            <a:r>
              <a:rPr lang="en-GB" sz="1600" dirty="0">
                <a:solidFill>
                  <a:prstClr val="black"/>
                </a:solidFill>
              </a:rPr>
              <a:t>XTD5</a:t>
            </a:r>
            <a:endParaRPr lang="en-GB" sz="1600" dirty="0">
              <a:solidFill>
                <a:prstClr val="black"/>
              </a:solidFill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461767" y="5589243"/>
            <a:ext cx="352459" cy="685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92299" y="5897725"/>
            <a:ext cx="291395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086538" y="4992965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 err="1">
                <a:solidFill>
                  <a:prstClr val="black"/>
                </a:solidFill>
              </a:rPr>
              <a:t>photons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86537" y="541996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>
                <a:solidFill>
                  <a:prstClr val="black"/>
                </a:solidFill>
              </a:rPr>
              <a:t>e-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086537" y="572844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>
                <a:solidFill>
                  <a:prstClr val="black"/>
                </a:solidFill>
              </a:rPr>
              <a:t>e+</a:t>
            </a:r>
          </a:p>
        </p:txBody>
      </p:sp>
      <p:grpSp>
        <p:nvGrpSpPr>
          <p:cNvPr id="135" name="Group 134"/>
          <p:cNvGrpSpPr/>
          <p:nvPr/>
        </p:nvGrpSpPr>
        <p:grpSpPr>
          <a:xfrm>
            <a:off x="4802066" y="-84495"/>
            <a:ext cx="338554" cy="2591144"/>
            <a:chOff x="4599999" y="1204943"/>
            <a:chExt cx="451403" cy="2591144"/>
          </a:xfrm>
        </p:grpSpPr>
        <p:grpSp>
          <p:nvGrpSpPr>
            <p:cNvPr id="132" name="Group 131"/>
            <p:cNvGrpSpPr/>
            <p:nvPr/>
          </p:nvGrpSpPr>
          <p:grpSpPr>
            <a:xfrm>
              <a:off x="4704383" y="2992601"/>
              <a:ext cx="201129" cy="803486"/>
              <a:chOff x="4704383" y="2992601"/>
              <a:chExt cx="201129" cy="803486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id="{7ED070E7-E75C-054F-8EE3-A421AEEA4709}"/>
                  </a:ext>
                </a:extLst>
              </p:cNvPr>
              <p:cNvSpPr/>
              <p:nvPr/>
            </p:nvSpPr>
            <p:spPr>
              <a:xfrm>
                <a:off x="4704383" y="2992601"/>
                <a:ext cx="201129" cy="32554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="" xmlns:a16="http://schemas.microsoft.com/office/drawing/2014/main" id="{7ED070E7-E75C-054F-8EE3-A421AEEA4709}"/>
                  </a:ext>
                </a:extLst>
              </p:cNvPr>
              <p:cNvSpPr/>
              <p:nvPr/>
            </p:nvSpPr>
            <p:spPr>
              <a:xfrm>
                <a:off x="4704383" y="3470544"/>
                <a:ext cx="201129" cy="32554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2" name="TextBox 121"/>
            <p:cNvSpPr txBox="1"/>
            <p:nvPr/>
          </p:nvSpPr>
          <p:spPr>
            <a:xfrm rot="16200000">
              <a:off x="4114804" y="1690138"/>
              <a:ext cx="1421794" cy="45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de-DE" sz="1600" dirty="0">
                  <a:solidFill>
                    <a:prstClr val="black"/>
                  </a:solidFill>
                  <a:latin typeface="Symbol" panose="05050102010706020507" pitchFamily="18" charset="2"/>
                </a:rPr>
                <a:t>b</a:t>
              </a:r>
              <a:r>
                <a:rPr lang="de-DE" sz="1600" dirty="0">
                  <a:solidFill>
                    <a:prstClr val="black"/>
                  </a:solidFill>
                </a:rPr>
                <a:t> </a:t>
              </a:r>
              <a:r>
                <a:rPr lang="de-DE" sz="1600" dirty="0" err="1">
                  <a:solidFill>
                    <a:prstClr val="black"/>
                  </a:solidFill>
                </a:rPr>
                <a:t>collimation</a:t>
              </a:r>
              <a:endParaRPr lang="de-DE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5962602" y="-236723"/>
            <a:ext cx="1199016" cy="3092309"/>
            <a:chOff x="7319710" y="1052734"/>
            <a:chExt cx="1598689" cy="3092309"/>
          </a:xfrm>
        </p:grpSpPr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042E3F48-032F-6A4C-9F8B-5F3296A19C99}"/>
                </a:ext>
              </a:extLst>
            </p:cNvPr>
            <p:cNvCxnSpPr/>
            <p:nvPr/>
          </p:nvCxnSpPr>
          <p:spPr>
            <a:xfrm>
              <a:off x="7567791" y="3130805"/>
              <a:ext cx="0" cy="550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riangle 81">
              <a:extLst>
                <a:ext uri="{FF2B5EF4-FFF2-40B4-BE49-F238E27FC236}">
                  <a16:creationId xmlns="" xmlns:a16="http://schemas.microsoft.com/office/drawing/2014/main" id="{CBBECCC5-D090-5742-90D7-232AF351AE55}"/>
                </a:ext>
              </a:extLst>
            </p:cNvPr>
            <p:cNvSpPr/>
            <p:nvPr/>
          </p:nvSpPr>
          <p:spPr>
            <a:xfrm rot="10800000">
              <a:off x="8002249" y="3156668"/>
              <a:ext cx="216025" cy="396045"/>
            </a:xfrm>
            <a:prstGeom prst="triangl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 sz="1600" dirty="0" err="1">
                <a:solidFill>
                  <a:prstClr val="black"/>
                </a:solidFill>
              </a:endParaRPr>
            </a:p>
          </p:txBody>
        </p:sp>
        <p:sp>
          <p:nvSpPr>
            <p:cNvPr id="83" name="Rounded Rectangle 82">
              <a:extLst>
                <a:ext uri="{FF2B5EF4-FFF2-40B4-BE49-F238E27FC236}">
                  <a16:creationId xmlns="" xmlns:a16="http://schemas.microsoft.com/office/drawing/2014/main" id="{82C20DA0-1A5F-444A-99AF-00FC272850E0}"/>
                </a:ext>
              </a:extLst>
            </p:cNvPr>
            <p:cNvSpPr/>
            <p:nvPr/>
          </p:nvSpPr>
          <p:spPr>
            <a:xfrm rot="18489737">
              <a:off x="8419937" y="2656385"/>
              <a:ext cx="498463" cy="407512"/>
            </a:xfrm>
            <a:prstGeom prst="round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600" dirty="0">
                  <a:solidFill>
                    <a:prstClr val="black"/>
                  </a:solidFill>
                </a:rPr>
                <a:t>e+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84" name="Rounded Rectangle 83">
              <a:extLst>
                <a:ext uri="{FF2B5EF4-FFF2-40B4-BE49-F238E27FC236}">
                  <a16:creationId xmlns="" xmlns:a16="http://schemas.microsoft.com/office/drawing/2014/main" id="{DFFC2991-7D23-B84C-8EF6-5C57916B262E}"/>
                </a:ext>
              </a:extLst>
            </p:cNvPr>
            <p:cNvSpPr/>
            <p:nvPr/>
          </p:nvSpPr>
          <p:spPr>
            <a:xfrm rot="2372350">
              <a:off x="8419936" y="3737531"/>
              <a:ext cx="498463" cy="407512"/>
            </a:xfrm>
            <a:prstGeom prst="round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600" dirty="0">
                  <a:solidFill>
                    <a:prstClr val="black"/>
                  </a:solidFill>
                </a:rPr>
                <a:t>e-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103" name="Straight Connector 102"/>
            <p:cNvCxnSpPr>
              <a:endCxn id="84" idx="1"/>
            </p:cNvCxnSpPr>
            <p:nvPr/>
          </p:nvCxnSpPr>
          <p:spPr>
            <a:xfrm>
              <a:off x="8168277" y="3380718"/>
              <a:ext cx="308686" cy="40190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endCxn id="83" idx="1"/>
            </p:cNvCxnSpPr>
            <p:nvPr/>
          </p:nvCxnSpPr>
          <p:spPr>
            <a:xfrm flipV="1">
              <a:off x="8218274" y="3056103"/>
              <a:ext cx="296897" cy="275072"/>
            </a:xfrm>
            <a:prstGeom prst="line">
              <a:avLst/>
            </a:prstGeom>
            <a:ln w="285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 rot="16200000">
              <a:off x="6658591" y="1713853"/>
              <a:ext cx="1773644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de-DE" sz="1600" dirty="0" err="1">
                  <a:solidFill>
                    <a:prstClr val="black"/>
                  </a:solidFill>
                </a:rPr>
                <a:t>photoconverter</a:t>
              </a:r>
              <a:endParaRPr lang="de-DE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396734" y="2700035"/>
            <a:ext cx="2986559" cy="2927216"/>
            <a:chOff x="3184221" y="2700035"/>
            <a:chExt cx="3982078" cy="2927216"/>
          </a:xfrm>
        </p:grpSpPr>
        <p:grpSp>
          <p:nvGrpSpPr>
            <p:cNvPr id="140" name="Group 139"/>
            <p:cNvGrpSpPr/>
            <p:nvPr/>
          </p:nvGrpSpPr>
          <p:grpSpPr>
            <a:xfrm>
              <a:off x="3184221" y="2700035"/>
              <a:ext cx="3982078" cy="2927216"/>
              <a:chOff x="9624392" y="2759327"/>
              <a:chExt cx="3361416" cy="2630646"/>
            </a:xfrm>
          </p:grpSpPr>
          <p:sp>
            <p:nvSpPr>
              <p:cNvPr id="85" name="Triangle 84">
                <a:extLst>
                  <a:ext uri="{FF2B5EF4-FFF2-40B4-BE49-F238E27FC236}">
                    <a16:creationId xmlns="" xmlns:a16="http://schemas.microsoft.com/office/drawing/2014/main" id="{8B95C42A-6F4B-1A41-92B6-13041EE18846}"/>
                  </a:ext>
                </a:extLst>
              </p:cNvPr>
              <p:cNvSpPr/>
              <p:nvPr/>
            </p:nvSpPr>
            <p:spPr>
              <a:xfrm rot="840000">
                <a:off x="9624392" y="2759327"/>
                <a:ext cx="216025" cy="396045"/>
              </a:xfrm>
              <a:prstGeom prst="triangl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Can 86">
                <a:extLst>
                  <a:ext uri="{FF2B5EF4-FFF2-40B4-BE49-F238E27FC236}">
                    <a16:creationId xmlns="" xmlns:a16="http://schemas.microsoft.com/office/drawing/2014/main" id="{CF252DE6-311F-2E40-8EF1-639A8693A93B}"/>
                  </a:ext>
                </a:extLst>
              </p:cNvPr>
              <p:cNvSpPr/>
              <p:nvPr/>
            </p:nvSpPr>
            <p:spPr>
              <a:xfrm rot="17816267">
                <a:off x="12235165" y="4023969"/>
                <a:ext cx="564074" cy="872022"/>
              </a:xfrm>
              <a:prstGeom prst="can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10" name="Straight Connector 109"/>
              <p:cNvCxnSpPr/>
              <p:nvPr/>
            </p:nvCxnSpPr>
            <p:spPr>
              <a:xfrm>
                <a:off x="9829821" y="3021193"/>
                <a:ext cx="2343692" cy="129204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riangle 85">
                <a:extLst>
                  <a:ext uri="{FF2B5EF4-FFF2-40B4-BE49-F238E27FC236}">
                    <a16:creationId xmlns="" xmlns:a16="http://schemas.microsoft.com/office/drawing/2014/main" id="{1AB3FD12-1BFA-6B4F-95C1-160FA0EB8A6C}"/>
                  </a:ext>
                </a:extLst>
              </p:cNvPr>
              <p:cNvSpPr/>
              <p:nvPr/>
            </p:nvSpPr>
            <p:spPr>
              <a:xfrm rot="12564427">
                <a:off x="10756781" y="3390804"/>
                <a:ext cx="275839" cy="390293"/>
              </a:xfrm>
              <a:prstGeom prst="triangl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 rot="16200000">
                <a:off x="9789902" y="4365538"/>
                <a:ext cx="1667822" cy="381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de-DE" sz="1600" dirty="0" err="1">
                    <a:solidFill>
                      <a:prstClr val="black"/>
                    </a:solidFill>
                  </a:rPr>
                  <a:t>Dillution</a:t>
                </a:r>
                <a:r>
                  <a:rPr lang="de-DE" sz="1600" dirty="0">
                    <a:solidFill>
                      <a:prstClr val="black"/>
                    </a:solidFill>
                  </a:rPr>
                  <a:t> </a:t>
                </a:r>
                <a:r>
                  <a:rPr lang="de-DE" sz="1600" dirty="0" err="1">
                    <a:solidFill>
                      <a:prstClr val="black"/>
                    </a:solidFill>
                  </a:rPr>
                  <a:t>magnets</a:t>
                </a:r>
                <a:endParaRPr lang="de-DE" sz="1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2200453" y="3614697"/>
                <a:ext cx="785355" cy="30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de-DE" sz="1600" dirty="0" err="1">
                    <a:solidFill>
                      <a:prstClr val="black"/>
                    </a:solidFill>
                  </a:rPr>
                  <a:t>dump</a:t>
                </a:r>
                <a:endParaRPr lang="de-DE" sz="16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Triangle 85">
              <a:extLst>
                <a:ext uri="{FF2B5EF4-FFF2-40B4-BE49-F238E27FC236}">
                  <a16:creationId xmlns="" xmlns:a16="http://schemas.microsoft.com/office/drawing/2014/main" id="{1AB3FD12-1BFA-6B4F-95C1-160FA0EB8A6C}"/>
                </a:ext>
              </a:extLst>
            </p:cNvPr>
            <p:cNvSpPr/>
            <p:nvPr/>
          </p:nvSpPr>
          <p:spPr>
            <a:xfrm rot="12564427">
              <a:off x="4067598" y="3160399"/>
              <a:ext cx="326771" cy="434293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 sz="1600" dirty="0" err="1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125975" y="1080770"/>
            <a:ext cx="648787" cy="1809525"/>
            <a:chOff x="5948709" y="1084461"/>
            <a:chExt cx="865049" cy="1809525"/>
          </a:xfrm>
        </p:grpSpPr>
        <p:grpSp>
          <p:nvGrpSpPr>
            <p:cNvPr id="136" name="Group 135"/>
            <p:cNvGrpSpPr/>
            <p:nvPr/>
          </p:nvGrpSpPr>
          <p:grpSpPr>
            <a:xfrm>
              <a:off x="5948709" y="1084461"/>
              <a:ext cx="861051" cy="1177038"/>
              <a:chOff x="5121266" y="2421509"/>
              <a:chExt cx="861051" cy="1177038"/>
            </a:xfrm>
          </p:grpSpPr>
          <p:sp>
            <p:nvSpPr>
              <p:cNvPr id="42" name="Rounded Rectangle 41">
                <a:extLst>
                  <a:ext uri="{FF2B5EF4-FFF2-40B4-BE49-F238E27FC236}">
                    <a16:creationId xmlns="" xmlns:a16="http://schemas.microsoft.com/office/drawing/2014/main" id="{AA79268C-C3B0-BB4E-83F1-ADC662B04F25}"/>
                  </a:ext>
                </a:extLst>
              </p:cNvPr>
              <p:cNvSpPr/>
              <p:nvPr/>
            </p:nvSpPr>
            <p:spPr>
              <a:xfrm rot="18489737">
                <a:off x="5529329" y="2466985"/>
                <a:ext cx="498463" cy="407512"/>
              </a:xfrm>
              <a:prstGeom prst="round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r>
                  <a:rPr lang="en-GB" sz="1600" dirty="0">
                    <a:solidFill>
                      <a:prstClr val="black"/>
                    </a:solidFill>
                  </a:rPr>
                  <a:t>e+</a:t>
                </a:r>
                <a:endParaRPr lang="en-GB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flipV="1">
                <a:off x="5273854" y="2918949"/>
                <a:ext cx="295474" cy="461769"/>
              </a:xfrm>
              <a:prstGeom prst="line">
                <a:avLst/>
              </a:prstGeom>
              <a:ln w="28575"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riangle 31">
                <a:extLst>
                  <a:ext uri="{FF2B5EF4-FFF2-40B4-BE49-F238E27FC236}">
                    <a16:creationId xmlns="" xmlns:a16="http://schemas.microsoft.com/office/drawing/2014/main" id="{505891E0-A057-6843-B834-FC3B41EB46BE}"/>
                  </a:ext>
                </a:extLst>
              </p:cNvPr>
              <p:cNvSpPr/>
              <p:nvPr/>
            </p:nvSpPr>
            <p:spPr>
              <a:xfrm rot="10800000">
                <a:off x="5121266" y="3202502"/>
                <a:ext cx="216025" cy="396045"/>
              </a:xfrm>
              <a:prstGeom prst="triangle">
                <a:avLst/>
              </a:pr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134" name="Straight Connector 133"/>
            <p:cNvCxnSpPr/>
            <p:nvPr/>
          </p:nvCxnSpPr>
          <p:spPr>
            <a:xfrm>
              <a:off x="6164734" y="2142235"/>
              <a:ext cx="340762" cy="36441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Can 137">
              <a:extLst>
                <a:ext uri="{FF2B5EF4-FFF2-40B4-BE49-F238E27FC236}">
                  <a16:creationId xmlns="" xmlns:a16="http://schemas.microsoft.com/office/drawing/2014/main" id="{CF252DE6-311F-2E40-8EF1-639A8693A93B}"/>
                </a:ext>
              </a:extLst>
            </p:cNvPr>
            <p:cNvSpPr/>
            <p:nvPr/>
          </p:nvSpPr>
          <p:spPr>
            <a:xfrm rot="18964778">
              <a:off x="6509489" y="2464372"/>
              <a:ext cx="304269" cy="429614"/>
            </a:xfrm>
            <a:prstGeom prst="can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 sz="1600" dirty="0" err="1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95143" y="565231"/>
            <a:ext cx="4599175" cy="2654628"/>
            <a:chOff x="2126856" y="574658"/>
            <a:chExt cx="6132231" cy="2654628"/>
          </a:xfrm>
        </p:grpSpPr>
        <p:grpSp>
          <p:nvGrpSpPr>
            <p:cNvPr id="16" name="Group 15"/>
            <p:cNvGrpSpPr/>
            <p:nvPr/>
          </p:nvGrpSpPr>
          <p:grpSpPr>
            <a:xfrm>
              <a:off x="2137866" y="1546290"/>
              <a:ext cx="6121221" cy="1682996"/>
              <a:chOff x="2137866" y="1546290"/>
              <a:chExt cx="6121221" cy="1682996"/>
            </a:xfrm>
          </p:grpSpPr>
          <p:pic>
            <p:nvPicPr>
              <p:cNvPr id="142" name="Picture 141">
                <a:extLst>
                  <a:ext uri="{FF2B5EF4-FFF2-40B4-BE49-F238E27FC236}">
                    <a16:creationId xmlns="" xmlns:a16="http://schemas.microsoft.com/office/drawing/2014/main" id="{1832D056-CE10-9245-B69D-C5C93BCD83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607184" y="1804908"/>
                <a:ext cx="252520" cy="586165"/>
              </a:xfrm>
              <a:prstGeom prst="rect">
                <a:avLst/>
              </a:prstGeom>
            </p:spPr>
          </p:pic>
          <p:grpSp>
            <p:nvGrpSpPr>
              <p:cNvPr id="15" name="Group 14"/>
              <p:cNvGrpSpPr/>
              <p:nvPr/>
            </p:nvGrpSpPr>
            <p:grpSpPr>
              <a:xfrm>
                <a:off x="2137866" y="1546290"/>
                <a:ext cx="6121221" cy="1682996"/>
                <a:chOff x="2137866" y="1546290"/>
                <a:chExt cx="6121221" cy="1682996"/>
              </a:xfrm>
            </p:grpSpPr>
            <p:grpSp>
              <p:nvGrpSpPr>
                <p:cNvPr id="141" name="Group 140"/>
                <p:cNvGrpSpPr/>
                <p:nvPr/>
              </p:nvGrpSpPr>
              <p:grpSpPr>
                <a:xfrm>
                  <a:off x="4778992" y="1546290"/>
                  <a:ext cx="2881774" cy="858392"/>
                  <a:chOff x="2999656" y="2804580"/>
                  <a:chExt cx="2881774" cy="858392"/>
                </a:xfrm>
              </p:grpSpPr>
              <p:grpSp>
                <p:nvGrpSpPr>
                  <p:cNvPr id="130" name="Group 129"/>
                  <p:cNvGrpSpPr/>
                  <p:nvPr/>
                </p:nvGrpSpPr>
                <p:grpSpPr>
                  <a:xfrm>
                    <a:off x="2999656" y="3075596"/>
                    <a:ext cx="2881774" cy="587376"/>
                    <a:chOff x="2999656" y="3075596"/>
                    <a:chExt cx="2881774" cy="587376"/>
                  </a:xfrm>
                </p:grpSpPr>
                <p:grpSp>
                  <p:nvGrpSpPr>
                    <p:cNvPr id="77" name="Group 76">
                      <a:extLst>
                        <a:ext uri="{FF2B5EF4-FFF2-40B4-BE49-F238E27FC236}">
                          <a16:creationId xmlns="" xmlns:a16="http://schemas.microsoft.com/office/drawing/2014/main" id="{E51691B4-AFC0-CE4E-8E64-2CED1C9DAEC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310301" y="3075596"/>
                      <a:ext cx="2571129" cy="587376"/>
                      <a:chOff x="3367496" y="2743419"/>
                      <a:chExt cx="2571129" cy="587376"/>
                    </a:xfrm>
                  </p:grpSpPr>
                  <p:grpSp>
                    <p:nvGrpSpPr>
                      <p:cNvPr id="43" name="Group 42">
                        <a:extLst>
                          <a:ext uri="{FF2B5EF4-FFF2-40B4-BE49-F238E27FC236}">
                            <a16:creationId xmlns="" xmlns:a16="http://schemas.microsoft.com/office/drawing/2014/main" id="{A45FAE38-C8D4-F142-8582-9257BAA2A7A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367496" y="2743420"/>
                        <a:ext cx="2385287" cy="587375"/>
                        <a:chOff x="899592" y="1052736"/>
                        <a:chExt cx="3654615" cy="721567"/>
                      </a:xfrm>
                    </p:grpSpPr>
                    <p:grpSp>
                      <p:nvGrpSpPr>
                        <p:cNvPr id="44" name="Group 43">
                          <a:extLst>
                            <a:ext uri="{FF2B5EF4-FFF2-40B4-BE49-F238E27FC236}">
                              <a16:creationId xmlns="" xmlns:a16="http://schemas.microsoft.com/office/drawing/2014/main" id="{6182C65B-92CA-E344-BD45-05FC4DBBE90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99592" y="1052736"/>
                          <a:ext cx="1872208" cy="721567"/>
                          <a:chOff x="899592" y="1052736"/>
                          <a:chExt cx="5899722" cy="1221718"/>
                        </a:xfrm>
                      </p:grpSpPr>
                      <p:grpSp>
                        <p:nvGrpSpPr>
                          <p:cNvPr id="53" name="Group 52">
                            <a:extLst>
                              <a:ext uri="{FF2B5EF4-FFF2-40B4-BE49-F238E27FC236}">
                                <a16:creationId xmlns="" xmlns:a16="http://schemas.microsoft.com/office/drawing/2014/main" id="{6F8CEF21-593B-694D-8974-24D8ABEB4C7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99592" y="1052736"/>
                            <a:ext cx="4027512" cy="1219200"/>
                            <a:chOff x="899592" y="1052736"/>
                            <a:chExt cx="4027512" cy="1219200"/>
                          </a:xfrm>
                        </p:grpSpPr>
                        <p:pic>
                          <p:nvPicPr>
                            <p:cNvPr id="56" name="Picture 55">
                              <a:extLst>
                                <a:ext uri="{FF2B5EF4-FFF2-40B4-BE49-F238E27FC236}">
                                  <a16:creationId xmlns="" xmlns:a16="http://schemas.microsoft.com/office/drawing/2014/main" id="{B5E809AC-980E-4746-92C0-D1A9E7C088FB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99592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57" name="Picture 56">
                              <a:extLst>
                                <a:ext uri="{FF2B5EF4-FFF2-40B4-BE49-F238E27FC236}">
                                  <a16:creationId xmlns="" xmlns:a16="http://schemas.microsoft.com/office/drawing/2014/main" id="{88338A0C-0EB0-384D-AA03-57640CB0C099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835696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58" name="Picture 57">
                              <a:extLst>
                                <a:ext uri="{FF2B5EF4-FFF2-40B4-BE49-F238E27FC236}">
                                  <a16:creationId xmlns="" xmlns:a16="http://schemas.microsoft.com/office/drawing/2014/main" id="{5F9CF7FA-5EC5-A442-8642-A7C9B809F35B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771800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59" name="Picture 58">
                              <a:extLst>
                                <a:ext uri="{FF2B5EF4-FFF2-40B4-BE49-F238E27FC236}">
                                  <a16:creationId xmlns="" xmlns:a16="http://schemas.microsoft.com/office/drawing/2014/main" id="{3A5212EB-52D4-C745-A476-420BFF2FFD53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707904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</p:grpSp>
                      <p:pic>
                        <p:nvPicPr>
                          <p:cNvPr id="54" name="Picture 53">
                            <a:extLst>
                              <a:ext uri="{FF2B5EF4-FFF2-40B4-BE49-F238E27FC236}">
                                <a16:creationId xmlns="" xmlns:a16="http://schemas.microsoft.com/office/drawing/2014/main" id="{E7D4F615-A8AF-6C4B-9446-21456E2E15FD}"/>
                              </a:ext>
                            </a:extLst>
                          </p:cNvPr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4644008" y="1052736"/>
                            <a:ext cx="1219200" cy="1219200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55" name="Picture 54">
                            <a:extLst>
                              <a:ext uri="{FF2B5EF4-FFF2-40B4-BE49-F238E27FC236}">
                                <a16:creationId xmlns="" xmlns:a16="http://schemas.microsoft.com/office/drawing/2014/main" id="{BFD3F225-E9D6-5042-A72A-D050E282577F}"/>
                              </a:ext>
                            </a:extLst>
                          </p:cNvPr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5580116" y="1055257"/>
                            <a:ext cx="1219198" cy="1219197"/>
                          </a:xfrm>
                          <a:prstGeom prst="rect">
                            <a:avLst/>
                          </a:prstGeom>
                        </p:spPr>
                      </p:pic>
                    </p:grpSp>
                    <p:grpSp>
                      <p:nvGrpSpPr>
                        <p:cNvPr id="45" name="Group 44">
                          <a:extLst>
                            <a:ext uri="{FF2B5EF4-FFF2-40B4-BE49-F238E27FC236}">
                              <a16:creationId xmlns="" xmlns:a16="http://schemas.microsoft.com/office/drawing/2014/main" id="{EAF4BDC9-697D-4C4D-905E-042A8E1EC50B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681999" y="1052736"/>
                          <a:ext cx="1872208" cy="720080"/>
                          <a:chOff x="899592" y="1052736"/>
                          <a:chExt cx="5899720" cy="1219200"/>
                        </a:xfrm>
                      </p:grpSpPr>
                      <p:pic>
                        <p:nvPicPr>
                          <p:cNvPr id="47" name="Picture 46">
                            <a:extLst>
                              <a:ext uri="{FF2B5EF4-FFF2-40B4-BE49-F238E27FC236}">
                                <a16:creationId xmlns="" xmlns:a16="http://schemas.microsoft.com/office/drawing/2014/main" id="{8CAB73C4-F84E-9C41-8506-F4A8452B8A66}"/>
                              </a:ext>
                            </a:extLst>
                          </p:cNvPr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4644008" y="1052736"/>
                            <a:ext cx="1219200" cy="1219200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46" name="Group 45">
                            <a:extLst>
                              <a:ext uri="{FF2B5EF4-FFF2-40B4-BE49-F238E27FC236}">
                                <a16:creationId xmlns="" xmlns:a16="http://schemas.microsoft.com/office/drawing/2014/main" id="{2F2E8012-F63F-B346-9AAB-B3011828AC5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99592" y="1052736"/>
                            <a:ext cx="4027512" cy="1219200"/>
                            <a:chOff x="899592" y="1052736"/>
                            <a:chExt cx="4027512" cy="1219200"/>
                          </a:xfrm>
                        </p:grpSpPr>
                        <p:pic>
                          <p:nvPicPr>
                            <p:cNvPr id="52" name="Picture 51">
                              <a:extLst>
                                <a:ext uri="{FF2B5EF4-FFF2-40B4-BE49-F238E27FC236}">
                                  <a16:creationId xmlns="" xmlns:a16="http://schemas.microsoft.com/office/drawing/2014/main" id="{FD33123B-42D3-8048-8DAC-17D6C646DB2F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707902" y="1052736"/>
                              <a:ext cx="1219202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49" name="Picture 48">
                              <a:extLst>
                                <a:ext uri="{FF2B5EF4-FFF2-40B4-BE49-F238E27FC236}">
                                  <a16:creationId xmlns="" xmlns:a16="http://schemas.microsoft.com/office/drawing/2014/main" id="{36A59A67-1A02-C642-89DA-05DD89A6C388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99592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50" name="Picture 49">
                              <a:extLst>
                                <a:ext uri="{FF2B5EF4-FFF2-40B4-BE49-F238E27FC236}">
                                  <a16:creationId xmlns="" xmlns:a16="http://schemas.microsoft.com/office/drawing/2014/main" id="{FE0CAC25-FD2D-5C46-9899-E675AFEEC502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835696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  <p:pic>
                          <p:nvPicPr>
                            <p:cNvPr id="51" name="Picture 50">
                              <a:extLst>
                                <a:ext uri="{FF2B5EF4-FFF2-40B4-BE49-F238E27FC236}">
                                  <a16:creationId xmlns="" xmlns:a16="http://schemas.microsoft.com/office/drawing/2014/main" id="{0D66B2F2-D618-B544-8DEF-6D923A897099}"/>
                                </a:ext>
                              </a:extLst>
                            </p:cNvPr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2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771800" y="1052736"/>
                              <a:ext cx="1219200" cy="1219200"/>
                            </a:xfrm>
                            <a:prstGeom prst="rect">
                              <a:avLst/>
                            </a:prstGeom>
                          </p:spPr>
                        </p:pic>
                      </p:grpSp>
                      <p:pic>
                        <p:nvPicPr>
                          <p:cNvPr id="48" name="Picture 47">
                            <a:extLst>
                              <a:ext uri="{FF2B5EF4-FFF2-40B4-BE49-F238E27FC236}">
                                <a16:creationId xmlns="" xmlns:a16="http://schemas.microsoft.com/office/drawing/2014/main" id="{33ADC433-7CA2-2B48-BE23-98BBF50466DF}"/>
                              </a:ext>
                            </a:extLst>
                          </p:cNvPr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5580112" y="1052736"/>
                            <a:ext cx="1219200" cy="1219200"/>
                          </a:xfrm>
                          <a:prstGeom prst="rect">
                            <a:avLst/>
                          </a:prstGeom>
                        </p:spPr>
                      </p:pic>
                    </p:grpSp>
                  </p:grpSp>
                  <p:pic>
                    <p:nvPicPr>
                      <p:cNvPr id="73" name="Picture 72">
                        <a:extLst>
                          <a:ext uri="{FF2B5EF4-FFF2-40B4-BE49-F238E27FC236}">
                            <a16:creationId xmlns="" xmlns:a16="http://schemas.microsoft.com/office/drawing/2014/main" id="{1832D056-CE10-9245-B69D-C5C93BCD8351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86105" y="2743419"/>
                        <a:ext cx="252520" cy="586165"/>
                      </a:xfrm>
                      <a:prstGeom prst="rect">
                        <a:avLst/>
                      </a:prstGeom>
                    </p:spPr>
                  </p:pic>
                </p:grpSp>
                <p:sp>
                  <p:nvSpPr>
                    <p:cNvPr id="30" name="5-Point Star 29">
                      <a:extLst>
                        <a:ext uri="{FF2B5EF4-FFF2-40B4-BE49-F238E27FC236}">
                          <a16:creationId xmlns="" xmlns:a16="http://schemas.microsoft.com/office/drawing/2014/main" id="{1B21A1D0-23D4-B643-93FE-D9D6227AFC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99656" y="3202503"/>
                      <a:ext cx="432048" cy="396045"/>
                    </a:xfrm>
                    <a:prstGeom prst="star5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57200"/>
                      <a:endParaRPr lang="en-GB" sz="1600" dirty="0" err="1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3152442" y="2804580"/>
                    <a:ext cx="507457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defTabSz="457200"/>
                    <a:r>
                      <a:rPr lang="de-DE" sz="1600" dirty="0">
                        <a:solidFill>
                          <a:prstClr val="black"/>
                        </a:solidFill>
                      </a:rPr>
                      <a:t>IP</a:t>
                    </a:r>
                  </a:p>
                </p:txBody>
              </p:sp>
            </p:grpSp>
            <p:sp>
              <p:nvSpPr>
                <p:cNvPr id="124" name="Triangle 84">
                  <a:extLst>
                    <a:ext uri="{FF2B5EF4-FFF2-40B4-BE49-F238E27FC236}">
                      <a16:creationId xmlns="" xmlns:a16="http://schemas.microsoft.com/office/drawing/2014/main" id="{8B95C42A-6F4B-1A41-92B6-13041EE18846}"/>
                    </a:ext>
                  </a:extLst>
                </p:cNvPr>
                <p:cNvSpPr/>
                <p:nvPr/>
              </p:nvSpPr>
              <p:spPr>
                <a:xfrm rot="10800000">
                  <a:off x="2137866" y="2611477"/>
                  <a:ext cx="429385" cy="617809"/>
                </a:xfrm>
                <a:prstGeom prst="triangl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GB" sz="1600" dirty="0" err="1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31" name="Straight Connector 130"/>
                <p:cNvCxnSpPr/>
                <p:nvPr/>
              </p:nvCxnSpPr>
              <p:spPr>
                <a:xfrm flipV="1">
                  <a:off x="2395275" y="2115261"/>
                  <a:ext cx="2638258" cy="78277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43" name="Picture 142">
                  <a:extLst>
                    <a:ext uri="{FF2B5EF4-FFF2-40B4-BE49-F238E27FC236}">
                      <a16:creationId xmlns="" xmlns:a16="http://schemas.microsoft.com/office/drawing/2014/main" id="{1832D056-CE10-9245-B69D-C5C93BCD83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07368" y="1805255"/>
                  <a:ext cx="252520" cy="586165"/>
                </a:xfrm>
                <a:prstGeom prst="rect">
                  <a:avLst/>
                </a:prstGeom>
              </p:spPr>
            </p:pic>
            <p:pic>
              <p:nvPicPr>
                <p:cNvPr id="144" name="Picture 143">
                  <a:extLst>
                    <a:ext uri="{FF2B5EF4-FFF2-40B4-BE49-F238E27FC236}">
                      <a16:creationId xmlns="" xmlns:a16="http://schemas.microsoft.com/office/drawing/2014/main" id="{1832D056-CE10-9245-B69D-C5C93BCD83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06567" y="1795730"/>
                  <a:ext cx="252520" cy="586165"/>
                </a:xfrm>
                <a:prstGeom prst="rect">
                  <a:avLst/>
                </a:prstGeom>
              </p:spPr>
            </p:pic>
            <p:sp>
              <p:nvSpPr>
                <p:cNvPr id="14" name="Rectangle 13"/>
                <p:cNvSpPr/>
                <p:nvPr/>
              </p:nvSpPr>
              <p:spPr>
                <a:xfrm rot="20730284">
                  <a:off x="3866279" y="2158408"/>
                  <a:ext cx="200943" cy="563906"/>
                </a:xfrm>
                <a:prstGeom prst="rect">
                  <a:avLst/>
                </a:prstGeom>
                <a:solidFill>
                  <a:srgbClr val="0070C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de-DE" sz="1600" dirty="0" err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0730284">
                  <a:off x="4141934" y="2081406"/>
                  <a:ext cx="200943" cy="563906"/>
                </a:xfrm>
                <a:prstGeom prst="rect">
                  <a:avLst/>
                </a:prstGeom>
                <a:solidFill>
                  <a:srgbClr val="0070C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de-DE" sz="1600" dirty="0" err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0730284">
                  <a:off x="4425815" y="2010261"/>
                  <a:ext cx="200943" cy="563906"/>
                </a:xfrm>
                <a:prstGeom prst="rect">
                  <a:avLst/>
                </a:prstGeom>
                <a:solidFill>
                  <a:srgbClr val="0070C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de-DE" sz="1600" dirty="0" err="1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 rot="16200000">
              <a:off x="1376169" y="1325345"/>
              <a:ext cx="1952779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de-DE" sz="1600" dirty="0">
                  <a:solidFill>
                    <a:prstClr val="black"/>
                  </a:solidFill>
                </a:rPr>
                <a:t>Fast Kicker Magnet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345426" y="1578207"/>
              <a:ext cx="16568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de-DE" sz="1600" dirty="0">
                  <a:solidFill>
                    <a:prstClr val="black"/>
                  </a:solidFill>
                </a:rPr>
                <a:t>Final Focus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493583" y="5628614"/>
            <a:ext cx="460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>
                <a:solidFill>
                  <a:prstClr val="black"/>
                </a:solidFill>
              </a:rPr>
              <a:t>Single </a:t>
            </a:r>
            <a:r>
              <a:rPr lang="de-DE" sz="1600" dirty="0" err="1">
                <a:solidFill>
                  <a:prstClr val="black"/>
                </a:solidFill>
              </a:rPr>
              <a:t>bunch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kicker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helps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machine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protection</a:t>
            </a:r>
            <a:r>
              <a:rPr lang="de-DE" sz="1600" dirty="0">
                <a:solidFill>
                  <a:prstClr val="black"/>
                </a:solidFill>
              </a:rPr>
              <a:t>.</a:t>
            </a:r>
          </a:p>
          <a:p>
            <a:pPr defTabSz="457200"/>
            <a:r>
              <a:rPr lang="de-DE" sz="1600" dirty="0">
                <a:solidFill>
                  <a:prstClr val="black"/>
                </a:solidFill>
              </a:rPr>
              <a:t>Space </a:t>
            </a:r>
            <a:r>
              <a:rPr lang="de-DE" sz="1600" dirty="0" err="1">
                <a:solidFill>
                  <a:prstClr val="black"/>
                </a:solidFill>
              </a:rPr>
              <a:t>efficient</a:t>
            </a:r>
            <a:r>
              <a:rPr lang="de-DE" sz="1600" dirty="0">
                <a:solidFill>
                  <a:prstClr val="black"/>
                </a:solidFill>
              </a:rPr>
              <a:t> design – </a:t>
            </a:r>
            <a:r>
              <a:rPr lang="de-DE" sz="1600" dirty="0" err="1">
                <a:solidFill>
                  <a:prstClr val="black"/>
                </a:solidFill>
              </a:rPr>
              <a:t>new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location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with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crane</a:t>
            </a:r>
            <a:r>
              <a:rPr lang="de-DE" sz="1600" dirty="0">
                <a:solidFill>
                  <a:prstClr val="black"/>
                </a:solidFill>
              </a:rPr>
              <a:t>.</a:t>
            </a:r>
          </a:p>
          <a:p>
            <a:pPr defTabSz="457200"/>
            <a:r>
              <a:rPr lang="de-DE" sz="1600" dirty="0">
                <a:solidFill>
                  <a:prstClr val="black"/>
                </a:solidFill>
              </a:rPr>
              <a:t>Kicker </a:t>
            </a:r>
            <a:r>
              <a:rPr lang="de-DE" sz="1600" dirty="0" err="1">
                <a:solidFill>
                  <a:prstClr val="black"/>
                </a:solidFill>
              </a:rPr>
              <a:t>and</a:t>
            </a:r>
            <a:r>
              <a:rPr lang="de-DE" sz="1600" dirty="0">
                <a:solidFill>
                  <a:prstClr val="black"/>
                </a:solidFill>
              </a:rPr>
              <a:t> Septa design </a:t>
            </a:r>
            <a:r>
              <a:rPr lang="de-DE" sz="1600" dirty="0" err="1">
                <a:solidFill>
                  <a:prstClr val="black"/>
                </a:solidFill>
              </a:rPr>
              <a:t>can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be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lang="de-DE" sz="1600" dirty="0" err="1">
                <a:solidFill>
                  <a:prstClr val="black"/>
                </a:solidFill>
              </a:rPr>
              <a:t>copy-pasted</a:t>
            </a:r>
            <a:r>
              <a:rPr lang="de-DE" sz="16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373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an 90">
            <a:extLst>
              <a:ext uri="{FF2B5EF4-FFF2-40B4-BE49-F238E27FC236}">
                <a16:creationId xmlns="" xmlns:a16="http://schemas.microsoft.com/office/drawing/2014/main" id="{077AAAC5-2811-3A41-8947-48E36687A15B}"/>
              </a:ext>
            </a:extLst>
          </p:cNvPr>
          <p:cNvSpPr/>
          <p:nvPr/>
        </p:nvSpPr>
        <p:spPr>
          <a:xfrm rot="16200000">
            <a:off x="4304641" y="-1029915"/>
            <a:ext cx="89819" cy="7897729"/>
          </a:xfrm>
          <a:prstGeom prst="can">
            <a:avLst/>
          </a:prstGeom>
          <a:solidFill>
            <a:srgbClr val="FFFF00">
              <a:alpha val="15000"/>
            </a:srgbClr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sz="1600" dirty="0" err="1">
              <a:solidFill>
                <a:prstClr val="black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A1449C2E-1690-4C4F-9980-AF695617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46" y="157426"/>
            <a:ext cx="8532018" cy="451098"/>
          </a:xfrm>
        </p:spPr>
        <p:txBody>
          <a:bodyPr/>
          <a:lstStyle/>
          <a:p>
            <a:r>
              <a:rPr lang="en-GB" dirty="0" smtClean="0"/>
              <a:t>Option 2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5DEEDFE1-C5AA-B849-839E-29D6E33B7FCB}"/>
              </a:ext>
            </a:extLst>
          </p:cNvPr>
          <p:cNvGrpSpPr/>
          <p:nvPr/>
        </p:nvGrpSpPr>
        <p:grpSpPr>
          <a:xfrm>
            <a:off x="325180" y="4869160"/>
            <a:ext cx="625633" cy="586164"/>
            <a:chOff x="899592" y="1052736"/>
            <a:chExt cx="4027512" cy="1219200"/>
          </a:xfrm>
        </p:grpSpPr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F0EF1471-27C3-DC4C-9579-213A2D31F1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9592" y="1052736"/>
              <a:ext cx="1219200" cy="121920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="" xmlns:a16="http://schemas.microsoft.com/office/drawing/2014/main" id="{3C3F7B8E-D6D7-1241-ACC9-9B3A9457E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35696" y="1052736"/>
              <a:ext cx="1219200" cy="121920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="" xmlns:a16="http://schemas.microsoft.com/office/drawing/2014/main" id="{D4D29799-4CAE-1C44-AF19-231B22DA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71800" y="1052736"/>
              <a:ext cx="1219200" cy="12192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="" xmlns:a16="http://schemas.microsoft.com/office/drawing/2014/main" id="{594E6B03-674F-A74F-8DB4-5E9DFAFA62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07904" y="1052736"/>
              <a:ext cx="1219200" cy="1219200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449CFEFF-2609-8F4E-BD28-859B43882809}"/>
              </a:ext>
            </a:extLst>
          </p:cNvPr>
          <p:cNvSpPr/>
          <p:nvPr/>
        </p:nvSpPr>
        <p:spPr>
          <a:xfrm rot="16200000">
            <a:off x="65722" y="2490507"/>
            <a:ext cx="792088" cy="93368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defTabSz="457200"/>
            <a:r>
              <a:rPr lang="en-GB" sz="1600" dirty="0">
                <a:solidFill>
                  <a:prstClr val="black"/>
                </a:solidFill>
              </a:rPr>
              <a:t>XTD5</a:t>
            </a:r>
            <a:endParaRPr lang="en-GB" sz="1600" dirty="0">
              <a:solidFill>
                <a:prstClr val="black"/>
              </a:solidFill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461767" y="5589243"/>
            <a:ext cx="352459" cy="685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92299" y="5897725"/>
            <a:ext cx="291395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086538" y="4992965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 err="1">
                <a:solidFill>
                  <a:prstClr val="black"/>
                </a:solidFill>
              </a:rPr>
              <a:t>photons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86537" y="541996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>
                <a:solidFill>
                  <a:prstClr val="black"/>
                </a:solidFill>
              </a:rPr>
              <a:t>e-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086537" y="572844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dirty="0">
                <a:solidFill>
                  <a:prstClr val="black"/>
                </a:solidFill>
              </a:rPr>
              <a:t>e+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96734" y="2700035"/>
            <a:ext cx="2986559" cy="2927216"/>
            <a:chOff x="3184221" y="2700035"/>
            <a:chExt cx="3982078" cy="2927216"/>
          </a:xfrm>
        </p:grpSpPr>
        <p:grpSp>
          <p:nvGrpSpPr>
            <p:cNvPr id="140" name="Group 139"/>
            <p:cNvGrpSpPr/>
            <p:nvPr/>
          </p:nvGrpSpPr>
          <p:grpSpPr>
            <a:xfrm>
              <a:off x="3184221" y="2700035"/>
              <a:ext cx="3982078" cy="2927216"/>
              <a:chOff x="9624392" y="2759327"/>
              <a:chExt cx="3361416" cy="2630646"/>
            </a:xfrm>
          </p:grpSpPr>
          <p:sp>
            <p:nvSpPr>
              <p:cNvPr id="85" name="Triangle 84">
                <a:extLst>
                  <a:ext uri="{FF2B5EF4-FFF2-40B4-BE49-F238E27FC236}">
                    <a16:creationId xmlns="" xmlns:a16="http://schemas.microsoft.com/office/drawing/2014/main" id="{8B95C42A-6F4B-1A41-92B6-13041EE18846}"/>
                  </a:ext>
                </a:extLst>
              </p:cNvPr>
              <p:cNvSpPr/>
              <p:nvPr/>
            </p:nvSpPr>
            <p:spPr>
              <a:xfrm rot="840000">
                <a:off x="9624392" y="2759327"/>
                <a:ext cx="216025" cy="396045"/>
              </a:xfrm>
              <a:prstGeom prst="triangl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Can 86">
                <a:extLst>
                  <a:ext uri="{FF2B5EF4-FFF2-40B4-BE49-F238E27FC236}">
                    <a16:creationId xmlns="" xmlns:a16="http://schemas.microsoft.com/office/drawing/2014/main" id="{CF252DE6-311F-2E40-8EF1-639A8693A93B}"/>
                  </a:ext>
                </a:extLst>
              </p:cNvPr>
              <p:cNvSpPr/>
              <p:nvPr/>
            </p:nvSpPr>
            <p:spPr>
              <a:xfrm rot="17816267">
                <a:off x="12235165" y="4023969"/>
                <a:ext cx="564074" cy="872022"/>
              </a:xfrm>
              <a:prstGeom prst="can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10" name="Straight Connector 109"/>
              <p:cNvCxnSpPr/>
              <p:nvPr/>
            </p:nvCxnSpPr>
            <p:spPr>
              <a:xfrm>
                <a:off x="9829821" y="3021193"/>
                <a:ext cx="2343692" cy="129204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riangle 85">
                <a:extLst>
                  <a:ext uri="{FF2B5EF4-FFF2-40B4-BE49-F238E27FC236}">
                    <a16:creationId xmlns="" xmlns:a16="http://schemas.microsoft.com/office/drawing/2014/main" id="{1AB3FD12-1BFA-6B4F-95C1-160FA0EB8A6C}"/>
                  </a:ext>
                </a:extLst>
              </p:cNvPr>
              <p:cNvSpPr/>
              <p:nvPr/>
            </p:nvSpPr>
            <p:spPr>
              <a:xfrm rot="12564427">
                <a:off x="10756781" y="3390804"/>
                <a:ext cx="275839" cy="390293"/>
              </a:xfrm>
              <a:prstGeom prst="triangl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 rot="16200000">
                <a:off x="9789902" y="4365538"/>
                <a:ext cx="1667822" cy="381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de-DE" sz="1600" dirty="0" err="1">
                    <a:solidFill>
                      <a:prstClr val="black"/>
                    </a:solidFill>
                  </a:rPr>
                  <a:t>Dillution</a:t>
                </a:r>
                <a:r>
                  <a:rPr lang="de-DE" sz="1600" dirty="0">
                    <a:solidFill>
                      <a:prstClr val="black"/>
                    </a:solidFill>
                  </a:rPr>
                  <a:t> </a:t>
                </a:r>
                <a:r>
                  <a:rPr lang="de-DE" sz="1600" dirty="0" err="1">
                    <a:solidFill>
                      <a:prstClr val="black"/>
                    </a:solidFill>
                  </a:rPr>
                  <a:t>magnets</a:t>
                </a:r>
                <a:endParaRPr lang="de-DE" sz="1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2200453" y="3614697"/>
                <a:ext cx="785355" cy="30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de-DE" sz="1600" dirty="0" err="1">
                    <a:solidFill>
                      <a:prstClr val="black"/>
                    </a:solidFill>
                  </a:rPr>
                  <a:t>dump</a:t>
                </a:r>
                <a:endParaRPr lang="de-DE" sz="16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Triangle 85">
              <a:extLst>
                <a:ext uri="{FF2B5EF4-FFF2-40B4-BE49-F238E27FC236}">
                  <a16:creationId xmlns="" xmlns:a16="http://schemas.microsoft.com/office/drawing/2014/main" id="{1AB3FD12-1BFA-6B4F-95C1-160FA0EB8A6C}"/>
                </a:ext>
              </a:extLst>
            </p:cNvPr>
            <p:cNvSpPr/>
            <p:nvPr/>
          </p:nvSpPr>
          <p:spPr>
            <a:xfrm rot="12564427">
              <a:off x="4067598" y="3160399"/>
              <a:ext cx="326771" cy="434293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 sz="1600" dirty="0" err="1">
                <a:solidFill>
                  <a:prstClr val="black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43233" y="1285002"/>
            <a:ext cx="1878730" cy="857178"/>
            <a:chOff x="2996729" y="2804580"/>
            <a:chExt cx="2504973" cy="857178"/>
          </a:xfrm>
        </p:grpSpPr>
        <p:grpSp>
          <p:nvGrpSpPr>
            <p:cNvPr id="130" name="Group 129"/>
            <p:cNvGrpSpPr/>
            <p:nvPr/>
          </p:nvGrpSpPr>
          <p:grpSpPr>
            <a:xfrm>
              <a:off x="2999656" y="3075594"/>
              <a:ext cx="2502046" cy="586164"/>
              <a:chOff x="2999656" y="3075594"/>
              <a:chExt cx="2502046" cy="586164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="" xmlns:a16="http://schemas.microsoft.com/office/drawing/2014/main" id="{A45FAE38-C8D4-F142-8582-9257BAA2A7AB}"/>
                  </a:ext>
                </a:extLst>
              </p:cNvPr>
              <p:cNvGrpSpPr/>
              <p:nvPr/>
            </p:nvGrpSpPr>
            <p:grpSpPr>
              <a:xfrm>
                <a:off x="3310301" y="3075594"/>
                <a:ext cx="2191401" cy="586164"/>
                <a:chOff x="899592" y="1052736"/>
                <a:chExt cx="3357553" cy="720080"/>
              </a:xfrm>
            </p:grpSpPr>
            <p:grpSp>
              <p:nvGrpSpPr>
                <p:cNvPr id="44" name="Group 43">
                  <a:extLst>
                    <a:ext uri="{FF2B5EF4-FFF2-40B4-BE49-F238E27FC236}">
                      <a16:creationId xmlns="" xmlns:a16="http://schemas.microsoft.com/office/drawing/2014/main" id="{6182C65B-92CA-E344-BD45-05FC4DBBE901}"/>
                    </a:ext>
                  </a:extLst>
                </p:cNvPr>
                <p:cNvGrpSpPr/>
                <p:nvPr/>
              </p:nvGrpSpPr>
              <p:grpSpPr>
                <a:xfrm>
                  <a:off x="899592" y="1052736"/>
                  <a:ext cx="1872208" cy="720080"/>
                  <a:chOff x="899592" y="1052736"/>
                  <a:chExt cx="5899720" cy="1219200"/>
                </a:xfrm>
              </p:grpSpPr>
              <p:grpSp>
                <p:nvGrpSpPr>
                  <p:cNvPr id="53" name="Group 52">
                    <a:extLst>
                      <a:ext uri="{FF2B5EF4-FFF2-40B4-BE49-F238E27FC236}">
                        <a16:creationId xmlns="" xmlns:a16="http://schemas.microsoft.com/office/drawing/2014/main" id="{6F8CEF21-593B-694D-8974-24D8ABEB4C76}"/>
                      </a:ext>
                    </a:extLst>
                  </p:cNvPr>
                  <p:cNvGrpSpPr/>
                  <p:nvPr/>
                </p:nvGrpSpPr>
                <p:grpSpPr>
                  <a:xfrm>
                    <a:off x="899592" y="1052736"/>
                    <a:ext cx="4027512" cy="1219200"/>
                    <a:chOff x="899592" y="1052736"/>
                    <a:chExt cx="4027512" cy="1219200"/>
                  </a:xfrm>
                </p:grpSpPr>
                <p:pic>
                  <p:nvPicPr>
                    <p:cNvPr id="56" name="Picture 55">
                      <a:extLst>
                        <a:ext uri="{FF2B5EF4-FFF2-40B4-BE49-F238E27FC236}">
                          <a16:creationId xmlns="" xmlns:a16="http://schemas.microsoft.com/office/drawing/2014/main" id="{B5E809AC-980E-4746-92C0-D1A9E7C088F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99592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7" name="Picture 56">
                      <a:extLst>
                        <a:ext uri="{FF2B5EF4-FFF2-40B4-BE49-F238E27FC236}">
                          <a16:creationId xmlns="" xmlns:a16="http://schemas.microsoft.com/office/drawing/2014/main" id="{88338A0C-0EB0-384D-AA03-57640CB0C09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835696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8" name="Picture 57">
                      <a:extLst>
                        <a:ext uri="{FF2B5EF4-FFF2-40B4-BE49-F238E27FC236}">
                          <a16:creationId xmlns="" xmlns:a16="http://schemas.microsoft.com/office/drawing/2014/main" id="{5F9CF7FA-5EC5-A442-8642-A7C9B809F35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771800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9" name="Picture 58">
                      <a:extLst>
                        <a:ext uri="{FF2B5EF4-FFF2-40B4-BE49-F238E27FC236}">
                          <a16:creationId xmlns="" xmlns:a16="http://schemas.microsoft.com/office/drawing/2014/main" id="{3A5212EB-52D4-C745-A476-420BFF2FFD5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707904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54" name="Picture 53">
                    <a:extLst>
                      <a:ext uri="{FF2B5EF4-FFF2-40B4-BE49-F238E27FC236}">
                        <a16:creationId xmlns="" xmlns:a16="http://schemas.microsoft.com/office/drawing/2014/main" id="{E7D4F615-A8AF-6C4B-9446-21456E2E15F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644008" y="1052736"/>
                    <a:ext cx="1219200" cy="1219200"/>
                  </a:xfrm>
                  <a:prstGeom prst="rect">
                    <a:avLst/>
                  </a:prstGeom>
                </p:spPr>
              </p:pic>
              <p:pic>
                <p:nvPicPr>
                  <p:cNvPr id="55" name="Picture 54">
                    <a:extLst>
                      <a:ext uri="{FF2B5EF4-FFF2-40B4-BE49-F238E27FC236}">
                        <a16:creationId xmlns="" xmlns:a16="http://schemas.microsoft.com/office/drawing/2014/main" id="{BFD3F225-E9D6-5042-A72A-D050E28257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580112" y="1052736"/>
                    <a:ext cx="1219200" cy="12192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5" name="Group 44">
                  <a:extLst>
                    <a:ext uri="{FF2B5EF4-FFF2-40B4-BE49-F238E27FC236}">
                      <a16:creationId xmlns="" xmlns:a16="http://schemas.microsoft.com/office/drawing/2014/main" id="{EAF4BDC9-697D-4C4D-905E-042A8E1EC50B}"/>
                    </a:ext>
                  </a:extLst>
                </p:cNvPr>
                <p:cNvGrpSpPr/>
                <p:nvPr/>
              </p:nvGrpSpPr>
              <p:grpSpPr>
                <a:xfrm>
                  <a:off x="2681999" y="1052736"/>
                  <a:ext cx="1575146" cy="720080"/>
                  <a:chOff x="899592" y="1052736"/>
                  <a:chExt cx="4963616" cy="1219200"/>
                </a:xfrm>
              </p:grpSpPr>
              <p:pic>
                <p:nvPicPr>
                  <p:cNvPr id="47" name="Picture 46">
                    <a:extLst>
                      <a:ext uri="{FF2B5EF4-FFF2-40B4-BE49-F238E27FC236}">
                        <a16:creationId xmlns="" xmlns:a16="http://schemas.microsoft.com/office/drawing/2014/main" id="{8CAB73C4-F84E-9C41-8506-F4A8452B8A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644008" y="1052736"/>
                    <a:ext cx="1219200" cy="1219200"/>
                  </a:xfrm>
                  <a:prstGeom prst="rect">
                    <a:avLst/>
                  </a:prstGeom>
                </p:spPr>
              </p:pic>
              <p:grpSp>
                <p:nvGrpSpPr>
                  <p:cNvPr id="46" name="Group 45">
                    <a:extLst>
                      <a:ext uri="{FF2B5EF4-FFF2-40B4-BE49-F238E27FC236}">
                        <a16:creationId xmlns="" xmlns:a16="http://schemas.microsoft.com/office/drawing/2014/main" id="{2F2E8012-F63F-B346-9AAB-B3011828AC57}"/>
                      </a:ext>
                    </a:extLst>
                  </p:cNvPr>
                  <p:cNvGrpSpPr/>
                  <p:nvPr/>
                </p:nvGrpSpPr>
                <p:grpSpPr>
                  <a:xfrm>
                    <a:off x="899592" y="1052736"/>
                    <a:ext cx="4027512" cy="1219200"/>
                    <a:chOff x="899592" y="1052736"/>
                    <a:chExt cx="4027512" cy="1219200"/>
                  </a:xfrm>
                </p:grpSpPr>
                <p:pic>
                  <p:nvPicPr>
                    <p:cNvPr id="52" name="Picture 51">
                      <a:extLst>
                        <a:ext uri="{FF2B5EF4-FFF2-40B4-BE49-F238E27FC236}">
                          <a16:creationId xmlns="" xmlns:a16="http://schemas.microsoft.com/office/drawing/2014/main" id="{FD33123B-42D3-8048-8DAC-17D6C646DB2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707902" y="1052736"/>
                      <a:ext cx="1219202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49" name="Picture 48">
                      <a:extLst>
                        <a:ext uri="{FF2B5EF4-FFF2-40B4-BE49-F238E27FC236}">
                          <a16:creationId xmlns="" xmlns:a16="http://schemas.microsoft.com/office/drawing/2014/main" id="{36A59A67-1A02-C642-89DA-05DD89A6C38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99592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0" name="Picture 49">
                      <a:extLst>
                        <a:ext uri="{FF2B5EF4-FFF2-40B4-BE49-F238E27FC236}">
                          <a16:creationId xmlns="" xmlns:a16="http://schemas.microsoft.com/office/drawing/2014/main" id="{FE0CAC25-FD2D-5C46-9899-E675AFEEC50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835696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1" name="Picture 50">
                      <a:extLst>
                        <a:ext uri="{FF2B5EF4-FFF2-40B4-BE49-F238E27FC236}">
                          <a16:creationId xmlns="" xmlns:a16="http://schemas.microsoft.com/office/drawing/2014/main" id="{0D66B2F2-D618-B544-8DEF-6D923A89709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771800" y="1052736"/>
                      <a:ext cx="1219200" cy="1219200"/>
                    </a:xfrm>
                    <a:prstGeom prst="rect">
                      <a:avLst/>
                    </a:prstGeom>
                  </p:spPr>
                </p:pic>
              </p:grpSp>
            </p:grpSp>
          </p:grpSp>
          <p:sp>
            <p:nvSpPr>
              <p:cNvPr id="30" name="5-Point Star 29">
                <a:extLst>
                  <a:ext uri="{FF2B5EF4-FFF2-40B4-BE49-F238E27FC236}">
                    <a16:creationId xmlns="" xmlns:a16="http://schemas.microsoft.com/office/drawing/2014/main" id="{1B21A1D0-23D4-B643-93FE-D9D6227AFC0E}"/>
                  </a:ext>
                </a:extLst>
              </p:cNvPr>
              <p:cNvSpPr/>
              <p:nvPr/>
            </p:nvSpPr>
            <p:spPr>
              <a:xfrm>
                <a:off x="2999656" y="3202503"/>
                <a:ext cx="432048" cy="396045"/>
              </a:xfrm>
              <a:prstGeom prst="star5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2996729" y="2804580"/>
              <a:ext cx="507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de-DE" sz="1600" dirty="0">
                  <a:solidFill>
                    <a:prstClr val="black"/>
                  </a:solidFill>
                </a:rPr>
                <a:t>IP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44180" y="1109427"/>
            <a:ext cx="943271" cy="1809525"/>
            <a:chOff x="4058905" y="1109424"/>
            <a:chExt cx="1257695" cy="1809525"/>
          </a:xfrm>
        </p:grpSpPr>
        <p:grpSp>
          <p:nvGrpSpPr>
            <p:cNvPr id="12" name="Group 11"/>
            <p:cNvGrpSpPr/>
            <p:nvPr/>
          </p:nvGrpSpPr>
          <p:grpSpPr>
            <a:xfrm rot="20777571">
              <a:off x="4451551" y="1109424"/>
              <a:ext cx="865049" cy="1809525"/>
              <a:chOff x="5948709" y="1084461"/>
              <a:chExt cx="865049" cy="1809525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5948709" y="1084461"/>
                <a:ext cx="861051" cy="1177038"/>
                <a:chOff x="5121266" y="2421509"/>
                <a:chExt cx="861051" cy="1177038"/>
              </a:xfrm>
            </p:grpSpPr>
            <p:sp>
              <p:nvSpPr>
                <p:cNvPr id="42" name="Rounded Rectangle 41">
                  <a:extLst>
                    <a:ext uri="{FF2B5EF4-FFF2-40B4-BE49-F238E27FC236}">
                      <a16:creationId xmlns="" xmlns:a16="http://schemas.microsoft.com/office/drawing/2014/main" id="{AA79268C-C3B0-BB4E-83F1-ADC662B04F25}"/>
                    </a:ext>
                  </a:extLst>
                </p:cNvPr>
                <p:cNvSpPr/>
                <p:nvPr/>
              </p:nvSpPr>
              <p:spPr>
                <a:xfrm rot="18489737">
                  <a:off x="5529329" y="2466985"/>
                  <a:ext cx="498463" cy="407512"/>
                </a:xfrm>
                <a:prstGeom prst="round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GB" sz="1600" dirty="0">
                      <a:solidFill>
                        <a:prstClr val="black"/>
                      </a:solidFill>
                    </a:rPr>
                    <a:t>e+</a:t>
                  </a:r>
                  <a:endParaRPr lang="en-GB" sz="160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107" name="Straight Connector 106"/>
                <p:cNvCxnSpPr/>
                <p:nvPr/>
              </p:nvCxnSpPr>
              <p:spPr>
                <a:xfrm flipV="1">
                  <a:off x="5273854" y="2918949"/>
                  <a:ext cx="295474" cy="461769"/>
                </a:xfrm>
                <a:prstGeom prst="line">
                  <a:avLst/>
                </a:prstGeom>
                <a:ln w="28575">
                  <a:solidFill>
                    <a:srgbClr val="FFC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riangle 31">
                  <a:extLst>
                    <a:ext uri="{FF2B5EF4-FFF2-40B4-BE49-F238E27FC236}">
                      <a16:creationId xmlns="" xmlns:a16="http://schemas.microsoft.com/office/drawing/2014/main" id="{505891E0-A057-6843-B834-FC3B41EB46BE}"/>
                    </a:ext>
                  </a:extLst>
                </p:cNvPr>
                <p:cNvSpPr/>
                <p:nvPr/>
              </p:nvSpPr>
              <p:spPr>
                <a:xfrm rot="10800000">
                  <a:off x="5121266" y="3202502"/>
                  <a:ext cx="216025" cy="396045"/>
                </a:xfrm>
                <a:prstGeom prst="triangl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GB" sz="1600" dirty="0" err="1">
                    <a:solidFill>
                      <a:prstClr val="black"/>
                    </a:solidFill>
                  </a:endParaRPr>
                </a:p>
              </p:txBody>
            </p:sp>
          </p:grpSp>
          <p:cxnSp>
            <p:nvCxnSpPr>
              <p:cNvPr id="134" name="Straight Connector 133"/>
              <p:cNvCxnSpPr/>
              <p:nvPr/>
            </p:nvCxnSpPr>
            <p:spPr>
              <a:xfrm>
                <a:off x="6164734" y="2142235"/>
                <a:ext cx="340762" cy="36441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Can 137">
                <a:extLst>
                  <a:ext uri="{FF2B5EF4-FFF2-40B4-BE49-F238E27FC236}">
                    <a16:creationId xmlns="" xmlns:a16="http://schemas.microsoft.com/office/drawing/2014/main" id="{CF252DE6-311F-2E40-8EF1-639A8693A93B}"/>
                  </a:ext>
                </a:extLst>
              </p:cNvPr>
              <p:cNvSpPr/>
              <p:nvPr/>
            </p:nvSpPr>
            <p:spPr>
              <a:xfrm rot="18964778">
                <a:off x="6509489" y="2464372"/>
                <a:ext cx="304269" cy="429614"/>
              </a:xfrm>
              <a:prstGeom prst="can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rot="20550172">
              <a:off x="4058905" y="1797743"/>
              <a:ext cx="1213905" cy="586167"/>
              <a:chOff x="6302780" y="1975997"/>
              <a:chExt cx="1213905" cy="586167"/>
            </a:xfrm>
          </p:grpSpPr>
          <p:pic>
            <p:nvPicPr>
              <p:cNvPr id="159" name="Picture 158">
                <a:extLst>
                  <a:ext uri="{FF2B5EF4-FFF2-40B4-BE49-F238E27FC236}">
                    <a16:creationId xmlns="" xmlns:a16="http://schemas.microsoft.com/office/drawing/2014/main" id="{8CAB73C4-F84E-9C41-8506-F4A8452B8A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884437" y="1975997"/>
                <a:ext cx="252520" cy="586164"/>
              </a:xfrm>
              <a:prstGeom prst="rect">
                <a:avLst/>
              </a:prstGeom>
            </p:spPr>
          </p:pic>
          <p:pic>
            <p:nvPicPr>
              <p:cNvPr id="160" name="Picture 159">
                <a:extLst>
                  <a:ext uri="{FF2B5EF4-FFF2-40B4-BE49-F238E27FC236}">
                    <a16:creationId xmlns="" xmlns:a16="http://schemas.microsoft.com/office/drawing/2014/main" id="{FD33123B-42D3-8048-8DAC-17D6C646DB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90551" y="1975997"/>
                <a:ext cx="252521" cy="586164"/>
              </a:xfrm>
              <a:prstGeom prst="rect">
                <a:avLst/>
              </a:prstGeom>
            </p:spPr>
          </p:pic>
          <p:pic>
            <p:nvPicPr>
              <p:cNvPr id="161" name="Picture 160">
                <a:extLst>
                  <a:ext uri="{FF2B5EF4-FFF2-40B4-BE49-F238E27FC236}">
                    <a16:creationId xmlns="" xmlns:a16="http://schemas.microsoft.com/office/drawing/2014/main" id="{FE0CAC25-FD2D-5C46-9899-E675AFEEC5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02780" y="1975997"/>
                <a:ext cx="252521" cy="586164"/>
              </a:xfrm>
              <a:prstGeom prst="rect">
                <a:avLst/>
              </a:prstGeom>
            </p:spPr>
          </p:pic>
          <p:pic>
            <p:nvPicPr>
              <p:cNvPr id="162" name="Picture 161">
                <a:extLst>
                  <a:ext uri="{FF2B5EF4-FFF2-40B4-BE49-F238E27FC236}">
                    <a16:creationId xmlns="" xmlns:a16="http://schemas.microsoft.com/office/drawing/2014/main" id="{0D66B2F2-D618-B544-8DEF-6D923A8970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96666" y="1975997"/>
                <a:ext cx="252521" cy="586164"/>
              </a:xfrm>
              <a:prstGeom prst="rect">
                <a:avLst/>
              </a:prstGeom>
            </p:spPr>
          </p:pic>
          <p:pic>
            <p:nvPicPr>
              <p:cNvPr id="163" name="Picture 162">
                <a:extLst>
                  <a:ext uri="{FF2B5EF4-FFF2-40B4-BE49-F238E27FC236}">
                    <a16:creationId xmlns="" xmlns:a16="http://schemas.microsoft.com/office/drawing/2014/main" id="{33ADC433-7CA2-2B48-BE23-98BBF50466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78323" y="1975997"/>
                <a:ext cx="252520" cy="586164"/>
              </a:xfrm>
              <a:prstGeom prst="rect">
                <a:avLst/>
              </a:prstGeom>
            </p:spPr>
          </p:pic>
          <p:pic>
            <p:nvPicPr>
              <p:cNvPr id="164" name="Picture 163">
                <a:extLst>
                  <a:ext uri="{FF2B5EF4-FFF2-40B4-BE49-F238E27FC236}">
                    <a16:creationId xmlns="" xmlns:a16="http://schemas.microsoft.com/office/drawing/2014/main" id="{1832D056-CE10-9245-B69D-C5C93BCD83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264165" y="1975999"/>
                <a:ext cx="252520" cy="586165"/>
              </a:xfrm>
              <a:prstGeom prst="rect">
                <a:avLst/>
              </a:prstGeom>
            </p:spPr>
          </p:pic>
        </p:grpSp>
      </p:grpSp>
      <p:grpSp>
        <p:nvGrpSpPr>
          <p:cNvPr id="17" name="Group 16"/>
          <p:cNvGrpSpPr/>
          <p:nvPr/>
        </p:nvGrpSpPr>
        <p:grpSpPr>
          <a:xfrm>
            <a:off x="4559036" y="1107032"/>
            <a:ext cx="1221375" cy="1534134"/>
            <a:chOff x="6589551" y="1092506"/>
            <a:chExt cx="1628500" cy="1534134"/>
          </a:xfrm>
        </p:grpSpPr>
        <p:grpSp>
          <p:nvGrpSpPr>
            <p:cNvPr id="139" name="Group 138"/>
            <p:cNvGrpSpPr/>
            <p:nvPr/>
          </p:nvGrpSpPr>
          <p:grpSpPr>
            <a:xfrm>
              <a:off x="6589551" y="1092506"/>
              <a:ext cx="916150" cy="1534134"/>
              <a:chOff x="8002249" y="2610909"/>
              <a:chExt cx="916150" cy="1534134"/>
            </a:xfrm>
          </p:grpSpPr>
          <p:sp>
            <p:nvSpPr>
              <p:cNvPr id="82" name="Triangle 81">
                <a:extLst>
                  <a:ext uri="{FF2B5EF4-FFF2-40B4-BE49-F238E27FC236}">
                    <a16:creationId xmlns="" xmlns:a16="http://schemas.microsoft.com/office/drawing/2014/main" id="{CBBECCC5-D090-5742-90D7-232AF351AE55}"/>
                  </a:ext>
                </a:extLst>
              </p:cNvPr>
              <p:cNvSpPr/>
              <p:nvPr/>
            </p:nvSpPr>
            <p:spPr>
              <a:xfrm rot="10800000">
                <a:off x="8002249" y="3156668"/>
                <a:ext cx="216025" cy="396045"/>
              </a:xfrm>
              <a:prstGeom prst="triangle">
                <a:avLst/>
              </a:pr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ounded Rectangle 82">
                <a:extLst>
                  <a:ext uri="{FF2B5EF4-FFF2-40B4-BE49-F238E27FC236}">
                    <a16:creationId xmlns="" xmlns:a16="http://schemas.microsoft.com/office/drawing/2014/main" id="{82C20DA0-1A5F-444A-99AF-00FC272850E0}"/>
                  </a:ext>
                </a:extLst>
              </p:cNvPr>
              <p:cNvSpPr/>
              <p:nvPr/>
            </p:nvSpPr>
            <p:spPr>
              <a:xfrm rot="18489737">
                <a:off x="8419937" y="2656385"/>
                <a:ext cx="498463" cy="407512"/>
              </a:xfrm>
              <a:prstGeom prst="round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r>
                  <a:rPr lang="en-GB" sz="1600" dirty="0">
                    <a:solidFill>
                      <a:prstClr val="black"/>
                    </a:solidFill>
                  </a:rPr>
                  <a:t>e+</a:t>
                </a:r>
                <a:endParaRPr lang="en-GB" sz="1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Rounded Rectangle 83">
                <a:extLst>
                  <a:ext uri="{FF2B5EF4-FFF2-40B4-BE49-F238E27FC236}">
                    <a16:creationId xmlns="" xmlns:a16="http://schemas.microsoft.com/office/drawing/2014/main" id="{DFFC2991-7D23-B84C-8EF6-5C57916B262E}"/>
                  </a:ext>
                </a:extLst>
              </p:cNvPr>
              <p:cNvSpPr/>
              <p:nvPr/>
            </p:nvSpPr>
            <p:spPr>
              <a:xfrm rot="2372350">
                <a:off x="8419936" y="3737531"/>
                <a:ext cx="498463" cy="407512"/>
              </a:xfrm>
              <a:prstGeom prst="round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r>
                  <a:rPr lang="en-GB" sz="1600" dirty="0">
                    <a:solidFill>
                      <a:prstClr val="black"/>
                    </a:solidFill>
                  </a:rPr>
                  <a:t>e-</a:t>
                </a:r>
                <a:endParaRPr lang="en-GB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03" name="Straight Connector 102"/>
              <p:cNvCxnSpPr>
                <a:endCxn id="84" idx="1"/>
              </p:cNvCxnSpPr>
              <p:nvPr/>
            </p:nvCxnSpPr>
            <p:spPr>
              <a:xfrm>
                <a:off x="8168277" y="3380718"/>
                <a:ext cx="308686" cy="40190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endCxn id="83" idx="1"/>
              </p:cNvCxnSpPr>
              <p:nvPr/>
            </p:nvCxnSpPr>
            <p:spPr>
              <a:xfrm flipV="1">
                <a:off x="8218274" y="3056103"/>
                <a:ext cx="296897" cy="275072"/>
              </a:xfrm>
              <a:prstGeom prst="line">
                <a:avLst/>
              </a:prstGeom>
              <a:ln w="28575"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3" name="Rounded Rectangle 172">
              <a:extLst>
                <a:ext uri="{FF2B5EF4-FFF2-40B4-BE49-F238E27FC236}">
                  <a16:creationId xmlns="" xmlns:a16="http://schemas.microsoft.com/office/drawing/2014/main" id="{82C20DA0-1A5F-444A-99AF-00FC272850E0}"/>
                </a:ext>
              </a:extLst>
            </p:cNvPr>
            <p:cNvSpPr/>
            <p:nvPr/>
          </p:nvSpPr>
          <p:spPr>
            <a:xfrm>
              <a:off x="7719588" y="1632531"/>
              <a:ext cx="498463" cy="407512"/>
            </a:xfrm>
            <a:prstGeom prst="round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600" dirty="0">
                  <a:solidFill>
                    <a:prstClr val="black"/>
                  </a:solidFill>
                  <a:latin typeface="Symbol" panose="05050102010706020507" pitchFamily="18" charset="2"/>
                </a:rPr>
                <a:t>g</a:t>
              </a:r>
              <a:endParaRPr lang="en-GB" sz="1600" dirty="0">
                <a:solidFill>
                  <a:prstClr val="black"/>
                </a:solidFill>
                <a:latin typeface="Symbol" panose="05050102010706020507" pitchFamily="18" charset="2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381040" y="-12191"/>
            <a:ext cx="1655087" cy="3247770"/>
            <a:chOff x="1841385" y="-12191"/>
            <a:chExt cx="2206782" cy="3247770"/>
          </a:xfrm>
        </p:grpSpPr>
        <p:grpSp>
          <p:nvGrpSpPr>
            <p:cNvPr id="10" name="Group 9"/>
            <p:cNvGrpSpPr/>
            <p:nvPr/>
          </p:nvGrpSpPr>
          <p:grpSpPr>
            <a:xfrm>
              <a:off x="1841385" y="-12191"/>
              <a:ext cx="2206782" cy="3247770"/>
              <a:chOff x="1841385" y="-12191"/>
              <a:chExt cx="2206782" cy="3247770"/>
            </a:xfrm>
          </p:grpSpPr>
          <p:sp>
            <p:nvSpPr>
              <p:cNvPr id="97" name="Triangle 84">
                <a:extLst>
                  <a:ext uri="{FF2B5EF4-FFF2-40B4-BE49-F238E27FC236}">
                    <a16:creationId xmlns="" xmlns:a16="http://schemas.microsoft.com/office/drawing/2014/main" id="{8B95C42A-6F4B-1A41-92B6-13041EE18846}"/>
                  </a:ext>
                </a:extLst>
              </p:cNvPr>
              <p:cNvSpPr/>
              <p:nvPr/>
            </p:nvSpPr>
            <p:spPr>
              <a:xfrm rot="10800000">
                <a:off x="1841385" y="2617770"/>
                <a:ext cx="429385" cy="617809"/>
              </a:xfrm>
              <a:prstGeom prst="triangl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 sz="1600" dirty="0" err="1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 flipV="1">
                <a:off x="2098794" y="2310270"/>
                <a:ext cx="1896325" cy="59406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="" xmlns:a16="http://schemas.microsoft.com/office/drawing/2014/main" id="{042E3F48-032F-6A4C-9F8B-5F3296A19C99}"/>
                  </a:ext>
                </a:extLst>
              </p:cNvPr>
              <p:cNvCxnSpPr/>
              <p:nvPr/>
            </p:nvCxnSpPr>
            <p:spPr>
              <a:xfrm rot="20704853">
                <a:off x="4048167" y="2010691"/>
                <a:ext cx="0" cy="55007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/>
              <p:cNvSpPr txBox="1"/>
              <p:nvPr/>
            </p:nvSpPr>
            <p:spPr>
              <a:xfrm rot="15304853">
                <a:off x="2762218" y="648928"/>
                <a:ext cx="1773644" cy="451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de-DE" sz="1600" dirty="0" err="1">
                    <a:solidFill>
                      <a:prstClr val="black"/>
                    </a:solidFill>
                  </a:rPr>
                  <a:t>photoconverter</a:t>
                </a:r>
                <a:endParaRPr lang="de-DE" sz="16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4" name="TextBox 173"/>
            <p:cNvSpPr txBox="1"/>
            <p:nvPr/>
          </p:nvSpPr>
          <p:spPr>
            <a:xfrm rot="16200000">
              <a:off x="1091361" y="1359211"/>
              <a:ext cx="1952779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de-DE" sz="1600" dirty="0">
                  <a:solidFill>
                    <a:prstClr val="black"/>
                  </a:solidFill>
                </a:rPr>
                <a:t>Fast Kicker Magnet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93272" y="6067002"/>
            <a:ext cx="2191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de-DE" sz="1600" b="1" dirty="0" err="1">
                <a:solidFill>
                  <a:prstClr val="black"/>
                </a:solidFill>
              </a:rPr>
              <a:t>Photoconverter</a:t>
            </a:r>
            <a:r>
              <a:rPr lang="de-DE" sz="1600" b="1" dirty="0">
                <a:solidFill>
                  <a:prstClr val="black"/>
                </a:solidFill>
              </a:rPr>
              <a:t>: </a:t>
            </a:r>
            <a:r>
              <a:rPr lang="de-DE" sz="1600" b="1" dirty="0" err="1">
                <a:solidFill>
                  <a:prstClr val="black"/>
                </a:solidFill>
              </a:rPr>
              <a:t>Foil</a:t>
            </a:r>
            <a:endParaRPr lang="de-DE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3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92696"/>
            <a:ext cx="8968452" cy="5505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820" y="1251019"/>
            <a:ext cx="59343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/>
              <a:t>UN2</a:t>
            </a:r>
            <a:endParaRPr lang="de-DE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524328" y="620688"/>
            <a:ext cx="76495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Bends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54985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33" y="1065106"/>
            <a:ext cx="8468441" cy="580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53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Kicker </a:t>
            </a:r>
            <a:r>
              <a:rPr lang="de-DE" dirty="0" err="1" smtClean="0"/>
              <a:t>and</a:t>
            </a:r>
            <a:r>
              <a:rPr lang="de-DE" dirty="0" smtClean="0"/>
              <a:t> Septa </a:t>
            </a:r>
            <a:r>
              <a:rPr lang="de-DE" dirty="0" err="1" smtClean="0"/>
              <a:t>parameters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772646"/>
            <a:ext cx="4521299" cy="595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74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30396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Meeting </a:t>
            </a:r>
            <a:r>
              <a:rPr lang="de-DE" sz="1600" dirty="0" err="1" smtClean="0"/>
              <a:t>with</a:t>
            </a:r>
            <a:r>
              <a:rPr lang="de-DE" sz="1600" dirty="0" smtClean="0"/>
              <a:t> Kicker </a:t>
            </a:r>
            <a:r>
              <a:rPr lang="de-DE" sz="1600" dirty="0" err="1" smtClean="0"/>
              <a:t>experts</a:t>
            </a:r>
            <a:r>
              <a:rPr lang="de-DE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Design </a:t>
            </a:r>
            <a:r>
              <a:rPr lang="de-DE" sz="1600" dirty="0" err="1" smtClean="0"/>
              <a:t>optics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layout</a:t>
            </a:r>
            <a:r>
              <a:rPr lang="de-DE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 err="1" smtClean="0"/>
          </a:p>
        </p:txBody>
      </p:sp>
    </p:spTree>
    <p:extLst>
      <p:ext uri="{BB962C8B-B14F-4D97-AF65-F5344CB8AC3E}">
        <p14:creationId xmlns:p14="http://schemas.microsoft.com/office/powerpoint/2010/main" val="1128568141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xmlns="" name="Präsentation10" id="{2B0CCFEF-3092-0942-8FFD-946A8089C971}" vid="{71341955-5B0B-6345-98C1-5CB085C5A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DESY</vt:lpstr>
      <vt:lpstr>LUXE update</vt:lpstr>
      <vt:lpstr>Option 1</vt:lpstr>
      <vt:lpstr>Option 2</vt:lpstr>
      <vt:lpstr>Optics</vt:lpstr>
      <vt:lpstr>Optics</vt:lpstr>
      <vt:lpstr>Kicker and Septa parameters</vt:lpstr>
      <vt:lpstr>Next steps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 1</dc:title>
  <dc:creator>Burkart, Florian</dc:creator>
  <cp:lastModifiedBy>Burkart, Florian</cp:lastModifiedBy>
  <cp:revision>5</cp:revision>
  <dcterms:created xsi:type="dcterms:W3CDTF">2018-08-08T06:38:40Z</dcterms:created>
  <dcterms:modified xsi:type="dcterms:W3CDTF">2018-08-09T06:56:29Z</dcterms:modified>
</cp:coreProperties>
</file>