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9"/>
  </p:notesMasterIdLst>
  <p:handoutMasterIdLst>
    <p:handoutMasterId r:id="rId10"/>
  </p:handoutMasterIdLst>
  <p:sldIdLst>
    <p:sldId id="258" r:id="rId2"/>
    <p:sldId id="266" r:id="rId3"/>
    <p:sldId id="263" r:id="rId4"/>
    <p:sldId id="260" r:id="rId5"/>
    <p:sldId id="261" r:id="rId6"/>
    <p:sldId id="264" r:id="rId7"/>
    <p:sldId id="265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1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29C767-21AC-425D-8C90-06CB7C40A7CC}" type="datetime1">
              <a:rPr lang="zh-CN" altLang="en-US" smtClean="0"/>
              <a:t>2018/8/16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altLang="zh-CN" smtClean="0"/>
              <a:t>Atlas chess2</a:t>
            </a:r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3227EF-E7B8-4947-9C34-B2665682A2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292928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AFF13-A346-4FBD-A7A1-2E0DBE365887}" type="datetime1">
              <a:rPr lang="zh-CN" altLang="en-US" smtClean="0"/>
              <a:t>2018/8/16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altLang="zh-CN" smtClean="0"/>
              <a:t>Atlas chess2</a:t>
            </a: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6A92B3-4420-498C-A5EF-04AFDF795D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08661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2150"/>
            <a:ext cx="6157912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86687-E95E-4B41-8504-4DC0B2862160}" type="slidenum">
              <a:rPr lang="zh-CN" altLang="en-US" smtClean="0"/>
              <a:t>1</a:t>
            </a:fld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5A751682-00E3-4CEC-A8FA-26C3B0A4635F}" type="datetime1">
              <a:rPr lang="zh-CN" altLang="en-US" smtClean="0"/>
              <a:t>2018/8/16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5356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6A92B3-4420-498C-A5EF-04AFDF795D82}" type="slidenum">
              <a:rPr lang="zh-CN" altLang="en-US" smtClean="0"/>
              <a:t>4</a:t>
            </a:fld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8D4EDB7-BFDA-4BC9-81F1-AC9ADB3F2955}" type="datetime1">
              <a:rPr lang="zh-CN" altLang="en-US" smtClean="0"/>
              <a:t>2018/8/16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7953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EE6AFF13-A346-4FBD-A7A1-2E0DBE365887}" type="datetime1">
              <a:rPr lang="zh-CN" altLang="en-US" smtClean="0"/>
              <a:t>2018/8/16</a:t>
            </a:fld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6A92B3-4420-498C-A5EF-04AFDF795D82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7728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line dot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" y="-4795"/>
            <a:ext cx="12190993" cy="6867593"/>
          </a:xfrm>
          <a:prstGeom prst="rect">
            <a:avLst/>
          </a:prstGeom>
        </p:spPr>
      </p:pic>
      <p:pic>
        <p:nvPicPr>
          <p:cNvPr id="8" name="logo SLAC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7913" y="6172201"/>
            <a:ext cx="3070359" cy="892049"/>
          </a:xfrm>
          <a:prstGeom prst="rect">
            <a:avLst/>
          </a:prstGeom>
        </p:spPr>
      </p:pic>
      <p:pic>
        <p:nvPicPr>
          <p:cNvPr id="9" name="logo DOE Stanford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0601"/>
            <a:ext cx="2631445" cy="95707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3" y="536577"/>
            <a:ext cx="10678583" cy="2246313"/>
          </a:xfrm>
        </p:spPr>
        <p:txBody>
          <a:bodyPr anchor="b" anchorCtr="0">
            <a:noAutofit/>
          </a:bodyPr>
          <a:lstStyle>
            <a:lvl1pPr>
              <a:defRPr sz="5733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2953" y="3646170"/>
            <a:ext cx="10653183" cy="2187703"/>
          </a:xfrm>
        </p:spPr>
        <p:txBody>
          <a:bodyPr>
            <a:noAutofit/>
          </a:bodyPr>
          <a:lstStyle>
            <a:lvl1pPr marL="0" indent="0" algn="l">
              <a:lnSpc>
                <a:spcPct val="110000"/>
              </a:lnSpc>
              <a:buNone/>
              <a:defRPr sz="2133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en-CA" dirty="0" smtClean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742953" y="2755013"/>
            <a:ext cx="10678583" cy="635889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56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CA" dirty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409592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1" y="1"/>
            <a:ext cx="9144025" cy="125273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" y="821944"/>
            <a:ext cx="11580392" cy="270256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33DFD0-1D85-43EA-AF71-E052EBB1DC20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609600" y="1243584"/>
            <a:ext cx="10811933" cy="5065523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spcBef>
                <a:spcPts val="0"/>
              </a:spcBef>
              <a:buClr>
                <a:srgbClr val="981E32"/>
              </a:buClr>
              <a:defRPr sz="2933"/>
            </a:lvl2pPr>
            <a:lvl3pPr>
              <a:buClr>
                <a:srgbClr val="981E32"/>
              </a:buClr>
              <a:defRPr/>
            </a:lvl3pPr>
            <a:lvl4pPr>
              <a:buClr>
                <a:srgbClr val="981E32"/>
              </a:buClr>
              <a:defRPr sz="2400"/>
            </a:lvl4pPr>
            <a:lvl5pPr>
              <a:buClr>
                <a:srgbClr val="981E32"/>
              </a:buClr>
              <a:defRPr sz="2133"/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66471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1" y="1"/>
            <a:ext cx="9144025" cy="125273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" y="821944"/>
            <a:ext cx="11580392" cy="270256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33DFD0-1D85-43EA-AF71-E052EBB1DC20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13765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1" y="1"/>
            <a:ext cx="9144025" cy="125273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" y="821944"/>
            <a:ext cx="11580392" cy="270256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33DFD0-1D85-43EA-AF71-E052EBB1DC20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609600" y="1243584"/>
            <a:ext cx="5181600" cy="5065523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defRPr/>
            </a:lvl2pPr>
            <a:lvl3pPr>
              <a:buClr>
                <a:srgbClr val="981E32"/>
              </a:buClr>
              <a:defRPr/>
            </a:lvl3pPr>
            <a:lvl4pPr>
              <a:buClr>
                <a:srgbClr val="981E32"/>
              </a:buClr>
              <a:defRPr/>
            </a:lvl4pPr>
            <a:lvl5pPr>
              <a:buClr>
                <a:srgbClr val="981E32"/>
              </a:buClr>
              <a:defRPr/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CA" dirty="0"/>
          </a:p>
        </p:txBody>
      </p:sp>
      <p:sp>
        <p:nvSpPr>
          <p:cNvPr id="11" name="Content Placeholder 15"/>
          <p:cNvSpPr>
            <a:spLocks noGrp="1"/>
          </p:cNvSpPr>
          <p:nvPr>
            <p:ph sz="quarter" idx="15"/>
          </p:nvPr>
        </p:nvSpPr>
        <p:spPr>
          <a:xfrm>
            <a:off x="6197600" y="1252729"/>
            <a:ext cx="5181600" cy="5065523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defRPr/>
            </a:lvl2pPr>
            <a:lvl3pPr>
              <a:buClr>
                <a:srgbClr val="981E32"/>
              </a:buClr>
              <a:defRPr/>
            </a:lvl3pPr>
            <a:lvl4pPr>
              <a:buClr>
                <a:srgbClr val="981E32"/>
              </a:buClr>
              <a:defRPr/>
            </a:lvl4pPr>
            <a:lvl5pPr>
              <a:buClr>
                <a:srgbClr val="981E32"/>
              </a:buClr>
              <a:defRPr/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56718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line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1" y="1"/>
            <a:ext cx="9144025" cy="125273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" y="821944"/>
            <a:ext cx="11580392" cy="270256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33DFD0-1D85-43EA-AF71-E052EBB1DC20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4861984" y="1252728"/>
            <a:ext cx="3256453" cy="2481072"/>
          </a:xfrm>
        </p:spPr>
        <p:txBody>
          <a:bodyPr/>
          <a:lstStyle/>
          <a:p>
            <a:r>
              <a:rPr lang="en-US" altLang="zh-CN" smtClean="0"/>
              <a:t>Click icon to add picture</a:t>
            </a:r>
            <a:endParaRPr lang="en-CA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4861984" y="3886200"/>
            <a:ext cx="3256453" cy="2432051"/>
          </a:xfrm>
        </p:spPr>
        <p:txBody>
          <a:bodyPr/>
          <a:lstStyle/>
          <a:p>
            <a:r>
              <a:rPr lang="en-US" altLang="zh-CN" smtClean="0"/>
              <a:t>Click icon to add picture</a:t>
            </a:r>
            <a:endParaRPr lang="en-CA" dirty="0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8323939" y="1243584"/>
            <a:ext cx="3256453" cy="5065523"/>
          </a:xfrm>
        </p:spPr>
        <p:txBody>
          <a:bodyPr/>
          <a:lstStyle/>
          <a:p>
            <a:r>
              <a:rPr lang="en-US" altLang="zh-CN" smtClean="0"/>
              <a:t>Click icon to add picture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8"/>
          </p:nvPr>
        </p:nvSpPr>
        <p:spPr>
          <a:xfrm>
            <a:off x="609602" y="1243584"/>
            <a:ext cx="4017433" cy="5065523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19171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Chart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1" y="1"/>
            <a:ext cx="9144025" cy="125273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" y="821944"/>
            <a:ext cx="11580392" cy="270256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33DFD0-1D85-43EA-AF71-E052EBB1DC20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5"/>
          </p:nvPr>
        </p:nvSpPr>
        <p:spPr>
          <a:xfrm>
            <a:off x="8009467" y="1243584"/>
            <a:ext cx="3556000" cy="5065523"/>
          </a:xfrm>
        </p:spPr>
        <p:txBody>
          <a:bodyPr/>
          <a:lstStyle/>
          <a:p>
            <a:r>
              <a:rPr lang="en-US" altLang="zh-CN" smtClean="0"/>
              <a:t>Click icon to add chart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>
          <a:xfrm>
            <a:off x="609600" y="1243584"/>
            <a:ext cx="7313083" cy="5065523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31706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</p:spPr>
        <p:txBody>
          <a:bodyPr lIns="432000"/>
          <a:lstStyle>
            <a:lvl1pPr>
              <a:defRPr b="1" baseline="0">
                <a:solidFill>
                  <a:srgbClr val="FF0000"/>
                </a:solidFill>
              </a:defRPr>
            </a:lvl1pPr>
          </a:lstStyle>
          <a:p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***INSTRUCTIONS ON HOW TO APPLY IMAGE MASKING TO SLIDE LAYOUT***</a:t>
            </a:r>
            <a:br>
              <a:rPr lang="en-CA" dirty="0" smtClean="0"/>
            </a:br>
            <a:r>
              <a:rPr lang="en-CA" dirty="0" smtClean="0"/>
              <a:t>STEP 1: Click icon to insert image</a:t>
            </a:r>
            <a:br>
              <a:rPr lang="en-CA" dirty="0" smtClean="0"/>
            </a:br>
            <a:r>
              <a:rPr lang="en-CA" dirty="0" smtClean="0"/>
              <a:t>STEP 2: Once image is inserted, right-click image, and choose ‘Send to Back’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237976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2429" y="129091"/>
            <a:ext cx="10804760" cy="75303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7682" y="1243584"/>
            <a:ext cx="10813225" cy="5029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21533" y="6318251"/>
            <a:ext cx="425243" cy="539751"/>
          </a:xfrm>
          <a:prstGeom prst="rect">
            <a:avLst/>
          </a:prstGeom>
        </p:spPr>
        <p:txBody>
          <a:bodyPr vert="horz" lIns="72000" tIns="57600" rIns="72000" bIns="45720" rtlCol="0" anchor="ctr"/>
          <a:lstStyle>
            <a:lvl1pPr algn="l">
              <a:defRPr sz="1467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A33DFD0-1D85-43EA-AF71-E052EBB1DC2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4936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1219170" rtl="0" eaLnBrk="1" latinLnBrk="0" hangingPunct="1">
        <a:spcBef>
          <a:spcPct val="0"/>
        </a:spcBef>
        <a:buNone/>
        <a:defRPr sz="3200" b="1" kern="1200">
          <a:solidFill>
            <a:schemeClr val="bg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1219170" rtl="0" eaLnBrk="1" latinLnBrk="0" hangingPunct="1">
        <a:lnSpc>
          <a:spcPct val="120000"/>
        </a:lnSpc>
        <a:spcBef>
          <a:spcPts val="0"/>
        </a:spcBef>
        <a:spcAft>
          <a:spcPts val="400"/>
        </a:spcAft>
        <a:buClr>
          <a:schemeClr val="tx1"/>
        </a:buClr>
        <a:buFont typeface="Arial" pitchFamily="34" charset="0"/>
        <a:buNone/>
        <a:defRPr sz="3200" b="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609585" indent="-298443" algn="l" defTabSz="1219170" rtl="0" eaLnBrk="1" latinLnBrk="0" hangingPunct="1">
        <a:lnSpc>
          <a:spcPct val="120000"/>
        </a:lnSpc>
        <a:spcBef>
          <a:spcPts val="0"/>
        </a:spcBef>
        <a:spcAft>
          <a:spcPts val="0"/>
        </a:spcAft>
        <a:buClr>
          <a:schemeClr val="bg2"/>
        </a:buClr>
        <a:buSzPct val="120000"/>
        <a:buFont typeface="Arial" pitchFamily="34" charset="0"/>
        <a:buChar char="•"/>
        <a:defRPr sz="2933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920728" indent="-311143" algn="l" defTabSz="121917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20000"/>
        <a:buFont typeface="Arial" pitchFamily="34" charset="0"/>
        <a:buChar char="-"/>
        <a:defRPr sz="2667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219170" indent="-298443" algn="l" defTabSz="121917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20000"/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535962" indent="-239994" algn="l" defTabSz="121917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20000"/>
        <a:buFont typeface="Arial" pitchFamily="34" charset="0"/>
        <a:buChar char="-"/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8"/>
          <p:cNvSpPr>
            <a:spLocks noGrp="1"/>
          </p:cNvSpPr>
          <p:nvPr>
            <p:ph type="ctrTitle"/>
          </p:nvPr>
        </p:nvSpPr>
        <p:spPr>
          <a:xfrm>
            <a:off x="489735" y="508701"/>
            <a:ext cx="10678583" cy="2246313"/>
          </a:xfrm>
        </p:spPr>
        <p:txBody>
          <a:bodyPr>
            <a:normAutofit/>
          </a:bodyPr>
          <a:lstStyle/>
          <a:p>
            <a:r>
              <a:rPr lang="en-US" sz="4800" dirty="0"/>
              <a:t>Tests on Chess 2 ASIC</a:t>
            </a:r>
            <a:r>
              <a:rPr lang="en-US" sz="6000" dirty="0"/>
              <a:t/>
            </a:r>
            <a:br>
              <a:rPr lang="en-US" sz="6000" dirty="0"/>
            </a:br>
            <a:endParaRPr lang="en-CA" sz="2000" dirty="0">
              <a:latin typeface="+mn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89734" y="2755014"/>
            <a:ext cx="10678583" cy="635889"/>
          </a:xfrm>
        </p:spPr>
        <p:txBody>
          <a:bodyPr/>
          <a:lstStyle/>
          <a:p>
            <a:r>
              <a:rPr lang="en-CA" altLang="zh-CN" sz="1800" dirty="0" err="1" smtClean="0"/>
              <a:t>Yubo</a:t>
            </a:r>
            <a:r>
              <a:rPr lang="en-CA" altLang="zh-CN" sz="1800" dirty="0" smtClean="0"/>
              <a:t> </a:t>
            </a:r>
            <a:r>
              <a:rPr lang="en-CA" altLang="zh-CN" sz="1800" dirty="0" err="1"/>
              <a:t>Han</a:t>
            </a:r>
            <a:r>
              <a:rPr lang="en-CA" altLang="zh-CN" sz="1400" baseline="-25000" dirty="0" err="1"/>
              <a:t>IHEP</a:t>
            </a:r>
            <a:r>
              <a:rPr lang="en-CA" altLang="zh-CN" sz="1400" dirty="0"/>
              <a:t> ,</a:t>
            </a:r>
            <a:r>
              <a:rPr lang="en-CA" altLang="zh-CN" sz="1800" dirty="0"/>
              <a:t> Dionisio </a:t>
            </a:r>
            <a:r>
              <a:rPr lang="en-CA" altLang="zh-CN" sz="1800" dirty="0" smtClean="0"/>
              <a:t>Doering, </a:t>
            </a:r>
            <a:r>
              <a:rPr lang="en-CA" altLang="zh-CN" sz="1800" dirty="0" err="1"/>
              <a:t>Pietro</a:t>
            </a:r>
            <a:r>
              <a:rPr lang="en-CA" altLang="zh-CN" sz="1800" dirty="0"/>
              <a:t> Caragiulo, Larry Ruckman, Camillo </a:t>
            </a:r>
            <a:r>
              <a:rPr lang="en-CA" altLang="zh-CN" sz="1800" dirty="0" err="1"/>
              <a:t>Tamma</a:t>
            </a:r>
            <a:r>
              <a:rPr lang="en-CA" altLang="zh-CN" sz="1800" dirty="0" smtClean="0"/>
              <a:t>, </a:t>
            </a:r>
            <a:r>
              <a:rPr lang="en-CA" altLang="zh-CN" sz="1800" dirty="0"/>
              <a:t>Su Dong</a:t>
            </a:r>
            <a:endParaRPr lang="en-US" sz="18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294967295"/>
          </p:nvPr>
        </p:nvSpPr>
        <p:spPr>
          <a:xfrm>
            <a:off x="11872913" y="6318250"/>
            <a:ext cx="319087" cy="539750"/>
          </a:xfrm>
        </p:spPr>
        <p:txBody>
          <a:bodyPr/>
          <a:lstStyle/>
          <a:p>
            <a:fld id="{68C31502-1914-44CA-906F-C0FC31135993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067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11407189" y="6318249"/>
            <a:ext cx="319088" cy="539750"/>
          </a:xfrm>
          <a:prstGeom prst="rect">
            <a:avLst/>
          </a:prstGeom>
        </p:spPr>
        <p:txBody>
          <a:bodyPr/>
          <a:lstStyle/>
          <a:p>
            <a:fld id="{68C31502-1914-44CA-906F-C0FC31135993}" type="slidenum">
              <a:rPr lang="zh-CN" altLang="en-US" smtClean="0"/>
              <a:t>2</a:t>
            </a:fld>
            <a:endParaRPr lang="zh-CN" alt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Pixel description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60638" y="6430962"/>
            <a:ext cx="4811713" cy="314325"/>
          </a:xfrm>
          <a:prstGeom prst="rect">
            <a:avLst/>
          </a:prstGeom>
        </p:spPr>
        <p:txBody>
          <a:bodyPr/>
          <a:lstStyle/>
          <a:p>
            <a:r>
              <a:rPr lang="en-US" altLang="zh-CN" dirty="0" smtClean="0"/>
              <a:t>Atlas Chess 2</a:t>
            </a:r>
            <a:endParaRPr lang="zh-CN" alt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6397" y="1646924"/>
            <a:ext cx="8812841" cy="4211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62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33DFD0-1D85-43EA-AF71-E052EBB1DC20}" type="slidenum">
              <a:rPr lang="zh-CN" altLang="en-US" smtClean="0"/>
              <a:t>3</a:t>
            </a:fld>
            <a:endParaRPr lang="zh-CN" alt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 </a:t>
            </a:r>
            <a:endParaRPr lang="zh-CN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dirty="0" smtClean="0"/>
              <a:t>Tests on Readout speed of stream readout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dirty="0" smtClean="0"/>
              <a:t>Updates on stream readout data </a:t>
            </a:r>
            <a:r>
              <a:rPr lang="en-US" altLang="zh-CN" dirty="0" smtClean="0"/>
              <a:t>saving</a:t>
            </a:r>
          </a:p>
          <a:p>
            <a:pPr marL="1066785" lvl="1" indent="-457200"/>
            <a:r>
              <a:rPr lang="en-US" altLang="zh-CN" dirty="0" smtClean="0"/>
              <a:t>Saving method </a:t>
            </a:r>
            <a:endParaRPr lang="en-US" altLang="zh-CN" dirty="0" smtClean="0"/>
          </a:p>
          <a:p>
            <a:pPr marL="1066785" lvl="1" indent="-457200"/>
            <a:r>
              <a:rPr lang="en-US" altLang="zh-CN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Results of a quick test</a:t>
            </a:r>
          </a:p>
          <a:p>
            <a:pPr marL="1377928" lvl="2" indent="-457200"/>
            <a:r>
              <a:rPr lang="en-US" altLang="zh-CN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Without blocking any “hot pixel” </a:t>
            </a:r>
          </a:p>
          <a:p>
            <a:pPr marL="1377928" lvl="2" indent="-457200"/>
            <a:r>
              <a:rPr lang="en-US" altLang="zh-CN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Without time alignment (using another IR Laser)</a:t>
            </a:r>
          </a:p>
          <a:p>
            <a:pPr marL="1377928" lvl="2" indent="-457200"/>
            <a:r>
              <a:rPr lang="en-US" altLang="zh-CN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Rooms to improve 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1481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33DFD0-1D85-43EA-AF71-E052EBB1DC20}" type="slidenum">
              <a:rPr lang="zh-CN" altLang="en-US" smtClean="0"/>
              <a:t>4</a:t>
            </a:fld>
            <a:endParaRPr lang="zh-CN" altLang="en-US"/>
          </a:p>
        </p:txBody>
      </p:sp>
      <p:sp>
        <p:nvSpPr>
          <p:cNvPr id="3" name="TextBox 2"/>
          <p:cNvSpPr txBox="1"/>
          <p:nvPr/>
        </p:nvSpPr>
        <p:spPr>
          <a:xfrm>
            <a:off x="259080" y="228600"/>
            <a:ext cx="63855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rgbClr val="C00000"/>
                </a:solidFill>
              </a:rPr>
              <a:t>Speed </a:t>
            </a:r>
            <a:r>
              <a:rPr lang="en-US" altLang="zh-CN" sz="4000" dirty="0">
                <a:solidFill>
                  <a:srgbClr val="C00000"/>
                </a:solidFill>
              </a:rPr>
              <a:t>of Stream readout</a:t>
            </a:r>
          </a:p>
          <a:p>
            <a:r>
              <a:rPr lang="en-US" altLang="zh-CN" sz="4000" dirty="0" smtClean="0"/>
              <a:t>   </a:t>
            </a:r>
            <a:endParaRPr lang="zh-CN" altLang="en-US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97721" y="1717923"/>
                <a:ext cx="4435898" cy="4928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CN" dirty="0" smtClean="0"/>
                  <a:t>Only saving data</a:t>
                </a:r>
              </a:p>
              <a:p>
                <a:endParaRPr lang="en-US" altLang="zh-CN" dirty="0" smtClean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altLang="zh-CN" dirty="0" smtClean="0"/>
                  <a:t>Two factors:</a:t>
                </a:r>
              </a:p>
              <a:p>
                <a:r>
                  <a:rPr lang="en-US" altLang="zh-CN" dirty="0" smtClean="0"/>
                  <a:t>	Payload size: 7 ~ 256 bytes</a:t>
                </a:r>
              </a:p>
              <a:p>
                <a:r>
                  <a:rPr lang="en-US" altLang="zh-CN" dirty="0" smtClean="0"/>
                  <a:t>	Run rate: 1000 ~ 100000 Hz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altLang="zh-CN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CN" dirty="0" smtClean="0"/>
                  <a:t>Missed Frames Times/Number:  </a:t>
                </a:r>
              </a:p>
              <a:p>
                <a:pPr algn="ctr"/>
                <a:r>
                  <a:rPr lang="en-US" altLang="zh-CN" dirty="0" smtClean="0"/>
                  <a:t>Continuity of Acquired number</a:t>
                </a:r>
              </a:p>
              <a:p>
                <a:pPr algn="ctr"/>
                <a:endParaRPr lang="en-US" altLang="zh-CN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CN" dirty="0"/>
                  <a:t>Efficiency:</a:t>
                </a:r>
              </a:p>
              <a:p>
                <a:pPr algn="ctr"/>
                <a:endParaRPr lang="en-US" altLang="zh-CN" dirty="0"/>
              </a:p>
              <a:p>
                <a:pPr algn="ctr"/>
                <a:r>
                  <a:rPr lang="en-US" altLang="zh-CN" dirty="0"/>
                  <a:t>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𝑁𝑢𝑚𝑏𝑒𝑟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𝑜𝑓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𝑀𝑖𝑠𝑠𝑒𝑑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𝐹𝑟𝑎𝑚𝑒𝑠</m:t>
                        </m:r>
                      </m:num>
                      <m:den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𝑇𝑜𝑡𝑎𝑙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𝐹𝑟𝑎𝑚𝑒𝑠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𝑁𝑢𝑚𝑏𝑒𝑟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𝑟𝑒𝑐𝑒𝑖𝑣𝑒𝑑</m:t>
                        </m:r>
                      </m:den>
                    </m:f>
                  </m:oMath>
                </a14:m>
                <a:endParaRPr lang="en-US" altLang="zh-CN" dirty="0" smtClean="0"/>
              </a:p>
              <a:p>
                <a:pPr algn="ctr"/>
                <a:endParaRPr lang="en-US" altLang="zh-CN" dirty="0"/>
              </a:p>
              <a:p>
                <a:pPr marL="285750" indent="-285750">
                  <a:buFont typeface="Wingdings" panose="05000000000000000000" pitchFamily="2" charset="2"/>
                  <a:buChar char="n"/>
                </a:pPr>
                <a:r>
                  <a:rPr lang="en-US" altLang="zh-CN" dirty="0" smtClean="0">
                    <a:solidFill>
                      <a:srgbClr val="FF0000"/>
                    </a:solidFill>
                  </a:rPr>
                  <a:t>Start missing frames ~ 60000Hz</a:t>
                </a:r>
              </a:p>
              <a:p>
                <a:pPr algn="ctr"/>
                <a:endParaRPr lang="en-US" altLang="zh-CN" dirty="0"/>
              </a:p>
              <a:p>
                <a:endParaRPr lang="en-US" altLang="zh-CN" dirty="0" smtClean="0"/>
              </a:p>
              <a:p>
                <a:pPr algn="ctr"/>
                <a:endParaRPr lang="en-US" altLang="zh-CN" dirty="0" smtClean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721" y="1717923"/>
                <a:ext cx="4435898" cy="4928722"/>
              </a:xfrm>
              <a:prstGeom prst="rect">
                <a:avLst/>
              </a:prstGeom>
              <a:blipFill rotWithShape="0">
                <a:blip r:embed="rId3"/>
                <a:stretch>
                  <a:fillRect l="-963" t="-74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7195" y="2165458"/>
            <a:ext cx="3845259" cy="30439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69135" y="3274328"/>
            <a:ext cx="3722865" cy="304392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812487" y="2997329"/>
            <a:ext cx="3221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Fraction of discontinuous Acquired number</a:t>
            </a:r>
            <a:endParaRPr lang="zh-CN" alt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5427958" y="1768374"/>
            <a:ext cx="27496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Efficiency 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19564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33DFD0-1D85-43EA-AF71-E052EBB1DC20}" type="slidenum">
              <a:rPr lang="zh-CN" altLang="en-US" smtClean="0"/>
              <a:t>5</a:t>
            </a:fld>
            <a:endParaRPr lang="zh-CN" altLang="en-US"/>
          </a:p>
        </p:txBody>
      </p:sp>
      <p:sp>
        <p:nvSpPr>
          <p:cNvPr id="3" name="TextBox 2"/>
          <p:cNvSpPr txBox="1"/>
          <p:nvPr/>
        </p:nvSpPr>
        <p:spPr>
          <a:xfrm>
            <a:off x="534838" y="250166"/>
            <a:ext cx="88765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solidFill>
                  <a:srgbClr val="C00000"/>
                </a:solidFill>
              </a:rPr>
              <a:t>Updates on stream readout data saving </a:t>
            </a:r>
            <a:endParaRPr lang="zh-CN" altLang="en-US" sz="3600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8467" y="1622971"/>
            <a:ext cx="106710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altLang="zh-CN" sz="28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0498" y="1825277"/>
            <a:ext cx="10748673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Main Challenges: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Hard to tracking the configuration and parameter changed during tests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50498" y="2872665"/>
            <a:ext cx="1050697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altLang="zh-CN" sz="2000" dirty="0" smtClean="0"/>
              <a:t>Ideas and updates for saving the </a:t>
            </a:r>
            <a:r>
              <a:rPr lang="en-US" altLang="zh-CN" sz="2000" dirty="0"/>
              <a:t>data</a:t>
            </a:r>
            <a:r>
              <a:rPr lang="en-US" altLang="zh-CN" sz="2000" dirty="0" smtClean="0"/>
              <a:t>: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Using Python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olidFill>
                  <a:srgbClr val="C00000"/>
                </a:solidFill>
              </a:rPr>
              <a:t>Raw date + “log.txt” file </a:t>
            </a:r>
            <a:r>
              <a:rPr lang="en-US" altLang="zh-CN" sz="2000" dirty="0" smtClean="0"/>
              <a:t>(initial configuration &amp; parameters which changed)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Read the two files together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Saving the data into a .root file according to the “log.txt” </a:t>
            </a:r>
          </a:p>
          <a:p>
            <a:pPr lvl="1"/>
            <a:endParaRPr lang="en-US" altLang="zh-CN" sz="2000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53483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1659" y="4660464"/>
            <a:ext cx="3601165" cy="2028391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33DFD0-1D85-43EA-AF71-E052EBB1DC20}" type="slidenum">
              <a:rPr lang="zh-CN" altLang="en-US" smtClean="0"/>
              <a:t>6</a:t>
            </a:fld>
            <a:endParaRPr lang="zh-CN" alt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Results of a  quick test</a:t>
            </a:r>
            <a:endParaRPr lang="zh-CN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561965" y="1069781"/>
            <a:ext cx="10811933" cy="5065523"/>
          </a:xfrm>
        </p:spPr>
        <p:txBody>
          <a:bodyPr/>
          <a:lstStyle/>
          <a:p>
            <a:r>
              <a:rPr lang="en-US" altLang="zh-CN" sz="1400" i="1" dirty="0" err="1" smtClean="0">
                <a:solidFill>
                  <a:srgbClr val="C00000"/>
                </a:solidFill>
              </a:rPr>
              <a:t>Std</a:t>
            </a:r>
            <a:r>
              <a:rPr lang="en-US" altLang="zh-CN" sz="1400" i="1" dirty="0" smtClean="0">
                <a:solidFill>
                  <a:srgbClr val="C00000"/>
                </a:solidFill>
              </a:rPr>
              <a:t> resistance chip #02</a:t>
            </a:r>
          </a:p>
          <a:p>
            <a:r>
              <a:rPr lang="en-US" altLang="zh-CN" sz="1400" i="1" dirty="0" smtClean="0">
                <a:solidFill>
                  <a:srgbClr val="C00000"/>
                </a:solidFill>
              </a:rPr>
              <a:t>Bias voltage: -7V</a:t>
            </a:r>
          </a:p>
          <a:p>
            <a:r>
              <a:rPr lang="en-US" altLang="zh-CN" sz="1400" i="1" dirty="0" smtClean="0">
                <a:solidFill>
                  <a:srgbClr val="C00000"/>
                </a:solidFill>
              </a:rPr>
              <a:t>Default configuration</a:t>
            </a:r>
          </a:p>
          <a:p>
            <a:endParaRPr lang="zh-CN" altLang="en-US" dirty="0"/>
          </a:p>
        </p:txBody>
      </p:sp>
      <p:sp>
        <p:nvSpPr>
          <p:cNvPr id="5" name="Rectangle 4"/>
          <p:cNvSpPr/>
          <p:nvPr/>
        </p:nvSpPr>
        <p:spPr>
          <a:xfrm>
            <a:off x="559163" y="2231927"/>
            <a:ext cx="5371983" cy="45243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Test with </a:t>
            </a:r>
            <a:r>
              <a:rPr lang="en-US" altLang="zh-CN" dirty="0" smtClean="0"/>
              <a:t>IR Laser </a:t>
            </a:r>
            <a:r>
              <a:rPr lang="en-US" altLang="zh-CN" dirty="0"/>
              <a:t>pointing at Matrix </a:t>
            </a:r>
            <a:r>
              <a:rPr lang="en-US" altLang="zh-CN" dirty="0" smtClean="0"/>
              <a:t>2</a:t>
            </a:r>
          </a:p>
          <a:p>
            <a:r>
              <a:rPr lang="en-US" altLang="zh-CN" dirty="0" smtClean="0"/>
              <a:t>BL=0.75V (774)</a:t>
            </a:r>
          </a:p>
          <a:p>
            <a:r>
              <a:rPr lang="en-US" altLang="zh-CN" dirty="0" smtClean="0"/>
              <a:t>Threshold sweeping: 0~2V(7.8mV step, 256 steps)</a:t>
            </a:r>
          </a:p>
          <a:p>
            <a:r>
              <a:rPr lang="en-US" altLang="zh-CN" dirty="0" smtClean="0"/>
              <a:t>External Trigger: 1000Hz</a:t>
            </a:r>
          </a:p>
          <a:p>
            <a:r>
              <a:rPr lang="en-US" altLang="zh-CN" dirty="0" smtClean="0"/>
              <a:t>Time for testing: ~330s to finish</a:t>
            </a:r>
          </a:p>
          <a:p>
            <a:r>
              <a:rPr lang="en-US" altLang="zh-CN" dirty="0" smtClean="0"/>
              <a:t>Data file: ~50MB</a:t>
            </a:r>
            <a:endParaRPr lang="en-US" altLang="zh-CN" dirty="0"/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zh-CN" dirty="0" smtClean="0">
                <a:solidFill>
                  <a:srgbClr val="C00000"/>
                </a:solidFill>
              </a:rPr>
              <a:t>Too much noise at lower Threshold</a:t>
            </a: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zh-CN" dirty="0" smtClean="0">
                <a:solidFill>
                  <a:srgbClr val="C00000"/>
                </a:solidFill>
              </a:rPr>
              <a:t>Hard to see the signal</a:t>
            </a: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zh-CN" dirty="0" smtClean="0">
                <a:solidFill>
                  <a:srgbClr val="C00000"/>
                </a:solidFill>
              </a:rPr>
              <a:t>Test parameters to be optimized </a:t>
            </a:r>
          </a:p>
          <a:p>
            <a:pPr marL="285750" indent="-285750">
              <a:buFont typeface="Wingdings" panose="05000000000000000000" pitchFamily="2" charset="2"/>
              <a:buChar char="n"/>
            </a:pPr>
            <a:endParaRPr lang="en-US" altLang="zh-CN" dirty="0" smtClean="0">
              <a:solidFill>
                <a:srgbClr val="C00000"/>
              </a:solidFill>
            </a:endParaRPr>
          </a:p>
          <a:p>
            <a:endParaRPr lang="en-US" altLang="zh-CN" dirty="0" smtClean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n"/>
            </a:pPr>
            <a:endParaRPr lang="en-US" altLang="zh-CN" dirty="0" smtClean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n"/>
            </a:pPr>
            <a:endParaRPr lang="en-US" altLang="zh-CN" dirty="0" smtClean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n"/>
            </a:pP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29580" y="630790"/>
            <a:ext cx="5442752" cy="298498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69867" y="3637501"/>
            <a:ext cx="5481951" cy="295062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590581" y="678723"/>
            <a:ext cx="1733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 Laser</a:t>
            </a:r>
            <a:endParaRPr lang="zh-CN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590581" y="3669520"/>
            <a:ext cx="1733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with Laser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49060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33DFD0-1D85-43EA-AF71-E052EBB1DC20}" type="slidenum">
              <a:rPr lang="zh-CN" altLang="en-US" smtClean="0"/>
              <a:t>7</a:t>
            </a:fld>
            <a:endParaRPr lang="zh-CN" alt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 and Next</a:t>
            </a:r>
            <a:endParaRPr lang="zh-CN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1187981" y="1751737"/>
            <a:ext cx="10811933" cy="44371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dirty="0" smtClean="0"/>
              <a:t>Scripts almost ready for the stream readout</a:t>
            </a:r>
          </a:p>
          <a:p>
            <a:r>
              <a:rPr lang="en-US" altLang="zh-CN" dirty="0" smtClean="0"/>
              <a:t>Next: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dirty="0" smtClean="0"/>
              <a:t>Debug IR Laser test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dirty="0" smtClean="0"/>
              <a:t>Pre-amplifier configuration optimization study </a:t>
            </a:r>
          </a:p>
          <a:p>
            <a:pPr marL="1066785" lvl="1" indent="-457200"/>
            <a:r>
              <a:rPr lang="en-US" altLang="zh-CN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Variations might be potentially profitable?</a:t>
            </a:r>
            <a:endParaRPr lang="en-US" altLang="zh-CN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dirty="0" smtClean="0"/>
              <a:t>Instruction on website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dirty="0" smtClean="0"/>
              <a:t>Tests with Radioactive source </a:t>
            </a:r>
          </a:p>
        </p:txBody>
      </p:sp>
    </p:spTree>
    <p:extLst>
      <p:ext uri="{BB962C8B-B14F-4D97-AF65-F5344CB8AC3E}">
        <p14:creationId xmlns:p14="http://schemas.microsoft.com/office/powerpoint/2010/main" val="364134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actheme">
  <a:themeElements>
    <a:clrScheme name="SLAC_RevisedPalette_2012">
      <a:dk1>
        <a:srgbClr val="000000"/>
      </a:dk1>
      <a:lt1>
        <a:sysClr val="window" lastClr="FFFFFF"/>
      </a:lt1>
      <a:dk2>
        <a:srgbClr val="E17000"/>
      </a:dk2>
      <a:lt2>
        <a:srgbClr val="A4001D"/>
      </a:lt2>
      <a:accent1>
        <a:srgbClr val="A4001D"/>
      </a:accent1>
      <a:accent2>
        <a:srgbClr val="E17000"/>
      </a:accent2>
      <a:accent3>
        <a:srgbClr val="4D4F53"/>
      </a:accent3>
      <a:accent4>
        <a:srgbClr val="545455"/>
      </a:accent4>
      <a:accent5>
        <a:srgbClr val="0099CC"/>
      </a:accent5>
      <a:accent6>
        <a:srgbClr val="69BE28"/>
      </a:accent6>
      <a:hlink>
        <a:srgbClr val="A4001D"/>
      </a:hlink>
      <a:folHlink>
        <a:srgbClr val="A4001D"/>
      </a:folHlink>
    </a:clrScheme>
    <a:fontScheme name="TH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ctheme" id="{48315D50-C085-4811-9EFD-2F8DBE8EA26E}" vid="{381B5783-B070-4BD7-86EC-6C0D8DD90B4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slactheme</Template>
  <TotalTime>3110</TotalTime>
  <Words>269</Words>
  <Application>Microsoft Office PowerPoint</Application>
  <PresentationFormat>Widescreen</PresentationFormat>
  <Paragraphs>84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宋体</vt:lpstr>
      <vt:lpstr>Arial</vt:lpstr>
      <vt:lpstr>Calibri</vt:lpstr>
      <vt:lpstr>Cambria Math</vt:lpstr>
      <vt:lpstr>Wingdings</vt:lpstr>
      <vt:lpstr>slactheme</vt:lpstr>
      <vt:lpstr>Tests on Chess 2 ASIC </vt:lpstr>
      <vt:lpstr>Pixel description </vt:lpstr>
      <vt:lpstr>Outline </vt:lpstr>
      <vt:lpstr>PowerPoint Presentation</vt:lpstr>
      <vt:lpstr>PowerPoint Presentation</vt:lpstr>
      <vt:lpstr>Results of a  quick test</vt:lpstr>
      <vt:lpstr>Summary and Next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hanyubo</dc:creator>
  <cp:lastModifiedBy>hanyubo</cp:lastModifiedBy>
  <cp:revision>96</cp:revision>
  <dcterms:created xsi:type="dcterms:W3CDTF">2017-12-06T19:14:35Z</dcterms:created>
  <dcterms:modified xsi:type="dcterms:W3CDTF">2018-08-16T14:13:48Z</dcterms:modified>
</cp:coreProperties>
</file>