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349" r:id="rId2"/>
    <p:sldId id="356" r:id="rId3"/>
    <p:sldId id="357" r:id="rId4"/>
    <p:sldId id="350" r:id="rId5"/>
    <p:sldId id="353" r:id="rId6"/>
    <p:sldId id="354" r:id="rId7"/>
    <p:sldId id="355" r:id="rId8"/>
    <p:sldId id="352" r:id="rId9"/>
    <p:sldId id="35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275" userDrawn="1">
          <p15:clr>
            <a:srgbClr val="A4A3A4"/>
          </p15:clr>
        </p15:guide>
        <p15:guide id="2" pos="3727" userDrawn="1">
          <p15:clr>
            <a:srgbClr val="A4A3A4"/>
          </p15:clr>
        </p15:guide>
        <p15:guide id="3" pos="3953" userDrawn="1">
          <p15:clr>
            <a:srgbClr val="A4A3A4"/>
          </p15:clr>
        </p15:guide>
        <p15:guide id="4" pos="7287" userDrawn="1">
          <p15:clr>
            <a:srgbClr val="A4A3A4"/>
          </p15:clr>
        </p15:guide>
        <p15:guide id="5" pos="393" userDrawn="1">
          <p15:clr>
            <a:srgbClr val="A4A3A4"/>
          </p15:clr>
        </p15:guide>
        <p15:guide id="6" orient="horz" pos="3725"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660"/>
  </p:normalViewPr>
  <p:slideViewPr>
    <p:cSldViewPr snapToGrid="0" showGuides="1">
      <p:cViewPr>
        <p:scale>
          <a:sx n="100" d="100"/>
          <a:sy n="100" d="100"/>
        </p:scale>
        <p:origin x="-936" y="-822"/>
      </p:cViewPr>
      <p:guideLst>
        <p:guide orient="horz" pos="1275"/>
        <p:guide orient="horz" pos="3725"/>
        <p:guide pos="3727"/>
        <p:guide pos="3953"/>
        <p:guide pos="7287"/>
        <p:guide pos="393"/>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7" d="100"/>
          <a:sy n="97" d="100"/>
        </p:scale>
        <p:origin x="25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50AC80-9589-41A1-8ED2-EC2076B0E8E8}" type="datetimeFigureOut">
              <a:rPr lang="de-DE" smtClean="0"/>
              <a:t>24.08.2018</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3A726-01A3-41A5-8C71-74C8A626EA48}" type="slidenum">
              <a:rPr lang="de-DE" smtClean="0"/>
              <a:t>‹#›</a:t>
            </a:fld>
            <a:endParaRPr lang="de-DE"/>
          </a:p>
        </p:txBody>
      </p:sp>
    </p:spTree>
    <p:extLst>
      <p:ext uri="{BB962C8B-B14F-4D97-AF65-F5344CB8AC3E}">
        <p14:creationId xmlns:p14="http://schemas.microsoft.com/office/powerpoint/2010/main" val="726161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92030-5346-4222-B1C0-77ABA51E04BA}" type="datetimeFigureOut">
              <a:rPr lang="de-DE" smtClean="0"/>
              <a:t>24.08.2018</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1B39C8-6D5D-40E8-8D83-C1E41A39F5E0}" type="slidenum">
              <a:rPr lang="de-DE" smtClean="0"/>
              <a:t>‹#›</a:t>
            </a:fld>
            <a:endParaRPr lang="de-DE"/>
          </a:p>
        </p:txBody>
      </p:sp>
    </p:spTree>
    <p:extLst>
      <p:ext uri="{BB962C8B-B14F-4D97-AF65-F5344CB8AC3E}">
        <p14:creationId xmlns:p14="http://schemas.microsoft.com/office/powerpoint/2010/main" val="3164387999"/>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de-DE" noProof="0" smtClean="0"/>
              <a:t>Titelmasterformat durch Klicken bearbeiten</a:t>
            </a:r>
            <a:endParaRPr lang="en-US" noProof="0" dirty="0"/>
          </a:p>
        </p:txBody>
      </p:sp>
      <p:sp>
        <p:nvSpPr>
          <p:cNvPr id="3" name="Content Placeholder 2"/>
          <p:cNvSpPr>
            <a:spLocks noGrp="1"/>
          </p:cNvSpPr>
          <p:nvPr>
            <p:ph idx="1"/>
          </p:nvPr>
        </p:nvSpPr>
        <p:spPr/>
        <p:txBody>
          <a:bodyPr/>
          <a:lstStyle>
            <a:lvl1pPr>
              <a:defRPr>
                <a:solidFill>
                  <a:schemeClr val="tx1"/>
                </a:solidFill>
              </a:defRPr>
            </a:lvl1pPr>
          </a:lstStyle>
          <a:p>
            <a:pPr lvl="0"/>
            <a:r>
              <a:rPr lang="de-DE" noProof="0" smtClean="0"/>
              <a:t>Textmasterformat bearbeiten</a:t>
            </a:r>
          </a:p>
        </p:txBody>
      </p:sp>
    </p:spTree>
    <p:extLst>
      <p:ext uri="{BB962C8B-B14F-4D97-AF65-F5344CB8AC3E}">
        <p14:creationId xmlns:p14="http://schemas.microsoft.com/office/powerpoint/2010/main" val="40230362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1189" y="712232"/>
            <a:ext cx="10956924" cy="780540"/>
          </a:xfrm>
          <a:prstGeom prst="rect">
            <a:avLst/>
          </a:prstGeom>
        </p:spPr>
        <p:txBody>
          <a:bodyPr vert="horz" lIns="0" tIns="0" rIns="0" bIns="0" rtlCol="0" anchor="b" anchorCtr="0">
            <a:noAutofit/>
          </a:bodyPr>
          <a:lstStyle/>
          <a:p>
            <a:endParaRPr lang="en-US" noProof="0" dirty="0"/>
          </a:p>
        </p:txBody>
      </p:sp>
      <p:sp>
        <p:nvSpPr>
          <p:cNvPr id="3" name="Text Placeholder 2"/>
          <p:cNvSpPr>
            <a:spLocks noGrp="1"/>
          </p:cNvSpPr>
          <p:nvPr>
            <p:ph type="body" idx="1"/>
          </p:nvPr>
        </p:nvSpPr>
        <p:spPr>
          <a:xfrm>
            <a:off x="623889" y="2024064"/>
            <a:ext cx="10944224" cy="4151268"/>
          </a:xfrm>
          <a:prstGeom prst="rect">
            <a:avLst/>
          </a:prstGeom>
        </p:spPr>
        <p:txBody>
          <a:bodyPr vert="horz" lIns="0" tIns="0" rIns="0" bIns="0" rtlCol="0" anchor="t" anchorCtr="0">
            <a:noAutofit/>
          </a:bodyPr>
          <a:lstStyle/>
          <a:p>
            <a:pPr lvl="0"/>
            <a:r>
              <a:rPr lang="en-US" noProof="0" dirty="0"/>
              <a:t>Level 1</a:t>
            </a:r>
          </a:p>
          <a:p>
            <a:pPr lvl="1"/>
            <a:r>
              <a:rPr lang="en-US" noProof="0" dirty="0"/>
              <a:t>Level </a:t>
            </a:r>
            <a:r>
              <a:rPr lang="en-US" noProof="0" dirty="0" smtClean="0"/>
              <a:t>2</a:t>
            </a:r>
          </a:p>
          <a:p>
            <a:pPr lvl="2"/>
            <a:r>
              <a:rPr lang="en-US" noProof="0" dirty="0" smtClean="0"/>
              <a:t>Level </a:t>
            </a:r>
            <a:r>
              <a:rPr lang="en-US" noProof="0" dirty="0"/>
              <a:t>3</a:t>
            </a:r>
          </a:p>
          <a:p>
            <a:pPr lvl="3"/>
            <a:r>
              <a:rPr lang="en-US" noProof="0" dirty="0"/>
              <a:t>Level </a:t>
            </a:r>
            <a:r>
              <a:rPr lang="en-US" noProof="0" dirty="0" smtClean="0"/>
              <a:t>4</a:t>
            </a:r>
            <a:endParaRPr lang="en-US" noProof="0" dirty="0"/>
          </a:p>
        </p:txBody>
      </p:sp>
      <p:sp>
        <p:nvSpPr>
          <p:cNvPr id="9" name="Textfeld 8"/>
          <p:cNvSpPr txBox="1"/>
          <p:nvPr/>
        </p:nvSpPr>
        <p:spPr>
          <a:xfrm>
            <a:off x="11377083" y="293577"/>
            <a:ext cx="514351" cy="293798"/>
          </a:xfrm>
          <a:prstGeom prst="rect">
            <a:avLst/>
          </a:prstGeom>
          <a:noFill/>
        </p:spPr>
        <p:txBody>
          <a:bodyPr wrap="none" lIns="0" tIns="0" rIns="0" bIns="0" rtlCol="0">
            <a:noAutofit/>
          </a:bodyPr>
          <a:lstStyle/>
          <a:p>
            <a:pPr algn="r"/>
            <a:fld id="{A5DEC3FA-4FB7-4309-A077-6BB31CA8E81A}" type="slidenum">
              <a:rPr lang="en-US" sz="1600" noProof="0" smtClean="0"/>
              <a:pPr algn="r"/>
              <a:t>‹#›</a:t>
            </a:fld>
            <a:endParaRPr lang="en-US" sz="1600" noProof="0" dirty="0"/>
          </a:p>
        </p:txBody>
      </p:sp>
      <p:cxnSp>
        <p:nvCxnSpPr>
          <p:cNvPr id="11" name="Gerader Verbinder 10"/>
          <p:cNvCxnSpPr/>
          <p:nvPr/>
        </p:nvCxnSpPr>
        <p:spPr>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3888" y="6413956"/>
            <a:ext cx="2275200" cy="120448"/>
          </a:xfrm>
          <a:prstGeom prst="rect">
            <a:avLst/>
          </a:prstGeom>
        </p:spPr>
      </p:pic>
      <p:sp>
        <p:nvSpPr>
          <p:cNvPr id="7" name="Rechteck 6"/>
          <p:cNvSpPr/>
          <p:nvPr/>
        </p:nvSpPr>
        <p:spPr>
          <a:xfrm>
            <a:off x="623888" y="381001"/>
            <a:ext cx="5292725" cy="216000"/>
          </a:xfrm>
          <a:prstGeom prst="rect">
            <a:avLst/>
          </a:prstGeom>
        </p:spPr>
        <p:txBody>
          <a:bodyPr vert="horz" lIns="0" tIns="0" rIns="0" bIns="0" rtlCol="0" anchor="t" anchorCtr="0">
            <a:noAutofit/>
          </a:bodyPr>
          <a:lstStyle/>
          <a:p>
            <a:pPr lvl="0"/>
            <a:r>
              <a:rPr lang="en-US" sz="900" baseline="0" dirty="0" smtClean="0"/>
              <a:t>Joint Operation &amp; Readiness meeting, Fri, 8:30 – 9:30</a:t>
            </a:r>
            <a:endParaRPr lang="en-US" sz="900" dirty="0"/>
          </a:p>
        </p:txBody>
      </p:sp>
      <p:sp>
        <p:nvSpPr>
          <p:cNvPr id="8" name="Rechteck 7"/>
          <p:cNvSpPr/>
          <p:nvPr/>
        </p:nvSpPr>
        <p:spPr>
          <a:xfrm>
            <a:off x="6275389" y="381001"/>
            <a:ext cx="5292724" cy="216000"/>
          </a:xfrm>
          <a:prstGeom prst="rect">
            <a:avLst/>
          </a:prstGeom>
        </p:spPr>
        <p:txBody>
          <a:bodyPr vert="horz" lIns="0" tIns="0" rIns="0" bIns="0" rtlCol="0" anchor="t" anchorCtr="0">
            <a:noAutofit/>
          </a:bodyPr>
          <a:lstStyle/>
          <a:p>
            <a:pPr lvl="0"/>
            <a:r>
              <a:rPr lang="en-US" sz="900" baseline="0" dirty="0" smtClean="0"/>
              <a:t>10 August</a:t>
            </a:r>
            <a:r>
              <a:rPr lang="en-US" sz="900" dirty="0" smtClean="0"/>
              <a:t> 2018</a:t>
            </a:r>
            <a:endParaRPr lang="en-US" sz="900" dirty="0"/>
          </a:p>
        </p:txBody>
      </p:sp>
    </p:spTree>
    <p:extLst>
      <p:ext uri="{BB962C8B-B14F-4D97-AF65-F5344CB8AC3E}">
        <p14:creationId xmlns:p14="http://schemas.microsoft.com/office/powerpoint/2010/main" val="92600665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57188" indent="-357188" algn="l" defTabSz="914400" rtl="0" eaLnBrk="1" latinLnBrk="0" hangingPunct="1">
        <a:lnSpc>
          <a:spcPct val="114000"/>
        </a:lnSpc>
        <a:spcBef>
          <a:spcPts val="600"/>
        </a:spcBef>
        <a:buClr>
          <a:schemeClr val="bg2"/>
        </a:buClr>
        <a:buFontTx/>
        <a:buBlip>
          <a:blip r:embed="rId4"/>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5"/>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275" userDrawn="1">
          <p15:clr>
            <a:srgbClr val="F26B43"/>
          </p15:clr>
        </p15:guide>
        <p15:guide id="2" pos="3727" userDrawn="1">
          <p15:clr>
            <a:srgbClr val="F26B43"/>
          </p15:clr>
        </p15:guide>
        <p15:guide id="3" pos="3953" userDrawn="1">
          <p15:clr>
            <a:srgbClr val="F26B43"/>
          </p15:clr>
        </p15:guide>
        <p15:guide id="4" pos="393" userDrawn="1">
          <p15:clr>
            <a:srgbClr val="F26B43"/>
          </p15:clr>
        </p15:guide>
        <p15:guide id="5" pos="7287" userDrawn="1">
          <p15:clr>
            <a:srgbClr val="F26B43"/>
          </p15:clr>
        </p15:guide>
        <p15:guide id="6" orient="horz" pos="372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docs.xfel.eu/share/page/site/xfelwp74/document-details?nodeRef=workspace://SpacesStore/fd862f30-c6a3-4a5e-9a65-817cbcebb2d9"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ocs.xfel.eu/share/page/site/xfelwp74/document-details?nodeRef=workspace://SpacesStore/fd862f30-c6a3-4a5e-9a65-817cbcebb2d9"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Operation &amp; Readiness meeting</a:t>
            </a:r>
            <a:endParaRPr lang="en-US" dirty="0"/>
          </a:p>
        </p:txBody>
      </p:sp>
      <p:sp>
        <p:nvSpPr>
          <p:cNvPr id="3" name="Content Placeholder 2"/>
          <p:cNvSpPr>
            <a:spLocks noGrp="1"/>
          </p:cNvSpPr>
          <p:nvPr>
            <p:ph idx="1"/>
          </p:nvPr>
        </p:nvSpPr>
        <p:spPr>
          <a:xfrm>
            <a:off x="623888" y="1714500"/>
            <a:ext cx="5172755" cy="4460832"/>
          </a:xfrm>
        </p:spPr>
        <p:txBody>
          <a:bodyPr/>
          <a:lstStyle/>
          <a:p>
            <a:r>
              <a:rPr lang="en-US" dirty="0" smtClean="0"/>
              <a:t>Report Operation / Photon Run Coordinator</a:t>
            </a:r>
          </a:p>
          <a:p>
            <a:r>
              <a:rPr lang="en-US" dirty="0" smtClean="0"/>
              <a:t>Report Dispatch</a:t>
            </a:r>
          </a:p>
          <a:p>
            <a:r>
              <a:rPr lang="en-US" dirty="0" smtClean="0"/>
              <a:t>Instruments</a:t>
            </a:r>
          </a:p>
          <a:p>
            <a:pPr lvl="1"/>
            <a:r>
              <a:rPr lang="en-US" dirty="0" smtClean="0"/>
              <a:t>FXE</a:t>
            </a:r>
          </a:p>
          <a:p>
            <a:pPr lvl="1"/>
            <a:r>
              <a:rPr lang="en-US" dirty="0" smtClean="0"/>
              <a:t>SPB/SFX</a:t>
            </a:r>
          </a:p>
          <a:p>
            <a:pPr lvl="1"/>
            <a:r>
              <a:rPr lang="en-US" dirty="0" smtClean="0"/>
              <a:t>SCS</a:t>
            </a:r>
          </a:p>
          <a:p>
            <a:pPr lvl="1"/>
            <a:r>
              <a:rPr lang="en-US" dirty="0" smtClean="0"/>
              <a:t>SQS</a:t>
            </a:r>
          </a:p>
          <a:p>
            <a:pPr lvl="1"/>
            <a:r>
              <a:rPr lang="en-US" dirty="0" smtClean="0"/>
              <a:t>MID</a:t>
            </a:r>
          </a:p>
          <a:p>
            <a:pPr lvl="1"/>
            <a:r>
              <a:rPr lang="en-US" dirty="0" smtClean="0"/>
              <a:t>HED</a:t>
            </a:r>
          </a:p>
          <a:p>
            <a:r>
              <a:rPr lang="en-US" dirty="0"/>
              <a:t>Beam transport</a:t>
            </a:r>
          </a:p>
          <a:p>
            <a:pPr lvl="1"/>
            <a:r>
              <a:rPr lang="en-US" dirty="0" smtClean="0"/>
              <a:t>Task force XTD6 </a:t>
            </a:r>
            <a:r>
              <a:rPr lang="en-US" dirty="0"/>
              <a:t>installation</a:t>
            </a:r>
          </a:p>
          <a:p>
            <a:pPr lvl="1"/>
            <a:r>
              <a:rPr lang="en-US" dirty="0" smtClean="0"/>
              <a:t>Vacuum</a:t>
            </a:r>
            <a:endParaRPr lang="en-US" dirty="0"/>
          </a:p>
          <a:p>
            <a:pPr lvl="1"/>
            <a:r>
              <a:rPr lang="en-US" dirty="0"/>
              <a:t>X-ray optics</a:t>
            </a:r>
          </a:p>
          <a:p>
            <a:pPr lvl="1"/>
            <a:r>
              <a:rPr lang="en-US" dirty="0" smtClean="0"/>
              <a:t>Photon diagnostics</a:t>
            </a:r>
          </a:p>
        </p:txBody>
      </p:sp>
      <p:sp>
        <p:nvSpPr>
          <p:cNvPr id="5" name="Content Placeholder 2"/>
          <p:cNvSpPr txBox="1">
            <a:spLocks/>
          </p:cNvSpPr>
          <p:nvPr/>
        </p:nvSpPr>
        <p:spPr>
          <a:xfrm>
            <a:off x="6270661" y="1711778"/>
            <a:ext cx="5172755" cy="4460832"/>
          </a:xfrm>
          <a:prstGeom prst="rect">
            <a:avLst/>
          </a:prstGeom>
        </p:spPr>
        <p:txBody>
          <a:bodyPr vert="horz" lIns="0" tIns="0" rIns="0" bIns="0" rtlCol="0" anchor="t" anchorCtr="0">
            <a:noAutofit/>
          </a:bodyPr>
          <a:lstStyle>
            <a:lvl1pPr marL="357188" indent="-357188" algn="l" defTabSz="914400" rtl="0" eaLnBrk="1" latinLnBrk="0" hangingPunct="1">
              <a:lnSpc>
                <a:spcPct val="114000"/>
              </a:lnSpc>
              <a:spcBef>
                <a:spcPts val="600"/>
              </a:spcBef>
              <a:buClr>
                <a:schemeClr val="bg2"/>
              </a:buClr>
              <a:buFontTx/>
              <a:buBlip>
                <a:blip r:embed="rId2"/>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3"/>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Optical lasers</a:t>
            </a:r>
          </a:p>
          <a:p>
            <a:r>
              <a:rPr lang="en-US" smtClean="0"/>
              <a:t>Detectors</a:t>
            </a:r>
            <a:endParaRPr lang="en-US" dirty="0" smtClean="0"/>
          </a:p>
          <a:p>
            <a:r>
              <a:rPr lang="en-US" dirty="0" smtClean="0"/>
              <a:t>Electronics</a:t>
            </a:r>
          </a:p>
          <a:p>
            <a:pPr lvl="1"/>
            <a:r>
              <a:rPr lang="en-US" dirty="0" smtClean="0"/>
              <a:t>AE</a:t>
            </a:r>
          </a:p>
          <a:p>
            <a:pPr lvl="1"/>
            <a:r>
              <a:rPr lang="en-US" dirty="0" smtClean="0"/>
              <a:t>EETF</a:t>
            </a:r>
          </a:p>
          <a:p>
            <a:r>
              <a:rPr lang="en-US" dirty="0" smtClean="0"/>
              <a:t>CAS</a:t>
            </a:r>
          </a:p>
          <a:p>
            <a:r>
              <a:rPr lang="en-US" dirty="0" smtClean="0"/>
              <a:t>ITDM</a:t>
            </a:r>
          </a:p>
          <a:p>
            <a:endParaRPr lang="en-US" dirty="0"/>
          </a:p>
          <a:p>
            <a:r>
              <a:rPr lang="en-US" dirty="0" smtClean="0"/>
              <a:t>SRP</a:t>
            </a:r>
          </a:p>
          <a:p>
            <a:r>
              <a:rPr lang="en-US" dirty="0" smtClean="0"/>
              <a:t>Technical services</a:t>
            </a:r>
          </a:p>
          <a:p>
            <a:endParaRPr lang="en-US" dirty="0"/>
          </a:p>
          <a:p>
            <a:r>
              <a:rPr lang="en-US" dirty="0" err="1" smtClean="0"/>
              <a:t>AoB</a:t>
            </a:r>
            <a:endParaRPr lang="en-US" dirty="0" smtClean="0"/>
          </a:p>
        </p:txBody>
      </p:sp>
    </p:spTree>
    <p:extLst>
      <p:ext uri="{BB962C8B-B14F-4D97-AF65-F5344CB8AC3E}">
        <p14:creationId xmlns:p14="http://schemas.microsoft.com/office/powerpoint/2010/main" val="3308009938"/>
      </p:ext>
    </p:extLst>
  </p:cSld>
  <p:clrMapOvr>
    <a:masterClrMapping/>
  </p:clrMapOvr>
  <p:timing>
    <p:tnLst>
      <p:par>
        <p:cTn id="1" dur="indefinite" restart="never" nodeType="tmRoot">
          <p:childTnLst>
            <p:par>
              <p:cTn id="2"/>
            </p:par>
            <p:par>
              <p:cTn id="3"/>
            </p:par>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X-ray Diagnostics, week </a:t>
            </a:r>
            <a:r>
              <a:rPr lang="en-US" dirty="0" smtClean="0"/>
              <a:t>34-2018 - 1</a:t>
            </a:r>
            <a:r>
              <a:rPr lang="en-US" dirty="0"/>
              <a:t/>
            </a:r>
            <a:br>
              <a:rPr lang="en-US" dirty="0"/>
            </a:br>
            <a:endParaRPr lang="en-US" dirty="0"/>
          </a:p>
        </p:txBody>
      </p:sp>
      <p:sp>
        <p:nvSpPr>
          <p:cNvPr id="3" name="Content Placeholder 2"/>
          <p:cNvSpPr>
            <a:spLocks noGrp="1"/>
          </p:cNvSpPr>
          <p:nvPr>
            <p:ph idx="1"/>
          </p:nvPr>
        </p:nvSpPr>
        <p:spPr>
          <a:xfrm>
            <a:off x="628650" y="1236664"/>
            <a:ext cx="11010900" cy="4151268"/>
          </a:xfrm>
        </p:spPr>
        <p:txBody>
          <a:bodyPr/>
          <a:lstStyle/>
          <a:p>
            <a:r>
              <a:rPr lang="en-US" sz="1300" u="sng" dirty="0"/>
              <a:t>XGM</a:t>
            </a:r>
            <a:endParaRPr lang="en-US" sz="1300" dirty="0"/>
          </a:p>
          <a:p>
            <a:pPr lvl="0"/>
            <a:r>
              <a:rPr lang="en-US" sz="1300" dirty="0"/>
              <a:t>Unexplained behavior seen last weekend in XGM@XTD2 during switching of number of bunches from 1 to </a:t>
            </a:r>
            <a:r>
              <a:rPr lang="en-US" sz="1300" dirty="0" err="1"/>
              <a:t>multibunch</a:t>
            </a:r>
            <a:r>
              <a:rPr lang="en-US" sz="1300" dirty="0"/>
              <a:t> (without SASE3 operation):</a:t>
            </a:r>
            <a:br>
              <a:rPr lang="en-US" sz="1300" dirty="0"/>
            </a:br>
            <a:r>
              <a:rPr lang="en-US" sz="1300" dirty="0"/>
              <a:t>Investigation showed a combination of effects : if the SA1-SRA is too open, the XGM@XTD2 </a:t>
            </a:r>
            <a:r>
              <a:rPr lang="en-US" sz="1300" dirty="0" err="1"/>
              <a:t>Keithleys</a:t>
            </a:r>
            <a:r>
              <a:rPr lang="en-US" sz="1300" dirty="0"/>
              <a:t> in SA1 can detect significant additional signal depending on the number of bunches sent to TLD and SA2 !</a:t>
            </a:r>
            <a:br>
              <a:rPr lang="en-US" sz="1300" dirty="0"/>
            </a:br>
            <a:r>
              <a:rPr lang="en-US" sz="1300" dirty="0"/>
              <a:t>--&gt; Preliminary</a:t>
            </a:r>
            <a:r>
              <a:rPr lang="en-US" sz="1300" b="1" dirty="0"/>
              <a:t> Conclusion: open SRA for SASE tuning, but mandatorily close SRA around FEL beam (check with IMGFEL) once lasing is established and definitely before going to </a:t>
            </a:r>
            <a:r>
              <a:rPr lang="en-US" sz="1300" b="1" dirty="0" err="1"/>
              <a:t>multibunch</a:t>
            </a:r>
            <a:r>
              <a:rPr lang="en-US" sz="1300" b="1" dirty="0"/>
              <a:t> and/or user operation</a:t>
            </a:r>
            <a:endParaRPr lang="en-US" sz="1300" dirty="0"/>
          </a:p>
          <a:p>
            <a:pPr lvl="0"/>
            <a:r>
              <a:rPr lang="en-US" sz="1300" dirty="0"/>
              <a:t>XGM Status: operating in XTD1, XTD2, XTD9. Shutdown in XTD10. Under technical commissioning in XTD6. Under construction in SCS.</a:t>
            </a:r>
          </a:p>
          <a:p>
            <a:r>
              <a:rPr lang="en-US" sz="1300" u="sng" dirty="0"/>
              <a:t>Imagers</a:t>
            </a:r>
            <a:endParaRPr lang="en-US" sz="1300" dirty="0"/>
          </a:p>
          <a:p>
            <a:pPr lvl="0"/>
            <a:r>
              <a:rPr lang="en-US" sz="1300" b="1" dirty="0"/>
              <a:t>SQS_XTD10_IMGES repaired</a:t>
            </a:r>
            <a:r>
              <a:rPr lang="en-US" sz="1300" dirty="0"/>
              <a:t> (motor issue for optics switching)</a:t>
            </a:r>
          </a:p>
          <a:p>
            <a:pPr lvl="1"/>
            <a:r>
              <a:rPr lang="en-US" sz="1300" dirty="0"/>
              <a:t>Report on Radiation damage of scintillators on two imagers: SQS_XTD10_IMGES, SQS_XTD10_IMGPI. </a:t>
            </a:r>
            <a:br>
              <a:rPr lang="en-US" sz="1300" dirty="0"/>
            </a:br>
            <a:r>
              <a:rPr lang="en-US" sz="1300" u="sng" dirty="0">
                <a:hlinkClick r:id="rId2"/>
              </a:rPr>
              <a:t>https://docs.xfel.eu/share/page/site/xfelwp74/document-details?nodeRef=workspace://SpacesStore/fd862f30-c6a3-4a5e-9a65-817cbcebb2d9</a:t>
            </a:r>
            <a:br>
              <a:rPr lang="en-US" sz="1300" u="sng" dirty="0">
                <a:hlinkClick r:id="rId2"/>
              </a:rPr>
            </a:br>
            <a:r>
              <a:rPr lang="en-US" sz="1300" u="sng" dirty="0">
                <a:hlinkClick r:id="rId2"/>
              </a:rPr>
              <a:t>Preventive actions: Interlock for bunch modes established for all imagers in SASE3, with AE.</a:t>
            </a:r>
          </a:p>
          <a:p>
            <a:pPr lvl="1"/>
            <a:r>
              <a:rPr lang="en-US" sz="1300" u="sng" dirty="0" err="1">
                <a:hlinkClick r:id="rId2"/>
              </a:rPr>
              <a:t>Karabo</a:t>
            </a:r>
            <a:r>
              <a:rPr lang="en-US" sz="1300" u="sng" dirty="0">
                <a:hlinkClick r:id="rId2"/>
              </a:rPr>
              <a:t> macro for warning message for </a:t>
            </a:r>
            <a:r>
              <a:rPr lang="en-US" sz="1300" u="sng" dirty="0" err="1">
                <a:hlinkClick r:id="rId2"/>
              </a:rPr>
              <a:t>focussed</a:t>
            </a:r>
            <a:r>
              <a:rPr lang="en-US" sz="1300" u="sng" dirty="0">
                <a:hlinkClick r:id="rId2"/>
              </a:rPr>
              <a:t> beam integrated in scenes of SASE3 imagers, </a:t>
            </a:r>
            <a:br>
              <a:rPr lang="en-US" sz="1300" u="sng" dirty="0">
                <a:hlinkClick r:id="rId2"/>
              </a:rPr>
            </a:br>
            <a:r>
              <a:rPr lang="en-US" sz="1300" u="sng" dirty="0">
                <a:hlinkClick r:id="rId2"/>
              </a:rPr>
              <a:t>for imagers </a:t>
            </a:r>
            <a:r>
              <a:rPr lang="en-US" sz="1300" u="sng" dirty="0" err="1">
                <a:hlinkClick r:id="rId2"/>
              </a:rPr>
              <a:t>downsream</a:t>
            </a:r>
            <a:r>
              <a:rPr lang="en-US" sz="1300" u="sng" dirty="0">
                <a:hlinkClick r:id="rId2"/>
              </a:rPr>
              <a:t> of </a:t>
            </a:r>
            <a:r>
              <a:rPr lang="en-US" sz="1300" u="sng" dirty="0" err="1">
                <a:hlinkClick r:id="rId2"/>
              </a:rPr>
              <a:t>focussing</a:t>
            </a:r>
            <a:r>
              <a:rPr lang="en-US" sz="1300" u="sng" dirty="0">
                <a:hlinkClick r:id="rId2"/>
              </a:rPr>
              <a:t> optics, i.e. for SQS_XTD10_IMGES, SCS_XTD10_IMGES, SQS_XTD10_IMGPI, </a:t>
            </a:r>
            <a:r>
              <a:rPr lang="en-US" sz="1300" u="sng" dirty="0" smtClean="0">
                <a:hlinkClick r:id="rId2"/>
              </a:rPr>
              <a:t>SCS_XTD10_IMGPI</a:t>
            </a:r>
            <a:endParaRPr lang="en-US" sz="1300" u="sng" dirty="0">
              <a:hlinkClick r:id="rId2"/>
            </a:endParaRPr>
          </a:p>
        </p:txBody>
      </p:sp>
    </p:spTree>
    <p:extLst>
      <p:ext uri="{BB962C8B-B14F-4D97-AF65-F5344CB8AC3E}">
        <p14:creationId xmlns:p14="http://schemas.microsoft.com/office/powerpoint/2010/main" val="3386495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X-ray Diagnostics, week </a:t>
            </a:r>
            <a:r>
              <a:rPr lang="en-US" dirty="0" smtClean="0"/>
              <a:t>34-2018 - 2</a:t>
            </a:r>
            <a:r>
              <a:rPr lang="en-US" dirty="0"/>
              <a:t/>
            </a:r>
            <a:br>
              <a:rPr lang="en-US" dirty="0"/>
            </a:br>
            <a:endParaRPr lang="en-US" dirty="0"/>
          </a:p>
        </p:txBody>
      </p:sp>
      <p:sp>
        <p:nvSpPr>
          <p:cNvPr id="3" name="Content Placeholder 2"/>
          <p:cNvSpPr>
            <a:spLocks noGrp="1"/>
          </p:cNvSpPr>
          <p:nvPr>
            <p:ph idx="1"/>
          </p:nvPr>
        </p:nvSpPr>
        <p:spPr>
          <a:xfrm>
            <a:off x="581024" y="1236664"/>
            <a:ext cx="10896601" cy="4151268"/>
          </a:xfrm>
        </p:spPr>
        <p:txBody>
          <a:bodyPr/>
          <a:lstStyle/>
          <a:p>
            <a:pPr lvl="0"/>
            <a:r>
              <a:rPr lang="en-US" sz="1300" u="sng" dirty="0" smtClean="0">
                <a:hlinkClick r:id="rId2"/>
              </a:rPr>
              <a:t>KMONO</a:t>
            </a:r>
            <a:endParaRPr lang="en-US" sz="1300" u="sng" dirty="0">
              <a:hlinkClick r:id="rId2"/>
            </a:endParaRPr>
          </a:p>
          <a:p>
            <a:pPr lvl="0"/>
            <a:r>
              <a:rPr lang="en-US" sz="1300" b="1" u="sng" dirty="0">
                <a:hlinkClick r:id="rId2"/>
              </a:rPr>
              <a:t>absolute calibration of </a:t>
            </a:r>
            <a:r>
              <a:rPr lang="en-US" sz="1300" b="1" u="sng" dirty="0" err="1">
                <a:hlinkClick r:id="rId2"/>
              </a:rPr>
              <a:t>Kmono</a:t>
            </a:r>
            <a:r>
              <a:rPr lang="en-US" sz="1300" b="1" u="sng" dirty="0">
                <a:hlinkClick r:id="rId2"/>
              </a:rPr>
              <a:t> in SASE3 and SASE2</a:t>
            </a:r>
            <a:endParaRPr lang="en-US" sz="1300" u="sng" dirty="0">
              <a:hlinkClick r:id="rId2"/>
            </a:endParaRPr>
          </a:p>
          <a:p>
            <a:pPr lvl="1"/>
            <a:r>
              <a:rPr lang="en-US" sz="1300" u="sng" dirty="0">
                <a:hlinkClick r:id="rId2"/>
              </a:rPr>
              <a:t>SASE3: scanned KMONO in 2-bounce mode from 3rd until 23rd harmonic of the fundamental (914.6eV)</a:t>
            </a:r>
          </a:p>
          <a:p>
            <a:pPr lvl="1"/>
            <a:r>
              <a:rPr lang="en-US" sz="1300" u="sng" dirty="0">
                <a:hlinkClick r:id="rId2"/>
              </a:rPr>
              <a:t>SASE2: scanned KMONO from fundamental (6.6keV) to the 5th harmonic. In addition a </a:t>
            </a:r>
            <a:r>
              <a:rPr lang="en-US" sz="1300" u="sng" dirty="0" err="1">
                <a:hlinkClick r:id="rId2"/>
              </a:rPr>
              <a:t>monochromator</a:t>
            </a:r>
            <a:r>
              <a:rPr lang="en-US" sz="1300" u="sng" dirty="0">
                <a:hlinkClick r:id="rId2"/>
              </a:rPr>
              <a:t> glitch at 8.62 </a:t>
            </a:r>
            <a:r>
              <a:rPr lang="en-US" sz="1300" u="sng" dirty="0" err="1">
                <a:hlinkClick r:id="rId2"/>
              </a:rPr>
              <a:t>keV</a:t>
            </a:r>
            <a:r>
              <a:rPr lang="en-US" sz="1300" u="sng" dirty="0">
                <a:hlinkClick r:id="rId2"/>
              </a:rPr>
              <a:t> was measured (XOP calculation: 8.6192 </a:t>
            </a:r>
            <a:r>
              <a:rPr lang="en-US" sz="1300" u="sng" dirty="0" err="1">
                <a:hlinkClick r:id="rId2"/>
              </a:rPr>
              <a:t>keV</a:t>
            </a:r>
            <a:r>
              <a:rPr lang="en-US" sz="1300" u="sng" dirty="0">
                <a:hlinkClick r:id="rId2"/>
              </a:rPr>
              <a:t>)</a:t>
            </a:r>
          </a:p>
          <a:p>
            <a:pPr lvl="0"/>
            <a:r>
              <a:rPr lang="en-US" sz="1300" u="sng" dirty="0">
                <a:hlinkClick r:id="rId2"/>
              </a:rPr>
              <a:t>Further data evaluation necessary.</a:t>
            </a:r>
          </a:p>
          <a:p>
            <a:pPr lvl="0"/>
            <a:r>
              <a:rPr lang="en-US" sz="1300" u="sng" dirty="0">
                <a:hlinkClick r:id="rId2"/>
              </a:rPr>
              <a:t>PES</a:t>
            </a:r>
          </a:p>
          <a:p>
            <a:pPr lvl="0"/>
            <a:r>
              <a:rPr lang="en-US" sz="1300" u="sng" dirty="0">
                <a:hlinkClick r:id="rId2"/>
              </a:rPr>
              <a:t>Detector [06 SE] has shorter TOF than other detectors. Loose HV connection suspected (could be inside the </a:t>
            </a:r>
            <a:r>
              <a:rPr lang="en-US" sz="1300" u="sng" dirty="0" err="1">
                <a:hlinkClick r:id="rId2"/>
              </a:rPr>
              <a:t>vaccuum</a:t>
            </a:r>
            <a:r>
              <a:rPr lang="en-US" sz="1300" u="sng" dirty="0">
                <a:hlinkClick r:id="rId2"/>
              </a:rPr>
              <a:t> chamber).</a:t>
            </a:r>
            <a:br>
              <a:rPr lang="en-US" sz="1300" u="sng" dirty="0">
                <a:hlinkClick r:id="rId2"/>
              </a:rPr>
            </a:br>
            <a:r>
              <a:rPr lang="en-US" sz="1300" b="1" u="sng" dirty="0">
                <a:hlinkClick r:id="rId2"/>
              </a:rPr>
              <a:t>Detector [15 NNW] MPOD channel goes in to error mode when more than 2000 V are applied on the MCP. This problem emerged during the high energy pulses of about 6 </a:t>
            </a:r>
            <a:r>
              <a:rPr lang="en-US" sz="1300" b="1" u="sng" dirty="0" err="1">
                <a:hlinkClick r:id="rId2"/>
              </a:rPr>
              <a:t>mJ</a:t>
            </a:r>
            <a:r>
              <a:rPr lang="en-US" sz="1300" b="1" u="sng" dirty="0">
                <a:hlinkClick r:id="rId2"/>
              </a:rPr>
              <a:t>.</a:t>
            </a:r>
            <a:r>
              <a:rPr lang="en-US" sz="1300" u="sng" dirty="0">
                <a:hlinkClick r:id="rId2"/>
              </a:rPr>
              <a:t> TOF data sets collected during parasitic use of beam last week : data collected as a function of different </a:t>
            </a:r>
            <a:r>
              <a:rPr lang="en-US" sz="1300" u="sng" dirty="0" err="1">
                <a:hlinkClick r:id="rId2"/>
              </a:rPr>
              <a:t>undulator</a:t>
            </a:r>
            <a:r>
              <a:rPr lang="en-US" sz="1300" u="sng" dirty="0">
                <a:hlinkClick r:id="rId2"/>
              </a:rPr>
              <a:t> gaps and different voltage settings, but </a:t>
            </a:r>
            <a:r>
              <a:rPr lang="en-US" sz="1300" b="1" u="sng" dirty="0">
                <a:hlinkClick r:id="rId2"/>
              </a:rPr>
              <a:t>more </a:t>
            </a:r>
            <a:r>
              <a:rPr lang="en-US" sz="1300" b="1" u="sng" dirty="0" err="1">
                <a:hlinkClick r:id="rId2"/>
              </a:rPr>
              <a:t>beamtime</a:t>
            </a:r>
            <a:r>
              <a:rPr lang="en-US" sz="1300" b="1" u="sng" dirty="0">
                <a:hlinkClick r:id="rId2"/>
              </a:rPr>
              <a:t> is needed</a:t>
            </a:r>
            <a:r>
              <a:rPr lang="en-US" sz="1300" u="sng" dirty="0">
                <a:hlinkClick r:id="rId2"/>
              </a:rPr>
              <a:t>. Diamond Detectors</a:t>
            </a:r>
          </a:p>
          <a:p>
            <a:r>
              <a:rPr lang="en-US" sz="1300" u="sng" dirty="0">
                <a:hlinkClick r:id="rId2"/>
              </a:rPr>
              <a:t>Coordination meeting (MID, HED, XPD) for implementation of DDs in the SASE2 instruments </a:t>
            </a:r>
            <a:endParaRPr lang="en-US" sz="1300" dirty="0"/>
          </a:p>
        </p:txBody>
      </p:sp>
    </p:spTree>
    <p:extLst>
      <p:ext uri="{BB962C8B-B14F-4D97-AF65-F5344CB8AC3E}">
        <p14:creationId xmlns:p14="http://schemas.microsoft.com/office/powerpoint/2010/main" val="164681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Laser</a:t>
            </a:r>
            <a:endParaRPr lang="en-US" dirty="0"/>
          </a:p>
        </p:txBody>
      </p:sp>
      <p:sp>
        <p:nvSpPr>
          <p:cNvPr id="3" name="Content Placeholder 2"/>
          <p:cNvSpPr>
            <a:spLocks noGrp="1"/>
          </p:cNvSpPr>
          <p:nvPr>
            <p:ph idx="1"/>
          </p:nvPr>
        </p:nvSpPr>
        <p:spPr>
          <a:xfrm>
            <a:off x="446088" y="1706564"/>
            <a:ext cx="11517311" cy="4151268"/>
          </a:xfrm>
        </p:spPr>
        <p:txBody>
          <a:bodyPr/>
          <a:lstStyle/>
          <a:p>
            <a:pPr marL="0" indent="0">
              <a:buNone/>
            </a:pPr>
            <a:r>
              <a:rPr lang="en-US" dirty="0"/>
              <a:t>SASE 1:  </a:t>
            </a:r>
          </a:p>
          <a:p>
            <a:r>
              <a:rPr lang="en-US" dirty="0" smtClean="0"/>
              <a:t>PP-laser </a:t>
            </a:r>
            <a:r>
              <a:rPr lang="en-US" dirty="0"/>
              <a:t>is in operation. First user run with FXE started this </a:t>
            </a:r>
            <a:r>
              <a:rPr lang="en-US" dirty="0" err="1"/>
              <a:t>wek</a:t>
            </a:r>
            <a:r>
              <a:rPr lang="en-US" dirty="0"/>
              <a:t>.  All required specs and tools for controlling the PP-laser are available (pulse energy, -patterns, etc.)</a:t>
            </a:r>
          </a:p>
          <a:p>
            <a:r>
              <a:rPr lang="en-US" dirty="0" smtClean="0"/>
              <a:t>Laser </a:t>
            </a:r>
            <a:r>
              <a:rPr lang="en-US" dirty="0"/>
              <a:t>shutter:  one cause for erratic </a:t>
            </a:r>
            <a:r>
              <a:rPr lang="en-US" dirty="0" err="1"/>
              <a:t>occurence</a:t>
            </a:r>
            <a:r>
              <a:rPr lang="en-US" dirty="0"/>
              <a:t> of errors was identified. A fix was implemented to all SASE 1 shutters this week.    Time will tell...</a:t>
            </a:r>
          </a:p>
          <a:p>
            <a:r>
              <a:rPr lang="en-US" dirty="0" smtClean="0"/>
              <a:t>LAS </a:t>
            </a:r>
            <a:r>
              <a:rPr lang="en-US" dirty="0"/>
              <a:t>is providing OCD according to published plan.</a:t>
            </a:r>
          </a:p>
          <a:p>
            <a:pPr marL="0" indent="0">
              <a:buNone/>
            </a:pPr>
            <a:r>
              <a:rPr lang="en-US" dirty="0" smtClean="0"/>
              <a:t>SASE </a:t>
            </a:r>
            <a:r>
              <a:rPr lang="en-US" dirty="0"/>
              <a:t>3:</a:t>
            </a:r>
          </a:p>
          <a:p>
            <a:r>
              <a:rPr lang="en-US" dirty="0" smtClean="0"/>
              <a:t>components </a:t>
            </a:r>
            <a:r>
              <a:rPr lang="en-US" dirty="0"/>
              <a:t>and sub-systems installation has started.</a:t>
            </a:r>
          </a:p>
          <a:p>
            <a:r>
              <a:rPr lang="en-US" dirty="0" smtClean="0"/>
              <a:t>seeder</a:t>
            </a:r>
            <a:r>
              <a:rPr lang="en-US" dirty="0"/>
              <a:t>, Front-End and high power pump amplifiers, shutters were placed on table in SASE 3</a:t>
            </a:r>
          </a:p>
          <a:p>
            <a:pPr marL="0" indent="0">
              <a:buNone/>
            </a:pPr>
            <a:r>
              <a:rPr lang="en-US" dirty="0" smtClean="0"/>
              <a:t>SASE2</a:t>
            </a:r>
            <a:r>
              <a:rPr lang="en-US" dirty="0"/>
              <a:t>:</a:t>
            </a:r>
          </a:p>
          <a:p>
            <a:r>
              <a:rPr lang="en-US" dirty="0" smtClean="0"/>
              <a:t>under </a:t>
            </a:r>
            <a:r>
              <a:rPr lang="en-US" dirty="0"/>
              <a:t>table cabling still not started </a:t>
            </a:r>
          </a:p>
          <a:p>
            <a:r>
              <a:rPr lang="en-US" dirty="0" smtClean="0"/>
              <a:t>high </a:t>
            </a:r>
            <a:r>
              <a:rPr lang="en-US" dirty="0"/>
              <a:t>power pump amplifiers were placed on table</a:t>
            </a:r>
          </a:p>
          <a:p>
            <a:endParaRPr lang="en-US" dirty="0"/>
          </a:p>
        </p:txBody>
      </p:sp>
    </p:spTree>
    <p:extLst>
      <p:ext uri="{BB962C8B-B14F-4D97-AF65-F5344CB8AC3E}">
        <p14:creationId xmlns:p14="http://schemas.microsoft.com/office/powerpoint/2010/main" val="3387333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Detectors – </a:t>
            </a:r>
            <a:r>
              <a:rPr lang="en-GB" dirty="0" smtClean="0"/>
              <a:t>DET -1</a:t>
            </a:r>
            <a:endParaRPr lang="en-GB" dirty="0"/>
          </a:p>
        </p:txBody>
      </p:sp>
      <p:sp>
        <p:nvSpPr>
          <p:cNvPr id="3" name="Content Placeholder 2"/>
          <p:cNvSpPr>
            <a:spLocks noGrp="1"/>
          </p:cNvSpPr>
          <p:nvPr>
            <p:ph idx="1"/>
          </p:nvPr>
        </p:nvSpPr>
        <p:spPr>
          <a:xfrm>
            <a:off x="908051" y="2024067"/>
            <a:ext cx="10447867" cy="3889375"/>
          </a:xfrm>
        </p:spPr>
        <p:txBody>
          <a:bodyPr/>
          <a:lstStyle/>
          <a:p>
            <a:r>
              <a:rPr lang="en-US" sz="1200" b="1" spc="-1" dirty="0" smtClean="0">
                <a:solidFill>
                  <a:srgbClr val="000000"/>
                </a:solidFill>
                <a:uFill>
                  <a:solidFill>
                    <a:srgbClr val="FFFFFF"/>
                  </a:solidFill>
                </a:uFill>
              </a:rPr>
              <a:t>1</a:t>
            </a:r>
            <a:r>
              <a:rPr lang="en-US" sz="1200" b="1" spc="-1" baseline="30000" dirty="0" smtClean="0">
                <a:solidFill>
                  <a:srgbClr val="000000"/>
                </a:solidFill>
                <a:uFill>
                  <a:solidFill>
                    <a:srgbClr val="FFFFFF"/>
                  </a:solidFill>
                </a:uFill>
              </a:rPr>
              <a:t>st</a:t>
            </a:r>
            <a:r>
              <a:rPr lang="en-US" sz="1200" b="1" spc="-1" dirty="0" smtClean="0">
                <a:solidFill>
                  <a:srgbClr val="000000"/>
                </a:solidFill>
                <a:uFill>
                  <a:solidFill>
                    <a:srgbClr val="FFFFFF"/>
                  </a:solidFill>
                </a:uFill>
              </a:rPr>
              <a:t> </a:t>
            </a:r>
            <a:r>
              <a:rPr lang="en-US" sz="1200" b="1" spc="-1" dirty="0">
                <a:solidFill>
                  <a:srgbClr val="000000"/>
                </a:solidFill>
                <a:uFill>
                  <a:solidFill>
                    <a:srgbClr val="FFFFFF"/>
                  </a:solidFill>
                </a:uFill>
              </a:rPr>
              <a:t>AGIPD </a:t>
            </a:r>
            <a:r>
              <a:rPr lang="en-US" sz="1200" b="1" spc="-1" dirty="0" smtClean="0">
                <a:solidFill>
                  <a:srgbClr val="000000"/>
                </a:solidFill>
                <a:uFill>
                  <a:solidFill>
                    <a:srgbClr val="FFFFFF"/>
                  </a:solidFill>
                </a:uFill>
              </a:rPr>
              <a:t>SPB</a:t>
            </a:r>
            <a:endParaRPr lang="en-GB" sz="1200" dirty="0" smtClean="0"/>
          </a:p>
          <a:p>
            <a:pPr lvl="1"/>
            <a:r>
              <a:rPr lang="en-US" sz="1200" spc="-1" dirty="0">
                <a:solidFill>
                  <a:srgbClr val="000000"/>
                </a:solidFill>
                <a:uFill>
                  <a:solidFill>
                    <a:srgbClr val="FFFFFF"/>
                  </a:solidFill>
                </a:uFill>
              </a:rPr>
              <a:t>Preparation of the detector for the </a:t>
            </a:r>
            <a:r>
              <a:rPr lang="en-US" sz="1200" spc="-1" dirty="0" smtClean="0">
                <a:solidFill>
                  <a:srgbClr val="000000"/>
                </a:solidFill>
                <a:uFill>
                  <a:solidFill>
                    <a:srgbClr val="FFFFFF"/>
                  </a:solidFill>
                </a:uFill>
              </a:rPr>
              <a:t>User </a:t>
            </a:r>
            <a:r>
              <a:rPr lang="en-US" sz="1200" spc="-1" dirty="0">
                <a:solidFill>
                  <a:srgbClr val="000000"/>
                </a:solidFill>
                <a:uFill>
                  <a:solidFill>
                    <a:srgbClr val="FFFFFF"/>
                  </a:solidFill>
                </a:uFill>
              </a:rPr>
              <a:t>beam time:</a:t>
            </a:r>
          </a:p>
          <a:p>
            <a:pPr lvl="2"/>
            <a:r>
              <a:rPr lang="en-US" sz="1200" dirty="0" smtClean="0">
                <a:solidFill>
                  <a:srgbClr val="000000"/>
                </a:solidFill>
                <a:latin typeface="Arial" charset="0"/>
                <a:ea typeface="ＭＳ Ｐゴシック" charset="0"/>
                <a:sym typeface="Wingdings" panose="05000000000000000000" pitchFamily="2" charset="2"/>
              </a:rPr>
              <a:t>18 till 19. August detector commissioned with X</a:t>
            </a:r>
            <a:r>
              <a:rPr lang="en-US" sz="1200" dirty="0">
                <a:solidFill>
                  <a:srgbClr val="000000"/>
                </a:solidFill>
                <a:latin typeface="Arial" charset="0"/>
                <a:ea typeface="ＭＳ Ｐゴシック" charset="0"/>
                <a:sym typeface="Wingdings" panose="05000000000000000000" pitchFamily="2" charset="2"/>
              </a:rPr>
              <a:t>-rays</a:t>
            </a:r>
          </a:p>
          <a:p>
            <a:pPr lvl="2"/>
            <a:r>
              <a:rPr lang="en-US" sz="1200" dirty="0">
                <a:solidFill>
                  <a:srgbClr val="000000"/>
                </a:solidFill>
                <a:latin typeface="Arial" charset="0"/>
                <a:ea typeface="ＭＳ Ｐゴシック" charset="0"/>
                <a:sym typeface="Wingdings" panose="05000000000000000000" pitchFamily="2" charset="2"/>
              </a:rPr>
              <a:t>Detector configuration for 176 memory cells and 1MHz operation defined and </a:t>
            </a:r>
            <a:r>
              <a:rPr lang="en-US" sz="1200" dirty="0" smtClean="0">
                <a:solidFill>
                  <a:srgbClr val="000000"/>
                </a:solidFill>
                <a:latin typeface="Arial" charset="0"/>
                <a:ea typeface="ＭＳ Ｐゴシック" charset="0"/>
                <a:sym typeface="Wingdings" panose="05000000000000000000" pitchFamily="2" charset="2"/>
              </a:rPr>
              <a:t>tested with X</a:t>
            </a:r>
            <a:r>
              <a:rPr lang="en-US" sz="1200" dirty="0">
                <a:solidFill>
                  <a:srgbClr val="000000"/>
                </a:solidFill>
                <a:latin typeface="Arial" charset="0"/>
                <a:ea typeface="ＭＳ Ｐゴシック" charset="0"/>
                <a:sym typeface="Wingdings" panose="05000000000000000000" pitchFamily="2" charset="2"/>
              </a:rPr>
              <a:t>-ray beam</a:t>
            </a:r>
          </a:p>
          <a:p>
            <a:pPr lvl="2"/>
            <a:r>
              <a:rPr lang="en-US" sz="1200" dirty="0" smtClean="0">
                <a:solidFill>
                  <a:srgbClr val="000000"/>
                </a:solidFill>
                <a:latin typeface="Arial" charset="0"/>
                <a:ea typeface="ＭＳ Ｐゴシック" charset="0"/>
                <a:sym typeface="Wingdings" panose="05000000000000000000" pitchFamily="2" charset="2"/>
              </a:rPr>
              <a:t>Calibration </a:t>
            </a:r>
            <a:r>
              <a:rPr lang="en-US" sz="1200" dirty="0">
                <a:solidFill>
                  <a:srgbClr val="000000"/>
                </a:solidFill>
                <a:latin typeface="Arial" charset="0"/>
                <a:ea typeface="ＭＳ Ｐゴシック" charset="0"/>
                <a:sym typeface="Wingdings" panose="05000000000000000000" pitchFamily="2" charset="2"/>
              </a:rPr>
              <a:t>data (i.e. darks and pulse capacitor scans ) for different operation modes was taken and processed for 176 memory cells</a:t>
            </a:r>
          </a:p>
          <a:p>
            <a:pPr lvl="2"/>
            <a:r>
              <a:rPr lang="en-US" sz="1200" dirty="0" smtClean="0">
                <a:solidFill>
                  <a:srgbClr val="000000"/>
                </a:solidFill>
                <a:latin typeface="Arial" charset="0"/>
                <a:ea typeface="ＭＳ Ｐゴシック" charset="0"/>
                <a:sym typeface="Wingdings" panose="05000000000000000000" pitchFamily="2" charset="2"/>
              </a:rPr>
              <a:t>Calibration </a:t>
            </a:r>
            <a:r>
              <a:rPr lang="en-US" sz="1200" dirty="0">
                <a:solidFill>
                  <a:srgbClr val="000000"/>
                </a:solidFill>
                <a:latin typeface="Arial" charset="0"/>
                <a:ea typeface="ＭＳ Ｐゴシック" charset="0"/>
                <a:sym typeface="Wingdings" panose="05000000000000000000" pitchFamily="2" charset="2"/>
              </a:rPr>
              <a:t>X-ray data </a:t>
            </a:r>
            <a:r>
              <a:rPr lang="en-US" sz="1200" dirty="0" smtClean="0">
                <a:solidFill>
                  <a:srgbClr val="000000"/>
                </a:solidFill>
                <a:latin typeface="Arial" charset="0"/>
                <a:ea typeface="ＭＳ Ｐゴシック" charset="0"/>
                <a:sym typeface="Wingdings" panose="05000000000000000000" pitchFamily="2" charset="2"/>
              </a:rPr>
              <a:t>was </a:t>
            </a:r>
            <a:r>
              <a:rPr lang="en-US" sz="1200" dirty="0">
                <a:solidFill>
                  <a:srgbClr val="000000"/>
                </a:solidFill>
                <a:latin typeface="Arial" charset="0"/>
                <a:ea typeface="ＭＳ Ｐゴシック" charset="0"/>
                <a:sym typeface="Wingdings" panose="05000000000000000000" pitchFamily="2" charset="2"/>
              </a:rPr>
              <a:t>taken for 120 memory cells  processing ongoing </a:t>
            </a:r>
            <a:endParaRPr lang="en-US" sz="1200" spc="-1" dirty="0">
              <a:solidFill>
                <a:srgbClr val="000000"/>
              </a:solidFill>
              <a:uFill>
                <a:solidFill>
                  <a:srgbClr val="FFFFFF"/>
                </a:solidFill>
              </a:uFill>
            </a:endParaRPr>
          </a:p>
          <a:p>
            <a:pPr marL="535768" lvl="2" indent="0">
              <a:buNone/>
            </a:pPr>
            <a:endParaRPr lang="en-US" sz="1200" spc="-1" dirty="0">
              <a:solidFill>
                <a:srgbClr val="000000"/>
              </a:solidFill>
              <a:uFill>
                <a:solidFill>
                  <a:srgbClr val="FFFFFF"/>
                </a:solidFill>
              </a:uFill>
            </a:endParaRPr>
          </a:p>
          <a:p>
            <a:pPr lvl="1"/>
            <a:endParaRPr lang="en-US" sz="1200" dirty="0">
              <a:solidFill>
                <a:srgbClr val="000000"/>
              </a:solidFill>
              <a:latin typeface="Arial" charset="0"/>
              <a:ea typeface="ＭＳ Ｐゴシック" charset="0"/>
              <a:sym typeface="Wingdings" charset="0"/>
            </a:endParaRPr>
          </a:p>
          <a:p>
            <a:pPr lvl="2"/>
            <a:endParaRPr lang="en-US" sz="1200" spc="-1" dirty="0" smtClean="0">
              <a:solidFill>
                <a:srgbClr val="000000"/>
              </a:solidFill>
              <a:uFill>
                <a:solidFill>
                  <a:srgbClr val="FFFFFF"/>
                </a:solidFill>
              </a:uFill>
            </a:endParaRPr>
          </a:p>
          <a:p>
            <a:endParaRPr lang="en-US" sz="1200" spc="-1" dirty="0" smtClean="0">
              <a:solidFill>
                <a:srgbClr val="000000"/>
              </a:solidFill>
              <a:uFill>
                <a:solidFill>
                  <a:srgbClr val="FFFFFF"/>
                </a:solidFill>
              </a:uFill>
            </a:endParaRPr>
          </a:p>
        </p:txBody>
      </p:sp>
    </p:spTree>
    <p:extLst>
      <p:ext uri="{BB962C8B-B14F-4D97-AF65-F5344CB8AC3E}">
        <p14:creationId xmlns:p14="http://schemas.microsoft.com/office/powerpoint/2010/main" val="711683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Detectors – </a:t>
            </a:r>
            <a:r>
              <a:rPr lang="en-GB" dirty="0" smtClean="0"/>
              <a:t>DET -2 </a:t>
            </a:r>
            <a:endParaRPr lang="en-GB" dirty="0"/>
          </a:p>
        </p:txBody>
      </p:sp>
      <p:sp>
        <p:nvSpPr>
          <p:cNvPr id="3" name="Content Placeholder 2"/>
          <p:cNvSpPr>
            <a:spLocks noGrp="1"/>
          </p:cNvSpPr>
          <p:nvPr>
            <p:ph idx="1"/>
          </p:nvPr>
        </p:nvSpPr>
        <p:spPr>
          <a:xfrm>
            <a:off x="908051" y="2024068"/>
            <a:ext cx="10469032" cy="3892546"/>
          </a:xfrm>
        </p:spPr>
        <p:txBody>
          <a:bodyPr/>
          <a:lstStyle/>
          <a:p>
            <a:pPr marL="0" indent="0">
              <a:buNone/>
            </a:pPr>
            <a:endParaRPr lang="en-US" sz="1200" spc="-1" dirty="0">
              <a:solidFill>
                <a:srgbClr val="000000"/>
              </a:solidFill>
              <a:uFill>
                <a:solidFill>
                  <a:srgbClr val="FFFFFF"/>
                </a:solidFill>
              </a:uFill>
            </a:endParaRPr>
          </a:p>
          <a:p>
            <a:r>
              <a:rPr lang="en-US" sz="1200" b="1" spc="-1" dirty="0">
                <a:solidFill>
                  <a:srgbClr val="000000"/>
                </a:solidFill>
                <a:uFill>
                  <a:solidFill>
                    <a:srgbClr val="FFFFFF"/>
                  </a:solidFill>
                </a:uFill>
                <a:sym typeface="Wingdings" panose="05000000000000000000" pitchFamily="2" charset="2"/>
              </a:rPr>
              <a:t>2</a:t>
            </a:r>
            <a:r>
              <a:rPr lang="en-US" sz="1200" b="1" spc="-1" baseline="30000" dirty="0">
                <a:solidFill>
                  <a:srgbClr val="000000"/>
                </a:solidFill>
                <a:uFill>
                  <a:solidFill>
                    <a:srgbClr val="FFFFFF"/>
                  </a:solidFill>
                </a:uFill>
                <a:sym typeface="Wingdings" panose="05000000000000000000" pitchFamily="2" charset="2"/>
              </a:rPr>
              <a:t>nd</a:t>
            </a:r>
            <a:r>
              <a:rPr lang="en-US" sz="1200" b="1" spc="-1" dirty="0">
                <a:solidFill>
                  <a:srgbClr val="000000"/>
                </a:solidFill>
                <a:uFill>
                  <a:solidFill>
                    <a:srgbClr val="FFFFFF"/>
                  </a:solidFill>
                </a:uFill>
                <a:sym typeface="Wingdings" panose="05000000000000000000" pitchFamily="2" charset="2"/>
              </a:rPr>
              <a:t> AGIPD MID</a:t>
            </a:r>
          </a:p>
          <a:p>
            <a:pPr lvl="1"/>
            <a:r>
              <a:rPr lang="en-US" sz="1200" spc="-1" dirty="0" smtClean="0">
                <a:solidFill>
                  <a:srgbClr val="000000"/>
                </a:solidFill>
                <a:uFill>
                  <a:solidFill>
                    <a:srgbClr val="FFFFFF"/>
                  </a:solidFill>
                </a:uFill>
                <a:sym typeface="Wingdings" panose="05000000000000000000" pitchFamily="2" charset="2"/>
              </a:rPr>
              <a:t>transportation </a:t>
            </a:r>
            <a:r>
              <a:rPr lang="en-US" sz="1200" spc="-1" dirty="0">
                <a:solidFill>
                  <a:srgbClr val="000000"/>
                </a:solidFill>
                <a:uFill>
                  <a:solidFill>
                    <a:srgbClr val="FFFFFF"/>
                  </a:solidFill>
                </a:uFill>
                <a:sym typeface="Wingdings" panose="05000000000000000000" pitchFamily="2" charset="2"/>
              </a:rPr>
              <a:t>from CFEL lab </a:t>
            </a:r>
            <a:r>
              <a:rPr lang="en-US" sz="1200" spc="-1" dirty="0" smtClean="0">
                <a:solidFill>
                  <a:srgbClr val="000000"/>
                </a:solidFill>
                <a:uFill>
                  <a:solidFill>
                    <a:srgbClr val="FFFFFF"/>
                  </a:solidFill>
                </a:uFill>
                <a:sym typeface="Wingdings" panose="05000000000000000000" pitchFamily="2" charset="2"/>
              </a:rPr>
              <a:t>to </a:t>
            </a:r>
            <a:r>
              <a:rPr lang="en-US" sz="1200" spc="-1" dirty="0">
                <a:solidFill>
                  <a:srgbClr val="000000"/>
                </a:solidFill>
                <a:uFill>
                  <a:solidFill>
                    <a:srgbClr val="FFFFFF"/>
                  </a:solidFill>
                </a:uFill>
                <a:sym typeface="Wingdings" panose="05000000000000000000" pitchFamily="2" charset="2"/>
              </a:rPr>
              <a:t>HERA South scheduled on </a:t>
            </a:r>
            <a:r>
              <a:rPr lang="en-US" sz="1200" spc="-1" dirty="0" smtClean="0">
                <a:solidFill>
                  <a:srgbClr val="000000"/>
                </a:solidFill>
                <a:uFill>
                  <a:solidFill>
                    <a:srgbClr val="FFFFFF"/>
                  </a:solidFill>
                </a:uFill>
                <a:sym typeface="Wingdings" panose="05000000000000000000" pitchFamily="2" charset="2"/>
              </a:rPr>
              <a:t>28. August 2018 </a:t>
            </a:r>
            <a:endParaRPr lang="en-US" sz="1200" spc="-1" dirty="0">
              <a:solidFill>
                <a:srgbClr val="000000"/>
              </a:solidFill>
              <a:uFill>
                <a:solidFill>
                  <a:srgbClr val="FFFFFF"/>
                </a:solidFill>
              </a:uFill>
              <a:sym typeface="Wingdings" panose="05000000000000000000" pitchFamily="2" charset="2"/>
            </a:endParaRPr>
          </a:p>
          <a:p>
            <a:pPr lvl="1"/>
            <a:r>
              <a:rPr lang="en-US" sz="1200" spc="-1" dirty="0">
                <a:solidFill>
                  <a:srgbClr val="000000"/>
                </a:solidFill>
                <a:uFill>
                  <a:solidFill>
                    <a:srgbClr val="FFFFFF"/>
                  </a:solidFill>
                </a:uFill>
                <a:sym typeface="Wingdings" panose="05000000000000000000" pitchFamily="2" charset="2"/>
              </a:rPr>
              <a:t>Calibration data </a:t>
            </a:r>
            <a:r>
              <a:rPr lang="en-US" sz="1200" spc="-1" dirty="0" smtClean="0">
                <a:solidFill>
                  <a:srgbClr val="000000"/>
                </a:solidFill>
                <a:uFill>
                  <a:solidFill>
                    <a:srgbClr val="FFFFFF"/>
                  </a:solidFill>
                </a:uFill>
                <a:sym typeface="Wingdings" panose="05000000000000000000" pitchFamily="2" charset="2"/>
              </a:rPr>
              <a:t>was </a:t>
            </a:r>
            <a:r>
              <a:rPr lang="en-US" sz="1200" spc="-1" dirty="0">
                <a:solidFill>
                  <a:srgbClr val="000000"/>
                </a:solidFill>
                <a:uFill>
                  <a:solidFill>
                    <a:srgbClr val="FFFFFF"/>
                  </a:solidFill>
                </a:uFill>
                <a:sym typeface="Wingdings" panose="05000000000000000000" pitchFamily="2" charset="2"/>
              </a:rPr>
              <a:t>taken at CFEL lab and copied to XFEL</a:t>
            </a:r>
          </a:p>
          <a:p>
            <a:pPr lvl="1"/>
            <a:r>
              <a:rPr lang="en-US" sz="1200" spc="-1" dirty="0">
                <a:solidFill>
                  <a:srgbClr val="000000"/>
                </a:solidFill>
                <a:uFill>
                  <a:solidFill>
                    <a:srgbClr val="FFFFFF"/>
                  </a:solidFill>
                </a:uFill>
                <a:sym typeface="Wingdings" panose="05000000000000000000" pitchFamily="2" charset="2"/>
              </a:rPr>
              <a:t>Preparation for detector installation and tests in the DET lab in HERA South ongoing</a:t>
            </a:r>
          </a:p>
          <a:p>
            <a:pPr lvl="1"/>
            <a:endParaRPr lang="en-US" sz="1200" dirty="0" smtClean="0"/>
          </a:p>
          <a:p>
            <a:pPr lvl="2"/>
            <a:endParaRPr lang="en-US" sz="1200" dirty="0" smtClean="0"/>
          </a:p>
          <a:p>
            <a:pPr lvl="2"/>
            <a:endParaRPr lang="en-US" sz="1200" dirty="0"/>
          </a:p>
        </p:txBody>
      </p:sp>
    </p:spTree>
    <p:extLst>
      <p:ext uri="{BB962C8B-B14F-4D97-AF65-F5344CB8AC3E}">
        <p14:creationId xmlns:p14="http://schemas.microsoft.com/office/powerpoint/2010/main" val="126825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Detectors – </a:t>
            </a:r>
            <a:r>
              <a:rPr lang="en-GB" dirty="0" smtClean="0"/>
              <a:t>DET - 3</a:t>
            </a:r>
            <a:endParaRPr lang="en-GB" dirty="0"/>
          </a:p>
        </p:txBody>
      </p:sp>
      <p:sp>
        <p:nvSpPr>
          <p:cNvPr id="3" name="Content Placeholder 2"/>
          <p:cNvSpPr>
            <a:spLocks noGrp="1"/>
          </p:cNvSpPr>
          <p:nvPr>
            <p:ph idx="1"/>
          </p:nvPr>
        </p:nvSpPr>
        <p:spPr>
          <a:xfrm>
            <a:off x="908051" y="2024067"/>
            <a:ext cx="10469032" cy="3889375"/>
          </a:xfrm>
        </p:spPr>
        <p:txBody>
          <a:bodyPr/>
          <a:lstStyle/>
          <a:p>
            <a:r>
              <a:rPr lang="en-US" sz="1200" b="1" spc="-1" dirty="0">
                <a:solidFill>
                  <a:srgbClr val="000000"/>
                </a:solidFill>
                <a:uFill>
                  <a:solidFill>
                    <a:srgbClr val="FFFFFF"/>
                  </a:solidFill>
                </a:uFill>
              </a:rPr>
              <a:t>DSSC</a:t>
            </a:r>
          </a:p>
          <a:p>
            <a:pPr lvl="1"/>
            <a:r>
              <a:rPr lang="en-US" sz="1200" dirty="0"/>
              <a:t>Testing of the DSSC vessel</a:t>
            </a:r>
          </a:p>
          <a:p>
            <a:pPr lvl="1"/>
            <a:r>
              <a:rPr lang="en-US" sz="1200" dirty="0"/>
              <a:t>New RGA confirmed oil-free vacuum with the new pressure. RGA brought back to HERA South, filament degassed, RGA to be repeated when the vessel is at XFEL.</a:t>
            </a:r>
          </a:p>
          <a:p>
            <a:pPr lvl="1"/>
            <a:r>
              <a:rPr lang="en-US" sz="1200" dirty="0"/>
              <a:t>Leak detector revealed the </a:t>
            </a:r>
            <a:r>
              <a:rPr lang="en-US" sz="1200" dirty="0" smtClean="0"/>
              <a:t>leak on </a:t>
            </a:r>
            <a:r>
              <a:rPr lang="en-US" sz="1200" dirty="0"/>
              <a:t>the side </a:t>
            </a:r>
            <a:r>
              <a:rPr lang="en-US" sz="1200" dirty="0" smtClean="0"/>
              <a:t>flanges</a:t>
            </a:r>
            <a:r>
              <a:rPr lang="en-US" sz="1200" dirty="0"/>
              <a:t> </a:t>
            </a:r>
            <a:r>
              <a:rPr lang="en-US" sz="1200" dirty="0" smtClean="0"/>
              <a:t>and </a:t>
            </a:r>
            <a:r>
              <a:rPr lang="en-US" sz="1200" dirty="0"/>
              <a:t>not on the vessel. This opens the way to bring the vessel to HERA South.</a:t>
            </a:r>
          </a:p>
          <a:p>
            <a:pPr lvl="1"/>
            <a:r>
              <a:rPr lang="en-US" sz="1200" dirty="0"/>
              <a:t>Discussion on the document prepared for the definition of the remaining tasks on the vessel is ongoing, input from CFEL expected soon.</a:t>
            </a:r>
          </a:p>
          <a:p>
            <a:pPr lvl="1"/>
            <a:r>
              <a:rPr lang="en-US" sz="1200" dirty="0"/>
              <a:t>Quadrant mounting tool under test with real components, outcome expected this </a:t>
            </a:r>
            <a:r>
              <a:rPr lang="en-US" sz="1200" dirty="0" smtClean="0"/>
              <a:t>week.</a:t>
            </a:r>
          </a:p>
          <a:p>
            <a:pPr lvl="1"/>
            <a:r>
              <a:rPr lang="en-US" sz="1200" dirty="0" smtClean="0"/>
              <a:t>PLC </a:t>
            </a:r>
            <a:r>
              <a:rPr lang="en-US" sz="1200" dirty="0"/>
              <a:t>system to be </a:t>
            </a:r>
            <a:r>
              <a:rPr lang="en-US" sz="1200" dirty="0" smtClean="0"/>
              <a:t>updated</a:t>
            </a:r>
          </a:p>
          <a:p>
            <a:pPr lvl="2"/>
            <a:r>
              <a:rPr lang="en-US" sz="1200" dirty="0" smtClean="0"/>
              <a:t>Change </a:t>
            </a:r>
            <a:r>
              <a:rPr lang="en-US" sz="1200" dirty="0"/>
              <a:t>request now approved, work on the crate can </a:t>
            </a:r>
            <a:r>
              <a:rPr lang="en-US" sz="1200" dirty="0" smtClean="0"/>
              <a:t>start.</a:t>
            </a:r>
          </a:p>
          <a:p>
            <a:pPr lvl="1"/>
            <a:r>
              <a:rPr lang="en-US" sz="1200" dirty="0" smtClean="0"/>
              <a:t>Power </a:t>
            </a:r>
            <a:r>
              <a:rPr lang="en-US" sz="1200" dirty="0"/>
              <a:t>supply control in Karabo</a:t>
            </a:r>
          </a:p>
          <a:p>
            <a:pPr lvl="2"/>
            <a:r>
              <a:rPr lang="en-US" sz="1200" dirty="0"/>
              <a:t>Tables produced by CAS, to be </a:t>
            </a:r>
            <a:r>
              <a:rPr lang="en-US" sz="1200" dirty="0" smtClean="0"/>
              <a:t>checked</a:t>
            </a:r>
            <a:endParaRPr lang="en-US" sz="1200" dirty="0"/>
          </a:p>
          <a:p>
            <a:pPr lvl="2"/>
            <a:r>
              <a:rPr lang="en-US" sz="1200" dirty="0" smtClean="0"/>
              <a:t>Manpower allocated </a:t>
            </a:r>
            <a:r>
              <a:rPr lang="en-US" sz="1200" dirty="0"/>
              <a:t>for the </a:t>
            </a:r>
            <a:r>
              <a:rPr lang="en-US" sz="1200" dirty="0" smtClean="0"/>
              <a:t>testing</a:t>
            </a:r>
            <a:endParaRPr lang="en-US" sz="1200" dirty="0"/>
          </a:p>
          <a:p>
            <a:r>
              <a:rPr lang="en-US" sz="1200" b="1" dirty="0"/>
              <a:t>FastCCD</a:t>
            </a:r>
          </a:p>
          <a:p>
            <a:pPr lvl="1"/>
            <a:r>
              <a:rPr lang="en-US" sz="1200" dirty="0"/>
              <a:t>Calibration measurements </a:t>
            </a:r>
            <a:r>
              <a:rPr lang="en-US" sz="1200" dirty="0" smtClean="0"/>
              <a:t>with PulXar finalized</a:t>
            </a:r>
          </a:p>
          <a:p>
            <a:pPr lvl="1"/>
            <a:r>
              <a:rPr lang="en-US" sz="1200" dirty="0" smtClean="0"/>
              <a:t>Detector moved from HERA South to the detector laboratory in XHQ</a:t>
            </a:r>
            <a:endParaRPr lang="en-GB" dirty="0"/>
          </a:p>
        </p:txBody>
      </p:sp>
    </p:spTree>
    <p:extLst>
      <p:ext uri="{BB962C8B-B14F-4D97-AF65-F5344CB8AC3E}">
        <p14:creationId xmlns:p14="http://schemas.microsoft.com/office/powerpoint/2010/main" val="3228256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9" y="280432"/>
            <a:ext cx="10956924" cy="780540"/>
          </a:xfrm>
        </p:spPr>
        <p:txBody>
          <a:bodyPr/>
          <a:lstStyle/>
          <a:p>
            <a:r>
              <a:rPr lang="en-US" dirty="0" smtClean="0"/>
              <a:t>AE</a:t>
            </a:r>
            <a:endParaRPr lang="en-US" dirty="0"/>
          </a:p>
        </p:txBody>
      </p:sp>
      <p:sp>
        <p:nvSpPr>
          <p:cNvPr id="3" name="Content Placeholder 2"/>
          <p:cNvSpPr>
            <a:spLocks noGrp="1"/>
          </p:cNvSpPr>
          <p:nvPr>
            <p:ph idx="1"/>
          </p:nvPr>
        </p:nvSpPr>
        <p:spPr>
          <a:xfrm>
            <a:off x="623889" y="1066800"/>
            <a:ext cx="10944224" cy="4537032"/>
          </a:xfrm>
        </p:spPr>
        <p:txBody>
          <a:bodyPr/>
          <a:lstStyle/>
          <a:p>
            <a:pPr marL="0" indent="0">
              <a:buNone/>
            </a:pPr>
            <a:r>
              <a:rPr lang="en-US" sz="1600" dirty="0" smtClean="0"/>
              <a:t>SASE3 </a:t>
            </a:r>
            <a:r>
              <a:rPr lang="en-US" sz="1600" dirty="0"/>
              <a:t>Tunnel: </a:t>
            </a:r>
          </a:p>
          <a:p>
            <a:r>
              <a:rPr lang="en-US" sz="1600" dirty="0"/>
              <a:t>Working in an interlock solution to have safe state in the tunnel in order to prevent instruments shutter to be damaged. Will be implemented next Tuesday, but we can already make some loops updates between Friday and Monday (GATT and EPS updates).</a:t>
            </a:r>
          </a:p>
          <a:p>
            <a:pPr marL="0" indent="0">
              <a:buNone/>
            </a:pPr>
            <a:r>
              <a:rPr lang="en-US" sz="1600" dirty="0"/>
              <a:t> </a:t>
            </a:r>
            <a:r>
              <a:rPr lang="en-US" sz="1600" dirty="0" smtClean="0"/>
              <a:t>SQS</a:t>
            </a:r>
            <a:r>
              <a:rPr lang="en-US" sz="1600" dirty="0"/>
              <a:t>: </a:t>
            </a:r>
          </a:p>
          <a:p>
            <a:r>
              <a:rPr lang="en-US" sz="1600" dirty="0"/>
              <a:t>Loop 4 in SQS will have new interlock definition and coordinated motion configured. Waiting for some motor cables to be connected in order to bring up loop 6.</a:t>
            </a:r>
          </a:p>
          <a:p>
            <a:pPr marL="0" indent="0">
              <a:buNone/>
            </a:pPr>
            <a:r>
              <a:rPr lang="en-US" sz="1600" dirty="0"/>
              <a:t> </a:t>
            </a:r>
            <a:r>
              <a:rPr lang="en-US" sz="1600" dirty="0" smtClean="0"/>
              <a:t>SCS</a:t>
            </a:r>
            <a:r>
              <a:rPr lang="en-US" sz="1600" dirty="0"/>
              <a:t>: </a:t>
            </a:r>
          </a:p>
          <a:p>
            <a:r>
              <a:rPr lang="en-US" sz="1600" dirty="0"/>
              <a:t>Since they have no beam, taking advantage to go deeper in some cable issues. </a:t>
            </a:r>
          </a:p>
          <a:p>
            <a:r>
              <a:rPr lang="en-US" sz="1600" dirty="0"/>
              <a:t>There was one faulty ELMO and has been replaced </a:t>
            </a:r>
            <a:r>
              <a:rPr lang="en-US" sz="1600" dirty="0" err="1"/>
              <a:t>alredy</a:t>
            </a:r>
            <a:r>
              <a:rPr lang="en-US" sz="1600" dirty="0"/>
              <a:t>, this was detected when FMB was doing tests. </a:t>
            </a:r>
          </a:p>
          <a:p>
            <a:r>
              <a:rPr lang="en-US" sz="1600" dirty="0"/>
              <a:t>Waiting for input to bring up loop 4, now all cables should be in place.</a:t>
            </a:r>
          </a:p>
          <a:p>
            <a:pPr marL="0" indent="0">
              <a:buNone/>
            </a:pPr>
            <a:r>
              <a:rPr lang="en-US" sz="1600" dirty="0" smtClean="0"/>
              <a:t>MID</a:t>
            </a:r>
            <a:r>
              <a:rPr lang="en-US" sz="1600"/>
              <a:t>: </a:t>
            </a:r>
            <a:r>
              <a:rPr lang="en-US" sz="1600" smtClean="0"/>
              <a:t>all </a:t>
            </a:r>
            <a:r>
              <a:rPr lang="en-US" sz="1600" dirty="0"/>
              <a:t>crates placed for loops 1 and 4, starting to connect PLCs now.</a:t>
            </a:r>
          </a:p>
          <a:p>
            <a:pPr marL="0" indent="0">
              <a:buNone/>
            </a:pPr>
            <a:r>
              <a:rPr lang="en-US" sz="1600" dirty="0" smtClean="0"/>
              <a:t>SASE2 </a:t>
            </a:r>
            <a:r>
              <a:rPr lang="en-US" sz="1600" dirty="0"/>
              <a:t>Tunnel: </a:t>
            </a:r>
          </a:p>
          <a:p>
            <a:r>
              <a:rPr lang="en-US" sz="1600" dirty="0"/>
              <a:t>Starting to focus on HED loop. </a:t>
            </a:r>
          </a:p>
          <a:p>
            <a:r>
              <a:rPr lang="en-US" sz="1600" dirty="0"/>
              <a:t>Tests for CRL are going to be done on Monday, after </a:t>
            </a:r>
            <a:r>
              <a:rPr lang="en-US" sz="1600" dirty="0" err="1"/>
              <a:t>JJXray</a:t>
            </a:r>
            <a:r>
              <a:rPr lang="en-US" sz="1600" dirty="0"/>
              <a:t> were doing some alignment work.</a:t>
            </a:r>
          </a:p>
          <a:p>
            <a:endParaRPr lang="en-US" dirty="0"/>
          </a:p>
        </p:txBody>
      </p:sp>
    </p:spTree>
    <p:extLst>
      <p:ext uri="{BB962C8B-B14F-4D97-AF65-F5344CB8AC3E}">
        <p14:creationId xmlns:p14="http://schemas.microsoft.com/office/powerpoint/2010/main" val="1619497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 – Heating interruption</a:t>
            </a:r>
            <a:endParaRPr lang="en-US" dirty="0"/>
          </a:p>
        </p:txBody>
      </p:sp>
      <p:sp>
        <p:nvSpPr>
          <p:cNvPr id="3" name="Content Placeholder 2"/>
          <p:cNvSpPr>
            <a:spLocks noGrp="1"/>
          </p:cNvSpPr>
          <p:nvPr>
            <p:ph idx="1"/>
          </p:nvPr>
        </p:nvSpPr>
        <p:spPr/>
        <p:txBody>
          <a:bodyPr/>
          <a:lstStyle/>
          <a:p>
            <a:r>
              <a:rPr lang="en-US" dirty="0" smtClean="0"/>
              <a:t>Due to VATTENFALL maintenance there will be an interruption of </a:t>
            </a:r>
            <a:r>
              <a:rPr lang="en-US" dirty="0"/>
              <a:t>the heat supply from the 28.9 </a:t>
            </a:r>
            <a:r>
              <a:rPr lang="en-US" dirty="0" smtClean="0"/>
              <a:t>afternoon until </a:t>
            </a:r>
            <a:r>
              <a:rPr lang="en-US" dirty="0"/>
              <a:t>the 29.9.2018 </a:t>
            </a:r>
            <a:r>
              <a:rPr lang="en-US" dirty="0" smtClean="0"/>
              <a:t>11p.m</a:t>
            </a:r>
          </a:p>
          <a:p>
            <a:pPr marL="0" indent="0">
              <a:buNone/>
            </a:pPr>
            <a:endParaRPr lang="en-US" dirty="0" smtClean="0"/>
          </a:p>
          <a:p>
            <a:r>
              <a:rPr lang="en-US" dirty="0" smtClean="0"/>
              <a:t>Setup time, only affects the </a:t>
            </a:r>
            <a:r>
              <a:rPr lang="en-US" smtClean="0"/>
              <a:t>Undulators </a:t>
            </a:r>
            <a:r>
              <a:rPr lang="en-US" dirty="0" smtClean="0">
                <a:sym typeface="Wingdings" panose="05000000000000000000" pitchFamily="2" charset="2"/>
              </a:rPr>
              <a:t> NO issue.</a:t>
            </a:r>
          </a:p>
          <a:p>
            <a:endParaRPr lang="en-US" dirty="0"/>
          </a:p>
        </p:txBody>
      </p:sp>
    </p:spTree>
    <p:extLst>
      <p:ext uri="{BB962C8B-B14F-4D97-AF65-F5344CB8AC3E}">
        <p14:creationId xmlns:p14="http://schemas.microsoft.com/office/powerpoint/2010/main" val="31768618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emf"/></Relationships>
</file>

<file path=ppt/theme/theme1.xml><?xml version="1.0" encoding="utf-8"?>
<a:theme xmlns:a="http://schemas.openxmlformats.org/drawingml/2006/main" name="XFEL_PowerPoint_16x9_v3">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spPr>
      <a:bodyPr rtlCol="0" anchor="ctr">
        <a:noAutofit/>
      </a:bodyPr>
      <a:lstStyle>
        <a:defPPr algn="ctr">
          <a:lnSpc>
            <a:spcPct val="113000"/>
          </a:lnSpc>
          <a:defRPr sz="1400" dirty="0" err="1" smtClean="0"/>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marL="269875" indent="-269875">
          <a:lnSpc>
            <a:spcPct val="112000"/>
          </a:lnSpc>
          <a:buBlip>
            <a:blip xmlns:r="http://schemas.openxmlformats.org/officeDocument/2006/relationships" r:embed="rId1"/>
          </a:buBlip>
          <a:defRPr sz="1400" dirty="0" err="1" smtClean="0"/>
        </a:defPPr>
      </a:lstStyle>
    </a:txDef>
  </a:objectDefaults>
  <a:extraClrSchemeLst/>
  <a:extLst>
    <a:ext uri="{05A4C25C-085E-4340-85A3-A5531E510DB2}">
      <thm15:themeFamily xmlns="" xmlns:thm15="http://schemas.microsoft.com/office/thememl/2012/main" name="XFEL_PowerPoint_16x9.potx" id="{5D9E4C7F-CF90-47AA-9B5A-D1B8A1F64B49}" vid="{107EC11D-EED3-47DC-89A2-C8C245B9F565}"/>
    </a:ext>
  </a:extLst>
</a:theme>
</file>

<file path=ppt/theme/theme2.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XFEL_PowerPoint_16x9_v3</Template>
  <TotalTime>0</TotalTime>
  <Words>540</Words>
  <Application>Microsoft Office PowerPoint</Application>
  <PresentationFormat>Custom</PresentationFormat>
  <Paragraphs>103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XFEL_PowerPoint_16x9_v3</vt:lpstr>
      <vt:lpstr>Joint Operation &amp; Readiness meeting</vt:lpstr>
      <vt:lpstr>X-ray Diagnostics, week 34-2018 - 1 </vt:lpstr>
      <vt:lpstr>X-ray Diagnostics, week 34-2018 - 2 </vt:lpstr>
      <vt:lpstr>Laser</vt:lpstr>
      <vt:lpstr>Detectors – DET -1</vt:lpstr>
      <vt:lpstr>Detectors – DET -2 </vt:lpstr>
      <vt:lpstr>Detectors – DET - 3</vt:lpstr>
      <vt:lpstr>AE</vt:lpstr>
      <vt:lpstr>TS – Heating interruption</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Burger, Claudia</dc:creator>
  <cp:lastModifiedBy>Adriano Violante</cp:lastModifiedBy>
  <cp:revision>103</cp:revision>
  <dcterms:created xsi:type="dcterms:W3CDTF">2016-11-17T10:20:04Z</dcterms:created>
  <dcterms:modified xsi:type="dcterms:W3CDTF">2018-08-24T06:01:03Z</dcterms:modified>
</cp:coreProperties>
</file>