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9"/>
  </p:notesMasterIdLst>
  <p:handoutMasterIdLst>
    <p:handoutMasterId r:id="rId40"/>
  </p:handoutMasterIdLst>
  <p:sldIdLst>
    <p:sldId id="294" r:id="rId2"/>
    <p:sldId id="425" r:id="rId3"/>
    <p:sldId id="435" r:id="rId4"/>
    <p:sldId id="455" r:id="rId5"/>
    <p:sldId id="515" r:id="rId6"/>
    <p:sldId id="456" r:id="rId7"/>
    <p:sldId id="516" r:id="rId8"/>
    <p:sldId id="353" r:id="rId9"/>
    <p:sldId id="514" r:id="rId10"/>
    <p:sldId id="427" r:id="rId11"/>
    <p:sldId id="429" r:id="rId12"/>
    <p:sldId id="463" r:id="rId13"/>
    <p:sldId id="474" r:id="rId14"/>
    <p:sldId id="478" r:id="rId15"/>
    <p:sldId id="479" r:id="rId16"/>
    <p:sldId id="480" r:id="rId17"/>
    <p:sldId id="499" r:id="rId18"/>
    <p:sldId id="510" r:id="rId19"/>
    <p:sldId id="509" r:id="rId20"/>
    <p:sldId id="442" r:id="rId21"/>
    <p:sldId id="504" r:id="rId22"/>
    <p:sldId id="486" r:id="rId23"/>
    <p:sldId id="402" r:id="rId24"/>
    <p:sldId id="508" r:id="rId25"/>
    <p:sldId id="492" r:id="rId26"/>
    <p:sldId id="512" r:id="rId27"/>
    <p:sldId id="513" r:id="rId28"/>
    <p:sldId id="494" r:id="rId29"/>
    <p:sldId id="472" r:id="rId30"/>
    <p:sldId id="496" r:id="rId31"/>
    <p:sldId id="500" r:id="rId32"/>
    <p:sldId id="501" r:id="rId33"/>
    <p:sldId id="511" r:id="rId34"/>
    <p:sldId id="302" r:id="rId35"/>
    <p:sldId id="502" r:id="rId36"/>
    <p:sldId id="444" r:id="rId37"/>
    <p:sldId id="471" r:id="rId3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0BD"/>
    <a:srgbClr val="008000"/>
    <a:srgbClr val="000000"/>
    <a:srgbClr val="FC6E04"/>
    <a:srgbClr val="BFBF00"/>
    <a:srgbClr val="FF84FF"/>
    <a:srgbClr val="505050"/>
    <a:srgbClr val="4E4E4E"/>
    <a:srgbClr val="50504E"/>
    <a:srgbClr val="BFB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6374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168" y="13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afia" userId="7ff2bf58-1170-4aa7-b00e-13bf31def517" providerId="ADAL" clId="{D5CABE22-9853-4EB4-B235-ED3370FF321E}"/>
    <pc:docChg chg="undo custSel addSld delSld modSld sldOrd">
      <pc:chgData name="Daniel Bafia" userId="7ff2bf58-1170-4aa7-b00e-13bf31def517" providerId="ADAL" clId="{D5CABE22-9853-4EB4-B235-ED3370FF321E}" dt="2019-02-07T16:01:21.134" v="450" actId="1076"/>
      <pc:docMkLst>
        <pc:docMk/>
      </pc:docMkLst>
      <pc:sldChg chg="modSp">
        <pc:chgData name="Daniel Bafia" userId="7ff2bf58-1170-4aa7-b00e-13bf31def517" providerId="ADAL" clId="{D5CABE22-9853-4EB4-B235-ED3370FF321E}" dt="2019-02-07T00:57:26.414" v="2" actId="1035"/>
        <pc:sldMkLst>
          <pc:docMk/>
          <pc:sldMk cId="4272771805" sldId="402"/>
        </pc:sldMkLst>
        <pc:picChg chg="mod">
          <ac:chgData name="Daniel Bafia" userId="7ff2bf58-1170-4aa7-b00e-13bf31def517" providerId="ADAL" clId="{D5CABE22-9853-4EB4-B235-ED3370FF321E}" dt="2019-02-07T00:57:26.414" v="2" actId="1035"/>
          <ac:picMkLst>
            <pc:docMk/>
            <pc:sldMk cId="4272771805" sldId="402"/>
            <ac:picMk id="7" creationId="{80DE41A2-BCA3-4FEE-94FA-A0280128EB95}"/>
          </ac:picMkLst>
        </pc:picChg>
      </pc:sldChg>
      <pc:sldChg chg="del">
        <pc:chgData name="Daniel Bafia" userId="7ff2bf58-1170-4aa7-b00e-13bf31def517" providerId="ADAL" clId="{D5CABE22-9853-4EB4-B235-ED3370FF321E}" dt="2019-02-07T08:28:10.326" v="253" actId="2696"/>
        <pc:sldMkLst>
          <pc:docMk/>
          <pc:sldMk cId="176257233" sldId="433"/>
        </pc:sldMkLst>
      </pc:sldChg>
      <pc:sldChg chg="modSp">
        <pc:chgData name="Daniel Bafia" userId="7ff2bf58-1170-4aa7-b00e-13bf31def517" providerId="ADAL" clId="{D5CABE22-9853-4EB4-B235-ED3370FF321E}" dt="2019-02-07T07:17:03.888" v="188" actId="6549"/>
        <pc:sldMkLst>
          <pc:docMk/>
          <pc:sldMk cId="3597997206" sldId="456"/>
        </pc:sldMkLst>
        <pc:spChg chg="mod">
          <ac:chgData name="Daniel Bafia" userId="7ff2bf58-1170-4aa7-b00e-13bf31def517" providerId="ADAL" clId="{D5CABE22-9853-4EB4-B235-ED3370FF321E}" dt="2019-02-07T07:17:03.888" v="188" actId="6549"/>
          <ac:spMkLst>
            <pc:docMk/>
            <pc:sldMk cId="3597997206" sldId="456"/>
            <ac:spMk id="14" creationId="{EA68C587-99E8-4B58-824A-FC1CF922C7D0}"/>
          </ac:spMkLst>
        </pc:spChg>
      </pc:sldChg>
      <pc:sldChg chg="modSp">
        <pc:chgData name="Daniel Bafia" userId="7ff2bf58-1170-4aa7-b00e-13bf31def517" providerId="ADAL" clId="{D5CABE22-9853-4EB4-B235-ED3370FF321E}" dt="2019-02-07T08:26:56.574" v="249" actId="20577"/>
        <pc:sldMkLst>
          <pc:docMk/>
          <pc:sldMk cId="2283755456" sldId="472"/>
        </pc:sldMkLst>
        <pc:spChg chg="mod">
          <ac:chgData name="Daniel Bafia" userId="7ff2bf58-1170-4aa7-b00e-13bf31def517" providerId="ADAL" clId="{D5CABE22-9853-4EB4-B235-ED3370FF321E}" dt="2019-02-07T08:26:56.574" v="249" actId="20577"/>
          <ac:spMkLst>
            <pc:docMk/>
            <pc:sldMk cId="2283755456" sldId="472"/>
            <ac:spMk id="2" creationId="{D9C01ACB-EB8F-48AC-9FE1-107CF583B811}"/>
          </ac:spMkLst>
        </pc:spChg>
      </pc:sldChg>
      <pc:sldChg chg="modSp">
        <pc:chgData name="Daniel Bafia" userId="7ff2bf58-1170-4aa7-b00e-13bf31def517" providerId="ADAL" clId="{D5CABE22-9853-4EB4-B235-ED3370FF321E}" dt="2019-02-07T06:59:38.264" v="169" actId="20577"/>
        <pc:sldMkLst>
          <pc:docMk/>
          <pc:sldMk cId="3130284131" sldId="474"/>
        </pc:sldMkLst>
        <pc:spChg chg="mod">
          <ac:chgData name="Daniel Bafia" userId="7ff2bf58-1170-4aa7-b00e-13bf31def517" providerId="ADAL" clId="{D5CABE22-9853-4EB4-B235-ED3370FF321E}" dt="2019-02-07T06:59:38.264" v="169" actId="20577"/>
          <ac:spMkLst>
            <pc:docMk/>
            <pc:sldMk cId="3130284131" sldId="474"/>
            <ac:spMk id="71" creationId="{87D987EB-81FD-4C0E-8F7F-727CB864D10F}"/>
          </ac:spMkLst>
        </pc:spChg>
      </pc:sldChg>
      <pc:sldChg chg="modSp">
        <pc:chgData name="Daniel Bafia" userId="7ff2bf58-1170-4aa7-b00e-13bf31def517" providerId="ADAL" clId="{D5CABE22-9853-4EB4-B235-ED3370FF321E}" dt="2019-02-07T07:32:49.060" v="240" actId="2696"/>
        <pc:sldMkLst>
          <pc:docMk/>
          <pc:sldMk cId="4235577623" sldId="478"/>
        </pc:sldMkLst>
        <pc:spChg chg="mod">
          <ac:chgData name="Daniel Bafia" userId="7ff2bf58-1170-4aa7-b00e-13bf31def517" providerId="ADAL" clId="{D5CABE22-9853-4EB4-B235-ED3370FF321E}" dt="2019-02-07T07:32:49.060" v="240" actId="2696"/>
          <ac:spMkLst>
            <pc:docMk/>
            <pc:sldMk cId="4235577623" sldId="478"/>
            <ac:spMk id="71" creationId="{87D987EB-81FD-4C0E-8F7F-727CB864D10F}"/>
          </ac:spMkLst>
        </pc:spChg>
      </pc:sldChg>
      <pc:sldChg chg="modSp">
        <pc:chgData name="Daniel Bafia" userId="7ff2bf58-1170-4aa7-b00e-13bf31def517" providerId="ADAL" clId="{D5CABE22-9853-4EB4-B235-ED3370FF321E}" dt="2019-02-07T08:26:06.372" v="245" actId="166"/>
        <pc:sldMkLst>
          <pc:docMk/>
          <pc:sldMk cId="510363494" sldId="479"/>
        </pc:sldMkLst>
        <pc:spChg chg="ord">
          <ac:chgData name="Daniel Bafia" userId="7ff2bf58-1170-4aa7-b00e-13bf31def517" providerId="ADAL" clId="{D5CABE22-9853-4EB4-B235-ED3370FF321E}" dt="2019-02-07T08:26:06.372" v="245" actId="166"/>
          <ac:spMkLst>
            <pc:docMk/>
            <pc:sldMk cId="510363494" sldId="479"/>
            <ac:spMk id="70" creationId="{D0D0CC53-71A0-4497-A07F-E5179DFA3B2E}"/>
          </ac:spMkLst>
        </pc:spChg>
        <pc:spChg chg="mod">
          <ac:chgData name="Daniel Bafia" userId="7ff2bf58-1170-4aa7-b00e-13bf31def517" providerId="ADAL" clId="{D5CABE22-9853-4EB4-B235-ED3370FF321E}" dt="2019-02-07T07:32:53.446" v="241" actId="166"/>
          <ac:spMkLst>
            <pc:docMk/>
            <pc:sldMk cId="510363494" sldId="479"/>
            <ac:spMk id="71" creationId="{87D987EB-81FD-4C0E-8F7F-727CB864D10F}"/>
          </ac:spMkLst>
        </pc:spChg>
      </pc:sldChg>
      <pc:sldChg chg="modSp">
        <pc:chgData name="Daniel Bafia" userId="7ff2bf58-1170-4aa7-b00e-13bf31def517" providerId="ADAL" clId="{D5CABE22-9853-4EB4-B235-ED3370FF321E}" dt="2019-02-07T08:25:47.674" v="244" actId="166"/>
        <pc:sldMkLst>
          <pc:docMk/>
          <pc:sldMk cId="2144525461" sldId="480"/>
        </pc:sldMkLst>
        <pc:spChg chg="ord">
          <ac:chgData name="Daniel Bafia" userId="7ff2bf58-1170-4aa7-b00e-13bf31def517" providerId="ADAL" clId="{D5CABE22-9853-4EB4-B235-ED3370FF321E}" dt="2019-02-07T08:25:47.674" v="244" actId="166"/>
          <ac:spMkLst>
            <pc:docMk/>
            <pc:sldMk cId="2144525461" sldId="480"/>
            <ac:spMk id="70" creationId="{D0D0CC53-71A0-4497-A07F-E5179DFA3B2E}"/>
          </ac:spMkLst>
        </pc:spChg>
        <pc:spChg chg="mod">
          <ac:chgData name="Daniel Bafia" userId="7ff2bf58-1170-4aa7-b00e-13bf31def517" providerId="ADAL" clId="{D5CABE22-9853-4EB4-B235-ED3370FF321E}" dt="2019-02-07T07:32:59.884" v="242" actId="166"/>
          <ac:spMkLst>
            <pc:docMk/>
            <pc:sldMk cId="2144525461" sldId="480"/>
            <ac:spMk id="71" creationId="{87D987EB-81FD-4C0E-8F7F-727CB864D10F}"/>
          </ac:spMkLst>
        </pc:spChg>
      </pc:sldChg>
      <pc:sldChg chg="ord">
        <pc:chgData name="Daniel Bafia" userId="7ff2bf58-1170-4aa7-b00e-13bf31def517" providerId="ADAL" clId="{D5CABE22-9853-4EB4-B235-ED3370FF321E}" dt="2019-02-07T01:10:14.015" v="29" actId="2696"/>
        <pc:sldMkLst>
          <pc:docMk/>
          <pc:sldMk cId="789418742" sldId="496"/>
        </pc:sldMkLst>
      </pc:sldChg>
      <pc:sldChg chg="ord">
        <pc:chgData name="Daniel Bafia" userId="7ff2bf58-1170-4aa7-b00e-13bf31def517" providerId="ADAL" clId="{D5CABE22-9853-4EB4-B235-ED3370FF321E}" dt="2019-02-07T01:10:07.472" v="27" actId="2696"/>
        <pc:sldMkLst>
          <pc:docMk/>
          <pc:sldMk cId="3481777814" sldId="500"/>
        </pc:sldMkLst>
      </pc:sldChg>
      <pc:sldChg chg="addSp delSp modSp ord">
        <pc:chgData name="Daniel Bafia" userId="7ff2bf58-1170-4aa7-b00e-13bf31def517" providerId="ADAL" clId="{D5CABE22-9853-4EB4-B235-ED3370FF321E}" dt="2019-02-07T03:13:44.404" v="118" actId="1076"/>
        <pc:sldMkLst>
          <pc:docMk/>
          <pc:sldMk cId="88220858" sldId="501"/>
        </pc:sldMkLst>
        <pc:spChg chg="mod">
          <ac:chgData name="Daniel Bafia" userId="7ff2bf58-1170-4aa7-b00e-13bf31def517" providerId="ADAL" clId="{D5CABE22-9853-4EB4-B235-ED3370FF321E}" dt="2019-02-07T03:13:23.365" v="111" actId="1076"/>
          <ac:spMkLst>
            <pc:docMk/>
            <pc:sldMk cId="88220858" sldId="501"/>
            <ac:spMk id="2" creationId="{9E0938A5-7D63-4159-90BE-19FF4850EF4B}"/>
          </ac:spMkLst>
        </pc:spChg>
        <pc:spChg chg="add del mod">
          <ac:chgData name="Daniel Bafia" userId="7ff2bf58-1170-4aa7-b00e-13bf31def517" providerId="ADAL" clId="{D5CABE22-9853-4EB4-B235-ED3370FF321E}" dt="2019-02-07T03:13:12.986" v="107" actId="478"/>
          <ac:spMkLst>
            <pc:docMk/>
            <pc:sldMk cId="88220858" sldId="501"/>
            <ac:spMk id="15" creationId="{CB89723C-3AFD-48DB-9643-C3E5D63DB6D0}"/>
          </ac:spMkLst>
        </pc:spChg>
        <pc:spChg chg="add mod">
          <ac:chgData name="Daniel Bafia" userId="7ff2bf58-1170-4aa7-b00e-13bf31def517" providerId="ADAL" clId="{D5CABE22-9853-4EB4-B235-ED3370FF321E}" dt="2019-02-07T03:13:44.404" v="118" actId="1076"/>
          <ac:spMkLst>
            <pc:docMk/>
            <pc:sldMk cId="88220858" sldId="501"/>
            <ac:spMk id="18" creationId="{5C6E705B-435D-4301-BA62-55BCB08001AC}"/>
          </ac:spMkLst>
        </pc:spChg>
        <pc:picChg chg="mod">
          <ac:chgData name="Daniel Bafia" userId="7ff2bf58-1170-4aa7-b00e-13bf31def517" providerId="ADAL" clId="{D5CABE22-9853-4EB4-B235-ED3370FF321E}" dt="2019-02-07T03:13:40.941" v="116" actId="1076"/>
          <ac:picMkLst>
            <pc:docMk/>
            <pc:sldMk cId="88220858" sldId="501"/>
            <ac:picMk id="8" creationId="{4E3788CE-CA8A-47B8-8A19-F7D9133534C2}"/>
          </ac:picMkLst>
        </pc:picChg>
        <pc:picChg chg="mod">
          <ac:chgData name="Daniel Bafia" userId="7ff2bf58-1170-4aa7-b00e-13bf31def517" providerId="ADAL" clId="{D5CABE22-9853-4EB4-B235-ED3370FF321E}" dt="2019-02-07T03:13:21.212" v="110" actId="1076"/>
          <ac:picMkLst>
            <pc:docMk/>
            <pc:sldMk cId="88220858" sldId="501"/>
            <ac:picMk id="16" creationId="{65A8A1F1-E3A3-4890-9654-9447CE844734}"/>
          </ac:picMkLst>
        </pc:picChg>
        <pc:cxnChg chg="add mod">
          <ac:chgData name="Daniel Bafia" userId="7ff2bf58-1170-4aa7-b00e-13bf31def517" providerId="ADAL" clId="{D5CABE22-9853-4EB4-B235-ED3370FF321E}" dt="2019-02-07T03:13:34.776" v="115" actId="14100"/>
          <ac:cxnSpMkLst>
            <pc:docMk/>
            <pc:sldMk cId="88220858" sldId="501"/>
            <ac:cxnSpMk id="5" creationId="{8B9A1FFD-5928-444E-9A8B-575A461A8AE6}"/>
          </ac:cxnSpMkLst>
        </pc:cxnChg>
        <pc:cxnChg chg="add mod">
          <ac:chgData name="Daniel Bafia" userId="7ff2bf58-1170-4aa7-b00e-13bf31def517" providerId="ADAL" clId="{D5CABE22-9853-4EB4-B235-ED3370FF321E}" dt="2019-02-07T03:13:42.569" v="117" actId="1076"/>
          <ac:cxnSpMkLst>
            <pc:docMk/>
            <pc:sldMk cId="88220858" sldId="501"/>
            <ac:cxnSpMk id="19" creationId="{3793A807-DCE1-48BE-989C-C860328331EE}"/>
          </ac:cxnSpMkLst>
        </pc:cxnChg>
      </pc:sldChg>
      <pc:sldChg chg="ord">
        <pc:chgData name="Daniel Bafia" userId="7ff2bf58-1170-4aa7-b00e-13bf31def517" providerId="ADAL" clId="{D5CABE22-9853-4EB4-B235-ED3370FF321E}" dt="2019-02-07T07:33:09.243" v="243" actId="2696"/>
        <pc:sldMkLst>
          <pc:docMk/>
          <pc:sldMk cId="1277101789" sldId="508"/>
        </pc:sldMkLst>
      </pc:sldChg>
      <pc:sldChg chg="delSp modSp">
        <pc:chgData name="Daniel Bafia" userId="7ff2bf58-1170-4aa7-b00e-13bf31def517" providerId="ADAL" clId="{D5CABE22-9853-4EB4-B235-ED3370FF321E}" dt="2019-02-07T08:27:58.675" v="252" actId="478"/>
        <pc:sldMkLst>
          <pc:docMk/>
          <pc:sldMk cId="846774072" sldId="511"/>
        </pc:sldMkLst>
        <pc:spChg chg="del mod">
          <ac:chgData name="Daniel Bafia" userId="7ff2bf58-1170-4aa7-b00e-13bf31def517" providerId="ADAL" clId="{D5CABE22-9853-4EB4-B235-ED3370FF321E}" dt="2019-02-07T08:27:56.291" v="251" actId="478"/>
          <ac:spMkLst>
            <pc:docMk/>
            <pc:sldMk cId="846774072" sldId="511"/>
            <ac:spMk id="26" creationId="{A76BAAB6-91DF-4D76-9EA1-DA391DB52FD3}"/>
          </ac:spMkLst>
        </pc:spChg>
        <pc:cxnChg chg="del">
          <ac:chgData name="Daniel Bafia" userId="7ff2bf58-1170-4aa7-b00e-13bf31def517" providerId="ADAL" clId="{D5CABE22-9853-4EB4-B235-ED3370FF321E}" dt="2019-02-07T08:27:58.675" v="252" actId="478"/>
          <ac:cxnSpMkLst>
            <pc:docMk/>
            <pc:sldMk cId="846774072" sldId="511"/>
            <ac:cxnSpMk id="10" creationId="{6B3E96E5-F6A2-4161-92DA-F63AC128832A}"/>
          </ac:cxnSpMkLst>
        </pc:cxnChg>
      </pc:sldChg>
      <pc:sldChg chg="modSp">
        <pc:chgData name="Daniel Bafia" userId="7ff2bf58-1170-4aa7-b00e-13bf31def517" providerId="ADAL" clId="{D5CABE22-9853-4EB4-B235-ED3370FF321E}" dt="2019-02-07T07:19:02.213" v="239" actId="1076"/>
        <pc:sldMkLst>
          <pc:docMk/>
          <pc:sldMk cId="42211384" sldId="514"/>
        </pc:sldMkLst>
        <pc:spChg chg="mod">
          <ac:chgData name="Daniel Bafia" userId="7ff2bf58-1170-4aa7-b00e-13bf31def517" providerId="ADAL" clId="{D5CABE22-9853-4EB4-B235-ED3370FF321E}" dt="2019-02-07T07:19:02.213" v="239" actId="1076"/>
          <ac:spMkLst>
            <pc:docMk/>
            <pc:sldMk cId="42211384" sldId="514"/>
            <ac:spMk id="2" creationId="{059B45A1-8744-4BA0-8E79-49E57F393E5E}"/>
          </ac:spMkLst>
        </pc:spChg>
      </pc:sldChg>
      <pc:sldChg chg="modSp">
        <pc:chgData name="Daniel Bafia" userId="7ff2bf58-1170-4aa7-b00e-13bf31def517" providerId="ADAL" clId="{D5CABE22-9853-4EB4-B235-ED3370FF321E}" dt="2019-02-07T07:17:15.358" v="190" actId="20577"/>
        <pc:sldMkLst>
          <pc:docMk/>
          <pc:sldMk cId="4012905575" sldId="515"/>
        </pc:sldMkLst>
        <pc:spChg chg="mod">
          <ac:chgData name="Daniel Bafia" userId="7ff2bf58-1170-4aa7-b00e-13bf31def517" providerId="ADAL" clId="{D5CABE22-9853-4EB4-B235-ED3370FF321E}" dt="2019-02-07T07:17:15.358" v="190" actId="20577"/>
          <ac:spMkLst>
            <pc:docMk/>
            <pc:sldMk cId="4012905575" sldId="515"/>
            <ac:spMk id="14" creationId="{EA68C587-99E8-4B58-824A-FC1CF922C7D0}"/>
          </ac:spMkLst>
        </pc:spChg>
      </pc:sldChg>
      <pc:sldChg chg="addSp delSp modSp add">
        <pc:chgData name="Daniel Bafia" userId="7ff2bf58-1170-4aa7-b00e-13bf31def517" providerId="ADAL" clId="{D5CABE22-9853-4EB4-B235-ED3370FF321E}" dt="2019-02-07T16:01:21.134" v="450" actId="1076"/>
        <pc:sldMkLst>
          <pc:docMk/>
          <pc:sldMk cId="1487571806" sldId="516"/>
        </pc:sldMkLst>
        <pc:spChg chg="del mod">
          <ac:chgData name="Daniel Bafia" userId="7ff2bf58-1170-4aa7-b00e-13bf31def517" providerId="ADAL" clId="{D5CABE22-9853-4EB4-B235-ED3370FF321E}" dt="2019-02-07T15:48:45.192" v="264" actId="478"/>
          <ac:spMkLst>
            <pc:docMk/>
            <pc:sldMk cId="1487571806" sldId="516"/>
            <ac:spMk id="2" creationId="{C73D0954-BE74-4249-80B6-EB5829E9ADD7}"/>
          </ac:spMkLst>
        </pc:spChg>
        <pc:spChg chg="mod">
          <ac:chgData name="Daniel Bafia" userId="7ff2bf58-1170-4aa7-b00e-13bf31def517" providerId="ADAL" clId="{D5CABE22-9853-4EB4-B235-ED3370FF321E}" dt="2019-02-07T16:00:57.437" v="420" actId="1076"/>
          <ac:spMkLst>
            <pc:docMk/>
            <pc:sldMk cId="1487571806" sldId="516"/>
            <ac:spMk id="3" creationId="{77AF769B-6EEB-47EB-AA6F-7E216CCA55C3}"/>
          </ac:spMkLst>
        </pc:spChg>
        <pc:spChg chg="del">
          <ac:chgData name="Daniel Bafia" userId="7ff2bf58-1170-4aa7-b00e-13bf31def517" providerId="ADAL" clId="{D5CABE22-9853-4EB4-B235-ED3370FF321E}" dt="2019-02-07T15:49:30.202" v="321" actId="478"/>
          <ac:spMkLst>
            <pc:docMk/>
            <pc:sldMk cId="1487571806" sldId="516"/>
            <ac:spMk id="4" creationId="{AC710309-5F9D-4AD1-B04B-580C47C94E9D}"/>
          </ac:spMkLst>
        </pc:spChg>
        <pc:spChg chg="del">
          <ac:chgData name="Daniel Bafia" userId="7ff2bf58-1170-4aa7-b00e-13bf31def517" providerId="ADAL" clId="{D5CABE22-9853-4EB4-B235-ED3370FF321E}" dt="2019-02-07T15:49:27.155" v="320" actId="478"/>
          <ac:spMkLst>
            <pc:docMk/>
            <pc:sldMk cId="1487571806" sldId="516"/>
            <ac:spMk id="5" creationId="{EA099CC8-F1C3-4339-8A44-0F8B99AF6E33}"/>
          </ac:spMkLst>
        </pc:spChg>
        <pc:spChg chg="add del mod">
          <ac:chgData name="Daniel Bafia" userId="7ff2bf58-1170-4aa7-b00e-13bf31def517" providerId="ADAL" clId="{D5CABE22-9853-4EB4-B235-ED3370FF321E}" dt="2019-02-07T15:48:49.626" v="265" actId="478"/>
          <ac:spMkLst>
            <pc:docMk/>
            <pc:sldMk cId="1487571806" sldId="516"/>
            <ac:spMk id="10" creationId="{3ECF5691-031F-41A9-A530-27ECB5E62936}"/>
          </ac:spMkLst>
        </pc:spChg>
        <pc:spChg chg="add">
          <ac:chgData name="Daniel Bafia" userId="7ff2bf58-1170-4aa7-b00e-13bf31def517" providerId="ADAL" clId="{D5CABE22-9853-4EB4-B235-ED3370FF321E}" dt="2019-02-07T15:49:30.705" v="322"/>
          <ac:spMkLst>
            <pc:docMk/>
            <pc:sldMk cId="1487571806" sldId="516"/>
            <ac:spMk id="11" creationId="{35D360A6-987F-4817-8012-83AD6298015A}"/>
          </ac:spMkLst>
        </pc:spChg>
        <pc:spChg chg="add">
          <ac:chgData name="Daniel Bafia" userId="7ff2bf58-1170-4aa7-b00e-13bf31def517" providerId="ADAL" clId="{D5CABE22-9853-4EB4-B235-ED3370FF321E}" dt="2019-02-07T15:49:30.705" v="322"/>
          <ac:spMkLst>
            <pc:docMk/>
            <pc:sldMk cId="1487571806" sldId="516"/>
            <ac:spMk id="12" creationId="{07FC1208-D003-40D1-AF95-9ABBC311EB34}"/>
          </ac:spMkLst>
        </pc:spChg>
        <pc:spChg chg="add mod">
          <ac:chgData name="Daniel Bafia" userId="7ff2bf58-1170-4aa7-b00e-13bf31def517" providerId="ADAL" clId="{D5CABE22-9853-4EB4-B235-ED3370FF321E}" dt="2019-02-07T16:01:14.593" v="449" actId="1076"/>
          <ac:spMkLst>
            <pc:docMk/>
            <pc:sldMk cId="1487571806" sldId="516"/>
            <ac:spMk id="13" creationId="{74DF10E7-CBEB-4ECA-9648-21F87C4D42F1}"/>
          </ac:spMkLst>
        </pc:spChg>
        <pc:spChg chg="add mod">
          <ac:chgData name="Daniel Bafia" userId="7ff2bf58-1170-4aa7-b00e-13bf31def517" providerId="ADAL" clId="{D5CABE22-9853-4EB4-B235-ED3370FF321E}" dt="2019-02-07T16:01:21.134" v="450" actId="1076"/>
          <ac:spMkLst>
            <pc:docMk/>
            <pc:sldMk cId="1487571806" sldId="516"/>
            <ac:spMk id="14" creationId="{7907CFD7-582A-4E9D-9264-4D3BDAC8F5FC}"/>
          </ac:spMkLst>
        </pc:spChg>
        <pc:picChg chg="add mod ord">
          <ac:chgData name="Daniel Bafia" userId="7ff2bf58-1170-4aa7-b00e-13bf31def517" providerId="ADAL" clId="{D5CABE22-9853-4EB4-B235-ED3370FF321E}" dt="2019-02-07T16:01:08.293" v="448" actId="1038"/>
          <ac:picMkLst>
            <pc:docMk/>
            <pc:sldMk cId="1487571806" sldId="516"/>
            <ac:picMk id="8" creationId="{10EAD879-D53A-49D1-B3A4-B1BE12C90DE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awkiit-my.sharepoint.com/personal/dbafia_hawk_iit_edu/Documents/Excel/2019/January/modBakeQuenchHits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zsung\Documents\AFM-MFM\120C%20baked+HPR-Jan2019\Post%20data%20analysis%20result\Height%20profile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zsung\Documents\AFM-MFM\120C%20baked+HPR-Jan2019\Post%20data%20analysis%20result\Height%20profile-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zsung\Documents\AFM-MFM\120C%20baked+HPR-Jan2019\Post%20data%20analysis%20result\Height%20profile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Sheet1!$D$5:$D$33</c:f>
              <c:numCache>
                <c:formatCode>General</c:formatCode>
                <c:ptCount val="29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</c:numCache>
            </c:numRef>
          </c:cat>
          <c:val>
            <c:numRef>
              <c:f>Sheet1!$E$5:$E$33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3</c:v>
                </c:pt>
                <c:pt idx="21">
                  <c:v>3</c:v>
                </c:pt>
                <c:pt idx="22">
                  <c:v>5</c:v>
                </c:pt>
                <c:pt idx="23">
                  <c:v>6</c:v>
                </c:pt>
                <c:pt idx="24">
                  <c:v>5</c:v>
                </c:pt>
                <c:pt idx="25">
                  <c:v>6</c:v>
                </c:pt>
                <c:pt idx="26">
                  <c:v>13</c:v>
                </c:pt>
                <c:pt idx="27">
                  <c:v>8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4-473B-BBE3-DC2C211B2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27"/>
        <c:axId val="464936248"/>
        <c:axId val="464935592"/>
      </c:barChart>
      <c:catAx>
        <c:axId val="464936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Quench</a:t>
                </a:r>
                <a:r>
                  <a:rPr lang="en-US" baseline="0"/>
                  <a:t> Field (MV/m)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935592"/>
        <c:crosses val="autoZero"/>
        <c:auto val="1"/>
        <c:lblAlgn val="ctr"/>
        <c:lblOffset val="100"/>
        <c:tickLblSkip val="2"/>
        <c:noMultiLvlLbl val="0"/>
      </c:catAx>
      <c:valAx>
        <c:axId val="46493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Cavities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936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Hydride</a:t>
            </a:r>
            <a:r>
              <a:rPr lang="en-US" sz="1100" b="1" baseline="0" dirty="0">
                <a:solidFill>
                  <a:schemeClr val="accent6">
                    <a:lumMod val="50000"/>
                  </a:schemeClr>
                </a:solidFill>
              </a:rPr>
              <a:t> Size Through Warm Up of 120C Baked Cavity Cutout</a:t>
            </a:r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8864279639068127"/>
          <c:y val="2.686608453047529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300K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pPr>
              <a:solidFill>
                <a:schemeClr val="accent1"/>
              </a:solidFill>
              <a:ln w="31750">
                <a:solidFill>
                  <a:srgbClr val="008000"/>
                </a:solidFill>
              </a:ln>
              <a:effectLst/>
            </c:spPr>
          </c:marker>
          <c:xVal>
            <c:numRef>
              <c:f>Sheet3!$B$4:$B$14</c:f>
              <c:numCache>
                <c:formatCode>General</c:formatCode>
                <c:ptCount val="11"/>
                <c:pt idx="0">
                  <c:v>-0.10565999999999999</c:v>
                </c:pt>
                <c:pt idx="1">
                  <c:v>0</c:v>
                </c:pt>
                <c:pt idx="2">
                  <c:v>0.10565999999999999</c:v>
                </c:pt>
                <c:pt idx="3">
                  <c:v>0.21132000000000006</c:v>
                </c:pt>
                <c:pt idx="4">
                  <c:v>0.31697999999999998</c:v>
                </c:pt>
                <c:pt idx="5">
                  <c:v>0.42264000000000002</c:v>
                </c:pt>
                <c:pt idx="6">
                  <c:v>0.5283000000000001</c:v>
                </c:pt>
                <c:pt idx="7">
                  <c:v>0.63396000000000008</c:v>
                </c:pt>
                <c:pt idx="8">
                  <c:v>0.73961999999999994</c:v>
                </c:pt>
                <c:pt idx="9">
                  <c:v>0.84528000000000003</c:v>
                </c:pt>
                <c:pt idx="10">
                  <c:v>0.95094000000000001</c:v>
                </c:pt>
              </c:numCache>
            </c:numRef>
          </c:xVal>
          <c:yVal>
            <c:numRef>
              <c:f>Sheet3!$C$4:$C$14</c:f>
              <c:numCache>
                <c:formatCode>General</c:formatCode>
                <c:ptCount val="11"/>
                <c:pt idx="0">
                  <c:v>10.027199999999903</c:v>
                </c:pt>
                <c:pt idx="1">
                  <c:v>12.136399999999936</c:v>
                </c:pt>
                <c:pt idx="2">
                  <c:v>8.9779999999999305</c:v>
                </c:pt>
                <c:pt idx="3">
                  <c:v>8.4522000000000208</c:v>
                </c:pt>
                <c:pt idx="4">
                  <c:v>18.868999999999801</c:v>
                </c:pt>
                <c:pt idx="5">
                  <c:v>45.912999999999869</c:v>
                </c:pt>
                <c:pt idx="6">
                  <c:v>59.812100000000036</c:v>
                </c:pt>
                <c:pt idx="7">
                  <c:v>41.934599999999818</c:v>
                </c:pt>
                <c:pt idx="8">
                  <c:v>16.542300000000012</c:v>
                </c:pt>
                <c:pt idx="9">
                  <c:v>0</c:v>
                </c:pt>
                <c:pt idx="10">
                  <c:v>1.4022000000000201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29B-4B5B-831D-2A7BA8B37145}"/>
            </c:ext>
          </c:extLst>
        </c:ser>
        <c:ser>
          <c:idx val="1"/>
          <c:order val="1"/>
          <c:tx>
            <c:strRef>
              <c:f>Sheet3!$E$1</c:f>
              <c:strCache>
                <c:ptCount val="1"/>
                <c:pt idx="0">
                  <c:v>320K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31750">
                <a:solidFill>
                  <a:srgbClr val="FF0000"/>
                </a:solidFill>
              </a:ln>
            </c:spPr>
          </c:marker>
          <c:xVal>
            <c:numRef>
              <c:f>Sheet3!$D$4:$D$11</c:f>
              <c:numCache>
                <c:formatCode>General</c:formatCode>
                <c:ptCount val="8"/>
                <c:pt idx="0">
                  <c:v>0</c:v>
                </c:pt>
                <c:pt idx="1">
                  <c:v>0.11217608999999999</c:v>
                </c:pt>
                <c:pt idx="2">
                  <c:v>0.22435217000000002</c:v>
                </c:pt>
                <c:pt idx="3">
                  <c:v>0.33652826000000002</c:v>
                </c:pt>
                <c:pt idx="4">
                  <c:v>0.44870434999999997</c:v>
                </c:pt>
                <c:pt idx="5">
                  <c:v>0.56088042999999999</c:v>
                </c:pt>
                <c:pt idx="6">
                  <c:v>0.67305652000000005</c:v>
                </c:pt>
                <c:pt idx="7">
                  <c:v>0.78523261</c:v>
                </c:pt>
              </c:numCache>
            </c:numRef>
          </c:xVal>
          <c:yVal>
            <c:numRef>
              <c:f>Sheet3!$E$4:$E$11</c:f>
              <c:numCache>
                <c:formatCode>General</c:formatCode>
                <c:ptCount val="8"/>
                <c:pt idx="0">
                  <c:v>6.7293999999999965</c:v>
                </c:pt>
                <c:pt idx="1">
                  <c:v>2.8076999999999686</c:v>
                </c:pt>
                <c:pt idx="2">
                  <c:v>4.4414999999997651</c:v>
                </c:pt>
                <c:pt idx="3">
                  <c:v>27.2424</c:v>
                </c:pt>
                <c:pt idx="4">
                  <c:v>38.837399999999803</c:v>
                </c:pt>
                <c:pt idx="5">
                  <c:v>37.057399999999909</c:v>
                </c:pt>
                <c:pt idx="6">
                  <c:v>0</c:v>
                </c:pt>
                <c:pt idx="7">
                  <c:v>0.85419999999980512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29B-4B5B-831D-2A7BA8B37145}"/>
            </c:ext>
          </c:extLst>
        </c:ser>
        <c:ser>
          <c:idx val="4"/>
          <c:order val="2"/>
          <c:tx>
            <c:strRef>
              <c:f>Sheet3!$H$1</c:f>
              <c:strCache>
                <c:ptCount val="1"/>
                <c:pt idx="0">
                  <c:v>340K</c:v>
                </c:pt>
              </c:strCache>
            </c:strRef>
          </c:tx>
          <c:spPr>
            <a:ln w="31750">
              <a:solidFill>
                <a:srgbClr val="BD00BD"/>
              </a:solidFill>
            </a:ln>
          </c:spPr>
          <c:marker>
            <c:spPr>
              <a:solidFill>
                <a:srgbClr val="BD00BD"/>
              </a:solidFill>
              <a:ln w="31750">
                <a:solidFill>
                  <a:srgbClr val="BD00BD"/>
                </a:solidFill>
              </a:ln>
            </c:spPr>
          </c:marker>
          <c:xVal>
            <c:numRef>
              <c:f>Sheet3!$G$4:$G$10</c:f>
              <c:numCache>
                <c:formatCode>General</c:formatCode>
                <c:ptCount val="7"/>
                <c:pt idx="0">
                  <c:v>0</c:v>
                </c:pt>
                <c:pt idx="1">
                  <c:v>0.11770524</c:v>
                </c:pt>
                <c:pt idx="2">
                  <c:v>0.23541048000000001</c:v>
                </c:pt>
                <c:pt idx="3">
                  <c:v>0.35311572000000002</c:v>
                </c:pt>
                <c:pt idx="4">
                  <c:v>0.47082096000000001</c:v>
                </c:pt>
                <c:pt idx="5">
                  <c:v>0.5885262</c:v>
                </c:pt>
                <c:pt idx="6">
                  <c:v>0.70623144000000004</c:v>
                </c:pt>
              </c:numCache>
            </c:numRef>
          </c:xVal>
          <c:yVal>
            <c:numRef>
              <c:f>Sheet3!$H$4:$H$10</c:f>
              <c:numCache>
                <c:formatCode>General</c:formatCode>
                <c:ptCount val="7"/>
                <c:pt idx="0">
                  <c:v>8.4002000000000798</c:v>
                </c:pt>
                <c:pt idx="1">
                  <c:v>6.8343000000001819</c:v>
                </c:pt>
                <c:pt idx="2">
                  <c:v>36.330900000000057</c:v>
                </c:pt>
                <c:pt idx="3">
                  <c:v>45.221000000000174</c:v>
                </c:pt>
                <c:pt idx="4">
                  <c:v>50.47080000000004</c:v>
                </c:pt>
                <c:pt idx="5">
                  <c:v>0</c:v>
                </c:pt>
                <c:pt idx="6">
                  <c:v>7.6039000000001078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29B-4B5B-831D-2A7BA8B37145}"/>
            </c:ext>
          </c:extLst>
        </c:ser>
        <c:ser>
          <c:idx val="6"/>
          <c:order val="3"/>
          <c:tx>
            <c:strRef>
              <c:f>Sheet3!$J$1</c:f>
              <c:strCache>
                <c:ptCount val="1"/>
                <c:pt idx="0">
                  <c:v>360K</c:v>
                </c:pt>
              </c:strCache>
            </c:strRef>
          </c:tx>
          <c:spPr>
            <a:ln w="31750"/>
          </c:spPr>
          <c:marker>
            <c:spPr>
              <a:ln w="31750"/>
            </c:spPr>
          </c:marker>
          <c:xVal>
            <c:numRef>
              <c:f>Sheet3!$J$4:$J$10</c:f>
              <c:numCache>
                <c:formatCode>General</c:formatCode>
                <c:ptCount val="7"/>
                <c:pt idx="0">
                  <c:v>0</c:v>
                </c:pt>
                <c:pt idx="1">
                  <c:v>0.12561785</c:v>
                </c:pt>
                <c:pt idx="2">
                  <c:v>0.25123570000000001</c:v>
                </c:pt>
                <c:pt idx="3">
                  <c:v>0.37685354999999998</c:v>
                </c:pt>
                <c:pt idx="4">
                  <c:v>0.50247140000000001</c:v>
                </c:pt>
                <c:pt idx="5">
                  <c:v>0.62808925000000004</c:v>
                </c:pt>
                <c:pt idx="6">
                  <c:v>0.75370709999999996</c:v>
                </c:pt>
              </c:numCache>
            </c:numRef>
          </c:xVal>
          <c:yVal>
            <c:numRef>
              <c:f>Sheet3!$K$4:$K$10</c:f>
              <c:numCache>
                <c:formatCode>General</c:formatCode>
                <c:ptCount val="7"/>
                <c:pt idx="0">
                  <c:v>10.62059999999998</c:v>
                </c:pt>
                <c:pt idx="1">
                  <c:v>7.6734000000000524</c:v>
                </c:pt>
                <c:pt idx="2">
                  <c:v>23.945899999999966</c:v>
                </c:pt>
                <c:pt idx="3">
                  <c:v>55.322199999999988</c:v>
                </c:pt>
                <c:pt idx="4">
                  <c:v>51.684299999999794</c:v>
                </c:pt>
                <c:pt idx="5">
                  <c:v>0</c:v>
                </c:pt>
                <c:pt idx="6">
                  <c:v>6.3301000000000052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29B-4B5B-831D-2A7BA8B37145}"/>
            </c:ext>
          </c:extLst>
        </c:ser>
        <c:ser>
          <c:idx val="8"/>
          <c:order val="4"/>
          <c:tx>
            <c:strRef>
              <c:f>Sheet3!$N$1</c:f>
              <c:strCache>
                <c:ptCount val="1"/>
                <c:pt idx="0">
                  <c:v>380K</c:v>
                </c:pt>
              </c:strCache>
            </c:strRef>
          </c:tx>
          <c:spPr>
            <a:ln w="31750"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6">
                  <a:lumMod val="40000"/>
                  <a:lumOff val="60000"/>
                </a:schemeClr>
              </a:solidFill>
              <a:ln w="31750"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Sheet3!$M$4:$M$9</c:f>
              <c:numCache>
                <c:formatCode>General</c:formatCode>
                <c:ptCount val="6"/>
                <c:pt idx="0">
                  <c:v>0</c:v>
                </c:pt>
                <c:pt idx="1">
                  <c:v>0.13715593000000001</c:v>
                </c:pt>
                <c:pt idx="2">
                  <c:v>0.27431185000000002</c:v>
                </c:pt>
                <c:pt idx="3">
                  <c:v>0.41146778000000001</c:v>
                </c:pt>
                <c:pt idx="4">
                  <c:v>0.54862370000000005</c:v>
                </c:pt>
                <c:pt idx="5">
                  <c:v>0.68577962999999997</c:v>
                </c:pt>
              </c:numCache>
            </c:numRef>
          </c:xVal>
          <c:yVal>
            <c:numRef>
              <c:f>Sheet3!$N$4:$N$14</c:f>
              <c:numCache>
                <c:formatCode>General</c:formatCode>
                <c:ptCount val="11"/>
                <c:pt idx="0">
                  <c:v>7.3655000000001358</c:v>
                </c:pt>
                <c:pt idx="1">
                  <c:v>6.4319000000001569</c:v>
                </c:pt>
                <c:pt idx="2">
                  <c:v>37.371000000000045</c:v>
                </c:pt>
                <c:pt idx="3">
                  <c:v>48.885100000000122</c:v>
                </c:pt>
                <c:pt idx="4">
                  <c:v>24.858700000000013</c:v>
                </c:pt>
                <c:pt idx="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29B-4B5B-831D-2A7BA8B37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6861408"/>
        <c:axId val="916854800"/>
      </c:scatterChart>
      <c:valAx>
        <c:axId val="916861408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000" b="0" dirty="0">
                    <a:solidFill>
                      <a:schemeClr val="accent6">
                        <a:lumMod val="50000"/>
                      </a:schemeClr>
                    </a:solidFill>
                  </a:rPr>
                  <a:t>Diameter [um</a:t>
                </a:r>
                <a:r>
                  <a:rPr lang="en-US" sz="1000" b="0" baseline="0" dirty="0">
                    <a:solidFill>
                      <a:schemeClr val="accent6">
                        <a:lumMod val="50000"/>
                      </a:schemeClr>
                    </a:solidFill>
                  </a:rPr>
                  <a:t>]</a:t>
                </a:r>
                <a:endParaRPr lang="en-US" sz="11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3667180395592581"/>
              <c:y val="0.8061739518910030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854800"/>
        <c:crosses val="autoZero"/>
        <c:crossBetween val="midCat"/>
      </c:valAx>
      <c:valAx>
        <c:axId val="91685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000" b="0" dirty="0">
                    <a:solidFill>
                      <a:schemeClr val="accent6">
                        <a:lumMod val="50000"/>
                      </a:schemeClr>
                    </a:solidFill>
                  </a:rPr>
                  <a:t>Height</a:t>
                </a:r>
                <a:r>
                  <a:rPr lang="en-US" sz="1000" b="0" baseline="0" dirty="0">
                    <a:solidFill>
                      <a:schemeClr val="accent6">
                        <a:lumMod val="50000"/>
                      </a:schemeClr>
                    </a:solidFill>
                  </a:rPr>
                  <a:t> [nm]</a:t>
                </a:r>
                <a:endParaRPr lang="en-US" sz="10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861408"/>
        <c:crosses val="autoZero"/>
        <c:crossBetween val="midCat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5201881909130364E-2"/>
          <c:y val="0.89514572176947926"/>
          <c:w val="0.97479811809086947"/>
          <c:h val="7.8291594130553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Hydride</a:t>
            </a:r>
            <a:r>
              <a:rPr lang="en-US" baseline="0" dirty="0">
                <a:solidFill>
                  <a:schemeClr val="accent6">
                    <a:lumMod val="50000"/>
                  </a:schemeClr>
                </a:solidFill>
              </a:rPr>
              <a:t> Size Through Warm Up of 120C Baked Cavity Cutout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9838869568479095"/>
          <c:y val="3.51914649808994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300K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pPr>
              <a:solidFill>
                <a:schemeClr val="accent1"/>
              </a:solidFill>
              <a:ln w="31750">
                <a:solidFill>
                  <a:srgbClr val="008000"/>
                </a:solidFill>
              </a:ln>
              <a:effectLst/>
            </c:spPr>
          </c:marker>
          <c:xVal>
            <c:numRef>
              <c:f>Sheet3!$B$4:$B$14</c:f>
              <c:numCache>
                <c:formatCode>General</c:formatCode>
                <c:ptCount val="11"/>
                <c:pt idx="0">
                  <c:v>-0.10565999999999999</c:v>
                </c:pt>
                <c:pt idx="1">
                  <c:v>0</c:v>
                </c:pt>
                <c:pt idx="2">
                  <c:v>0.10565999999999999</c:v>
                </c:pt>
                <c:pt idx="3">
                  <c:v>0.21132000000000006</c:v>
                </c:pt>
                <c:pt idx="4">
                  <c:v>0.31697999999999998</c:v>
                </c:pt>
                <c:pt idx="5">
                  <c:v>0.42264000000000002</c:v>
                </c:pt>
                <c:pt idx="6">
                  <c:v>0.5283000000000001</c:v>
                </c:pt>
                <c:pt idx="7">
                  <c:v>0.63396000000000008</c:v>
                </c:pt>
                <c:pt idx="8">
                  <c:v>0.73961999999999994</c:v>
                </c:pt>
                <c:pt idx="9">
                  <c:v>0.84528000000000003</c:v>
                </c:pt>
                <c:pt idx="10">
                  <c:v>0.95094000000000001</c:v>
                </c:pt>
              </c:numCache>
            </c:numRef>
          </c:xVal>
          <c:yVal>
            <c:numRef>
              <c:f>Sheet3!$C$4:$C$14</c:f>
              <c:numCache>
                <c:formatCode>General</c:formatCode>
                <c:ptCount val="11"/>
                <c:pt idx="0">
                  <c:v>10.027199999999903</c:v>
                </c:pt>
                <c:pt idx="1">
                  <c:v>12.136399999999936</c:v>
                </c:pt>
                <c:pt idx="2">
                  <c:v>8.9779999999999305</c:v>
                </c:pt>
                <c:pt idx="3">
                  <c:v>8.4522000000000208</c:v>
                </c:pt>
                <c:pt idx="4">
                  <c:v>18.868999999999801</c:v>
                </c:pt>
                <c:pt idx="5">
                  <c:v>45.912999999999869</c:v>
                </c:pt>
                <c:pt idx="6">
                  <c:v>59.812100000000036</c:v>
                </c:pt>
                <c:pt idx="7">
                  <c:v>41.934599999999818</c:v>
                </c:pt>
                <c:pt idx="8">
                  <c:v>16.542300000000012</c:v>
                </c:pt>
                <c:pt idx="9">
                  <c:v>0</c:v>
                </c:pt>
                <c:pt idx="10">
                  <c:v>1.4022000000000201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6F7-45B0-95E7-432663C820AF}"/>
            </c:ext>
          </c:extLst>
        </c:ser>
        <c:ser>
          <c:idx val="1"/>
          <c:order val="1"/>
          <c:tx>
            <c:strRef>
              <c:f>Sheet3!$E$1</c:f>
              <c:strCache>
                <c:ptCount val="1"/>
                <c:pt idx="0">
                  <c:v>320K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31750">
                <a:solidFill>
                  <a:srgbClr val="FF0000"/>
                </a:solidFill>
              </a:ln>
            </c:spPr>
          </c:marker>
          <c:xVal>
            <c:numRef>
              <c:f>Sheet3!$D$4:$D$11</c:f>
              <c:numCache>
                <c:formatCode>General</c:formatCode>
                <c:ptCount val="8"/>
                <c:pt idx="0">
                  <c:v>0</c:v>
                </c:pt>
                <c:pt idx="1">
                  <c:v>0.11217608999999999</c:v>
                </c:pt>
                <c:pt idx="2">
                  <c:v>0.22435217000000002</c:v>
                </c:pt>
                <c:pt idx="3">
                  <c:v>0.33652826000000002</c:v>
                </c:pt>
                <c:pt idx="4">
                  <c:v>0.44870434999999997</c:v>
                </c:pt>
                <c:pt idx="5">
                  <c:v>0.56088042999999999</c:v>
                </c:pt>
                <c:pt idx="6">
                  <c:v>0.67305652000000005</c:v>
                </c:pt>
                <c:pt idx="7">
                  <c:v>0.78523261</c:v>
                </c:pt>
              </c:numCache>
            </c:numRef>
          </c:xVal>
          <c:yVal>
            <c:numRef>
              <c:f>Sheet3!$E$4:$E$11</c:f>
              <c:numCache>
                <c:formatCode>General</c:formatCode>
                <c:ptCount val="8"/>
                <c:pt idx="0">
                  <c:v>6.7293999999999965</c:v>
                </c:pt>
                <c:pt idx="1">
                  <c:v>2.8076999999999686</c:v>
                </c:pt>
                <c:pt idx="2">
                  <c:v>4.4414999999997651</c:v>
                </c:pt>
                <c:pt idx="3">
                  <c:v>27.2424</c:v>
                </c:pt>
                <c:pt idx="4">
                  <c:v>38.837399999999803</c:v>
                </c:pt>
                <c:pt idx="5">
                  <c:v>37.057399999999909</c:v>
                </c:pt>
                <c:pt idx="6">
                  <c:v>0</c:v>
                </c:pt>
                <c:pt idx="7">
                  <c:v>0.85419999999980512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6F7-45B0-95E7-432663C82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6861408"/>
        <c:axId val="916854800"/>
      </c:scatterChart>
      <c:valAx>
        <c:axId val="916861408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Diameter [um</a:t>
                </a:r>
                <a:r>
                  <a:rPr lang="en-US" sz="1100" baseline="0" dirty="0">
                    <a:solidFill>
                      <a:schemeClr val="accent6">
                        <a:lumMod val="50000"/>
                      </a:schemeClr>
                    </a:solidFill>
                  </a:rPr>
                  <a:t>]</a:t>
                </a:r>
                <a:endParaRPr lang="en-US" sz="1400" dirty="0">
                  <a:solidFill>
                    <a:schemeClr val="accent6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854800"/>
        <c:crosses val="autoZero"/>
        <c:crossBetween val="midCat"/>
      </c:valAx>
      <c:valAx>
        <c:axId val="91685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Height</a:t>
                </a:r>
                <a:r>
                  <a:rPr lang="en-US" sz="1100" baseline="0" dirty="0">
                    <a:solidFill>
                      <a:schemeClr val="accent6">
                        <a:lumMod val="50000"/>
                      </a:schemeClr>
                    </a:solidFill>
                  </a:rPr>
                  <a:t> [nm]</a:t>
                </a:r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861408"/>
        <c:crosses val="autoZero"/>
        <c:crossBetween val="midCat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5201881909130364E-2"/>
          <c:y val="0.89514572176947926"/>
          <c:w val="0.97479811809086947"/>
          <c:h val="7.8291594130553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Hydride</a:t>
            </a:r>
            <a:r>
              <a:rPr lang="en-US" baseline="0" dirty="0">
                <a:solidFill>
                  <a:schemeClr val="accent6">
                    <a:lumMod val="50000"/>
                  </a:schemeClr>
                </a:solidFill>
              </a:rPr>
              <a:t> Size Through Warm Up of 120C Baked Cavity Cutout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9838869568479095"/>
          <c:y val="3.51914649808994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300K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pPr>
              <a:solidFill>
                <a:schemeClr val="accent1"/>
              </a:solidFill>
              <a:ln w="31750">
                <a:solidFill>
                  <a:srgbClr val="008000"/>
                </a:solidFill>
              </a:ln>
              <a:effectLst/>
            </c:spPr>
          </c:marker>
          <c:xVal>
            <c:numRef>
              <c:f>Sheet3!$B$4:$B$14</c:f>
              <c:numCache>
                <c:formatCode>General</c:formatCode>
                <c:ptCount val="11"/>
                <c:pt idx="0">
                  <c:v>-0.10565999999999999</c:v>
                </c:pt>
                <c:pt idx="1">
                  <c:v>0</c:v>
                </c:pt>
                <c:pt idx="2">
                  <c:v>0.10565999999999999</c:v>
                </c:pt>
                <c:pt idx="3">
                  <c:v>0.21132000000000006</c:v>
                </c:pt>
                <c:pt idx="4">
                  <c:v>0.31697999999999998</c:v>
                </c:pt>
                <c:pt idx="5">
                  <c:v>0.42264000000000002</c:v>
                </c:pt>
                <c:pt idx="6">
                  <c:v>0.5283000000000001</c:v>
                </c:pt>
                <c:pt idx="7">
                  <c:v>0.63396000000000008</c:v>
                </c:pt>
                <c:pt idx="8">
                  <c:v>0.73961999999999994</c:v>
                </c:pt>
                <c:pt idx="9">
                  <c:v>0.84528000000000003</c:v>
                </c:pt>
                <c:pt idx="10">
                  <c:v>0.95094000000000001</c:v>
                </c:pt>
              </c:numCache>
            </c:numRef>
          </c:xVal>
          <c:yVal>
            <c:numRef>
              <c:f>Sheet3!$C$4:$C$14</c:f>
              <c:numCache>
                <c:formatCode>General</c:formatCode>
                <c:ptCount val="11"/>
                <c:pt idx="0">
                  <c:v>10.027199999999903</c:v>
                </c:pt>
                <c:pt idx="1">
                  <c:v>12.136399999999936</c:v>
                </c:pt>
                <c:pt idx="2">
                  <c:v>8.9779999999999305</c:v>
                </c:pt>
                <c:pt idx="3">
                  <c:v>8.4522000000000208</c:v>
                </c:pt>
                <c:pt idx="4">
                  <c:v>18.868999999999801</c:v>
                </c:pt>
                <c:pt idx="5">
                  <c:v>45.912999999999869</c:v>
                </c:pt>
                <c:pt idx="6">
                  <c:v>59.812100000000036</c:v>
                </c:pt>
                <c:pt idx="7">
                  <c:v>41.934599999999818</c:v>
                </c:pt>
                <c:pt idx="8">
                  <c:v>16.542300000000012</c:v>
                </c:pt>
                <c:pt idx="9">
                  <c:v>0</c:v>
                </c:pt>
                <c:pt idx="10">
                  <c:v>1.4022000000000201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CA-4B2F-8B08-AA027B73C07C}"/>
            </c:ext>
          </c:extLst>
        </c:ser>
        <c:ser>
          <c:idx val="1"/>
          <c:order val="1"/>
          <c:tx>
            <c:strRef>
              <c:f>Sheet3!$E$1</c:f>
              <c:strCache>
                <c:ptCount val="1"/>
                <c:pt idx="0">
                  <c:v>320K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31750">
                <a:solidFill>
                  <a:srgbClr val="FF0000"/>
                </a:solidFill>
              </a:ln>
            </c:spPr>
          </c:marker>
          <c:xVal>
            <c:numRef>
              <c:f>Sheet3!$D$4:$D$11</c:f>
              <c:numCache>
                <c:formatCode>General</c:formatCode>
                <c:ptCount val="8"/>
                <c:pt idx="0">
                  <c:v>0</c:v>
                </c:pt>
                <c:pt idx="1">
                  <c:v>0.11217608999999999</c:v>
                </c:pt>
                <c:pt idx="2">
                  <c:v>0.22435217000000002</c:v>
                </c:pt>
                <c:pt idx="3">
                  <c:v>0.33652826000000002</c:v>
                </c:pt>
                <c:pt idx="4">
                  <c:v>0.44870434999999997</c:v>
                </c:pt>
                <c:pt idx="5">
                  <c:v>0.56088042999999999</c:v>
                </c:pt>
                <c:pt idx="6">
                  <c:v>0.67305652000000005</c:v>
                </c:pt>
                <c:pt idx="7">
                  <c:v>0.78523261</c:v>
                </c:pt>
              </c:numCache>
            </c:numRef>
          </c:xVal>
          <c:yVal>
            <c:numRef>
              <c:f>Sheet3!$E$4:$E$11</c:f>
              <c:numCache>
                <c:formatCode>General</c:formatCode>
                <c:ptCount val="8"/>
                <c:pt idx="0">
                  <c:v>6.7293999999999965</c:v>
                </c:pt>
                <c:pt idx="1">
                  <c:v>2.8076999999999686</c:v>
                </c:pt>
                <c:pt idx="2">
                  <c:v>4.4414999999997651</c:v>
                </c:pt>
                <c:pt idx="3">
                  <c:v>27.2424</c:v>
                </c:pt>
                <c:pt idx="4">
                  <c:v>38.837399999999803</c:v>
                </c:pt>
                <c:pt idx="5">
                  <c:v>37.057399999999909</c:v>
                </c:pt>
                <c:pt idx="6">
                  <c:v>0</c:v>
                </c:pt>
                <c:pt idx="7">
                  <c:v>0.85419999999980512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FCA-4B2F-8B08-AA027B73C07C}"/>
            </c:ext>
          </c:extLst>
        </c:ser>
        <c:ser>
          <c:idx val="4"/>
          <c:order val="2"/>
          <c:tx>
            <c:strRef>
              <c:f>Sheet3!$H$1</c:f>
              <c:strCache>
                <c:ptCount val="1"/>
                <c:pt idx="0">
                  <c:v>340K</c:v>
                </c:pt>
              </c:strCache>
            </c:strRef>
          </c:tx>
          <c:spPr>
            <a:ln w="31750">
              <a:solidFill>
                <a:srgbClr val="BD00BD"/>
              </a:solidFill>
            </a:ln>
          </c:spPr>
          <c:marker>
            <c:spPr>
              <a:solidFill>
                <a:srgbClr val="BD00BD"/>
              </a:solidFill>
              <a:ln w="31750">
                <a:solidFill>
                  <a:srgbClr val="BD00BD"/>
                </a:solidFill>
              </a:ln>
            </c:spPr>
          </c:marker>
          <c:xVal>
            <c:numRef>
              <c:f>Sheet3!$G$4:$G$10</c:f>
              <c:numCache>
                <c:formatCode>General</c:formatCode>
                <c:ptCount val="7"/>
                <c:pt idx="0">
                  <c:v>0</c:v>
                </c:pt>
                <c:pt idx="1">
                  <c:v>0.11770524</c:v>
                </c:pt>
                <c:pt idx="2">
                  <c:v>0.23541048000000001</c:v>
                </c:pt>
                <c:pt idx="3">
                  <c:v>0.35311572000000002</c:v>
                </c:pt>
                <c:pt idx="4">
                  <c:v>0.47082096000000001</c:v>
                </c:pt>
                <c:pt idx="5">
                  <c:v>0.5885262</c:v>
                </c:pt>
                <c:pt idx="6">
                  <c:v>0.70623144000000004</c:v>
                </c:pt>
              </c:numCache>
            </c:numRef>
          </c:xVal>
          <c:yVal>
            <c:numRef>
              <c:f>Sheet3!$H$4:$H$10</c:f>
              <c:numCache>
                <c:formatCode>General</c:formatCode>
                <c:ptCount val="7"/>
                <c:pt idx="0">
                  <c:v>8.4002000000000798</c:v>
                </c:pt>
                <c:pt idx="1">
                  <c:v>6.8343000000001819</c:v>
                </c:pt>
                <c:pt idx="2">
                  <c:v>36.330900000000057</c:v>
                </c:pt>
                <c:pt idx="3">
                  <c:v>45.221000000000174</c:v>
                </c:pt>
                <c:pt idx="4">
                  <c:v>50.47080000000004</c:v>
                </c:pt>
                <c:pt idx="5">
                  <c:v>0</c:v>
                </c:pt>
                <c:pt idx="6">
                  <c:v>7.6039000000001078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FCA-4B2F-8B08-AA027B73C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6861408"/>
        <c:axId val="916854800"/>
      </c:scatterChart>
      <c:valAx>
        <c:axId val="916861408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Diameter [um</a:t>
                </a:r>
                <a:r>
                  <a:rPr lang="en-US" sz="1100" baseline="0" dirty="0">
                    <a:solidFill>
                      <a:schemeClr val="accent6">
                        <a:lumMod val="50000"/>
                      </a:schemeClr>
                    </a:solidFill>
                  </a:rPr>
                  <a:t>]</a:t>
                </a:r>
                <a:endParaRPr lang="en-US" sz="1400" dirty="0">
                  <a:solidFill>
                    <a:schemeClr val="accent6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854800"/>
        <c:crosses val="autoZero"/>
        <c:crossBetween val="midCat"/>
      </c:valAx>
      <c:valAx>
        <c:axId val="91685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Height</a:t>
                </a:r>
                <a:r>
                  <a:rPr lang="en-US" sz="1100" baseline="0" dirty="0">
                    <a:solidFill>
                      <a:schemeClr val="accent6">
                        <a:lumMod val="50000"/>
                      </a:schemeClr>
                    </a:solidFill>
                  </a:rPr>
                  <a:t> [nm]</a:t>
                </a:r>
                <a:endParaRPr lang="en-US" sz="1100" dirty="0">
                  <a:solidFill>
                    <a:schemeClr val="accent6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861408"/>
        <c:crosses val="autoZero"/>
        <c:crossBetween val="midCat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5201881909130364E-2"/>
          <c:y val="0.89514572176947926"/>
          <c:w val="0.97479811809086947"/>
          <c:h val="7.8291594130553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9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2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18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11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38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40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19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00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8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7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0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Sequence: 75/120 then EP then 120 </a:t>
            </a:r>
          </a:p>
          <a:p>
            <a:endParaRPr lang="en-US" dirty="0"/>
          </a:p>
          <a:p>
            <a:r>
              <a:rPr lang="en-US" dirty="0"/>
              <a:t>-- Q matches at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9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Sequence: 75/120 then EP then 120 </a:t>
            </a:r>
          </a:p>
          <a:p>
            <a:endParaRPr lang="en-US" dirty="0"/>
          </a:p>
          <a:p>
            <a:r>
              <a:rPr lang="en-US" dirty="0"/>
              <a:t>-- Q matches at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2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1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5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 sz="900"/>
            </a:lvl1pPr>
          </a:lstStyle>
          <a:p>
            <a:fld id="{42343827-2BBE-404A-82AF-C988DDA27FC1}" type="datetime1">
              <a:rPr lang="en-US" altLang="en-US" smtClean="0"/>
              <a:t>2/7/2019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Anna Grassellino - ILC Cost Reduction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93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chart" Target="../charts/char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Low T Bake – Cool Down Studies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Daniel Bafia	</a:t>
            </a:r>
          </a:p>
          <a:p>
            <a:r>
              <a:rPr lang="en-US" dirty="0"/>
              <a:t>TTC WG3</a:t>
            </a:r>
          </a:p>
          <a:p>
            <a:r>
              <a:rPr lang="en-US" dirty="0"/>
              <a:t>7 February 2019</a:t>
            </a:r>
          </a:p>
        </p:txBody>
      </p:sp>
      <p:pic>
        <p:nvPicPr>
          <p:cNvPr id="5" name="Picture 4" descr="Image result for illinois institute of technology logo">
            <a:extLst>
              <a:ext uri="{FF2B5EF4-FFF2-40B4-BE49-F238E27FC236}">
                <a16:creationId xmlns:a16="http://schemas.microsoft.com/office/drawing/2014/main" id="{A47B2714-D1F0-44BD-B38E-B232F845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" y="52668"/>
            <a:ext cx="1587874" cy="4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0CAEE3-D6FA-447F-84E6-E18FD883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Bifurcation in Performance Post 75/120 Bake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D829-D739-4F8E-AC1A-7D099D689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165BC-BD99-4023-A24B-ADB7269F1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4" y="825342"/>
            <a:ext cx="5560739" cy="349281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0B54A0-7790-454D-ADE8-C92A487D5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36E8054-0234-4364-AB0E-A75133DAC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EF6D4-5318-478A-92EA-A5B41CC8EE17}"/>
              </a:ext>
            </a:extLst>
          </p:cNvPr>
          <p:cNvSpPr txBox="1"/>
          <p:nvPr/>
        </p:nvSpPr>
        <p:spPr>
          <a:xfrm>
            <a:off x="4403976" y="3539180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pic>
        <p:nvPicPr>
          <p:cNvPr id="10" name="Picture 8" descr="Illinois Institute of Technology logo">
            <a:extLst>
              <a:ext uri="{FF2B5EF4-FFF2-40B4-BE49-F238E27FC236}">
                <a16:creationId xmlns:a16="http://schemas.microsoft.com/office/drawing/2014/main" id="{3C5CF760-65E1-4D14-B9F5-6A48C9DE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4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038044-4F2F-4745-B871-702CA5DD2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4" y="825343"/>
            <a:ext cx="5555882" cy="34928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0CAEE3-D6FA-447F-84E6-E18FD883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Bifurcation in Performance Post 75/120 Bake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D829-D739-4F8E-AC1A-7D099D689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B2CC5E9-8B58-47A3-9EF6-9ACD05705494}"/>
              </a:ext>
            </a:extLst>
          </p:cNvPr>
          <p:cNvSpPr txBox="1">
            <a:spLocks/>
          </p:cNvSpPr>
          <p:nvPr/>
        </p:nvSpPr>
        <p:spPr>
          <a:xfrm>
            <a:off x="1010527" y="872951"/>
            <a:ext cx="3942912" cy="60151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Observed branching behavior in cavities retested without disassembly in between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19BA47-412F-477B-B40C-D82DFEFC83A2}"/>
              </a:ext>
            </a:extLst>
          </p:cNvPr>
          <p:cNvCxnSpPr>
            <a:cxnSpLocks/>
          </p:cNvCxnSpPr>
          <p:nvPr/>
        </p:nvCxnSpPr>
        <p:spPr>
          <a:xfrm flipH="1">
            <a:off x="1888761" y="1474470"/>
            <a:ext cx="473440" cy="953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14E8FB-491D-43D8-BD7A-4BD64FB630B0}"/>
              </a:ext>
            </a:extLst>
          </p:cNvPr>
          <p:cNvCxnSpPr>
            <a:cxnSpLocks/>
          </p:cNvCxnSpPr>
          <p:nvPr/>
        </p:nvCxnSpPr>
        <p:spPr>
          <a:xfrm>
            <a:off x="3424129" y="1474470"/>
            <a:ext cx="362603" cy="814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F2D990F-7B35-44DD-A53A-29851C797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5D3EA42-BFBD-4827-B5FD-6C78BA7C8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11EDDB-B0B8-4492-A516-609368BB6B52}"/>
              </a:ext>
            </a:extLst>
          </p:cNvPr>
          <p:cNvSpPr txBox="1"/>
          <p:nvPr/>
        </p:nvSpPr>
        <p:spPr>
          <a:xfrm>
            <a:off x="4403976" y="3539180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pic>
        <p:nvPicPr>
          <p:cNvPr id="17" name="Picture 8" descr="Illinois Institute of Technology logo">
            <a:extLst>
              <a:ext uri="{FF2B5EF4-FFF2-40B4-BE49-F238E27FC236}">
                <a16:creationId xmlns:a16="http://schemas.microsoft.com/office/drawing/2014/main" id="{F14810E8-F0BF-43D1-9FD4-EF1F55E5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0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038044-4F2F-4745-B871-702CA5DD2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4" y="825343"/>
            <a:ext cx="5555882" cy="34928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0CAEE3-D6FA-447F-84E6-E18FD883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Bifurcation in Performance Post 75/120 Bake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D829-D739-4F8E-AC1A-7D099D689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6C2DCF-AEB8-451D-B0D9-EBD1E2082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80128"/>
              </p:ext>
            </p:extLst>
          </p:nvPr>
        </p:nvGraphicFramePr>
        <p:xfrm>
          <a:off x="5476058" y="1153833"/>
          <a:ext cx="3437812" cy="296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06">
                  <a:extLst>
                    <a:ext uri="{9D8B030D-6E8A-4147-A177-3AD203B41FA5}">
                      <a16:colId xmlns:a16="http://schemas.microsoft.com/office/drawing/2014/main" val="3965441555"/>
                    </a:ext>
                  </a:extLst>
                </a:gridCol>
                <a:gridCol w="1718906">
                  <a:extLst>
                    <a:ext uri="{9D8B030D-6E8A-4147-A177-3AD203B41FA5}">
                      <a16:colId xmlns:a16="http://schemas.microsoft.com/office/drawing/2014/main" val="2470289916"/>
                    </a:ext>
                  </a:extLst>
                </a:gridCol>
              </a:tblGrid>
              <a:tr h="5063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Possible Causes for Branching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Likely Candidate?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682108"/>
                  </a:ext>
                </a:extLst>
              </a:tr>
              <a:tr h="506399">
                <a:tc>
                  <a:txBody>
                    <a:bodyPr/>
                    <a:lstStyle/>
                    <a:p>
                      <a:r>
                        <a:rPr lang="en-US" sz="1200" dirty="0"/>
                        <a:t>Dewar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NO – </a:t>
                      </a:r>
                      <a:r>
                        <a:rPr lang="en-US" sz="1200" b="0" dirty="0"/>
                        <a:t>observed in 2 separate </a:t>
                      </a:r>
                      <a:r>
                        <a:rPr lang="en-US" sz="1200" b="0" dirty="0" err="1"/>
                        <a:t>dewars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08974"/>
                  </a:ext>
                </a:extLst>
              </a:tr>
              <a:tr h="303839">
                <a:tc>
                  <a:txBody>
                    <a:bodyPr/>
                    <a:lstStyle/>
                    <a:p>
                      <a:r>
                        <a:rPr lang="en-US" sz="1200" dirty="0"/>
                        <a:t>Top 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580679"/>
                  </a:ext>
                </a:extLst>
              </a:tr>
              <a:tr h="303839">
                <a:tc>
                  <a:txBody>
                    <a:bodyPr/>
                    <a:lstStyle/>
                    <a:p>
                      <a:r>
                        <a:rPr lang="en-US" sz="1200" dirty="0"/>
                        <a:t>Cables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91082"/>
                  </a:ext>
                </a:extLst>
              </a:tr>
              <a:tr h="708959">
                <a:tc>
                  <a:txBody>
                    <a:bodyPr/>
                    <a:lstStyle/>
                    <a:p>
                      <a:r>
                        <a:rPr lang="en-US" sz="1200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NO - </a:t>
                      </a:r>
                      <a:r>
                        <a:rPr lang="en-US" sz="1200" dirty="0" err="1"/>
                        <a:t>Qext</a:t>
                      </a:r>
                      <a:r>
                        <a:rPr lang="en-US" sz="1200" dirty="0"/>
                        <a:t> 2 does not explain branching in Q and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111798"/>
                  </a:ext>
                </a:extLst>
              </a:tr>
              <a:tr h="506399">
                <a:tc>
                  <a:txBody>
                    <a:bodyPr/>
                    <a:lstStyle/>
                    <a:p>
                      <a:r>
                        <a:rPr lang="en-US" sz="1200" dirty="0"/>
                        <a:t>Flux trapping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NO – MOST </a:t>
                      </a:r>
                      <a:r>
                        <a:rPr lang="en-US" sz="1200" b="0" dirty="0"/>
                        <a:t>were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dirty="0"/>
                        <a:t>cooled in zero compensated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14421"/>
                  </a:ext>
                </a:extLst>
              </a:tr>
            </a:tbl>
          </a:graphicData>
        </a:graphic>
      </p:graphicFrame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B2CC5E9-8B58-47A3-9EF6-9ACD05705494}"/>
              </a:ext>
            </a:extLst>
          </p:cNvPr>
          <p:cNvSpPr txBox="1">
            <a:spLocks/>
          </p:cNvSpPr>
          <p:nvPr/>
        </p:nvSpPr>
        <p:spPr>
          <a:xfrm>
            <a:off x="1010527" y="872951"/>
            <a:ext cx="3942912" cy="60151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Observed branching behavior in cavities retested without disassembly in between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19BA47-412F-477B-B40C-D82DFEFC83A2}"/>
              </a:ext>
            </a:extLst>
          </p:cNvPr>
          <p:cNvCxnSpPr>
            <a:cxnSpLocks/>
          </p:cNvCxnSpPr>
          <p:nvPr/>
        </p:nvCxnSpPr>
        <p:spPr>
          <a:xfrm flipH="1">
            <a:off x="1888761" y="1474470"/>
            <a:ext cx="473440" cy="953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14E8FB-491D-43D8-BD7A-4BD64FB630B0}"/>
              </a:ext>
            </a:extLst>
          </p:cNvPr>
          <p:cNvCxnSpPr>
            <a:cxnSpLocks/>
          </p:cNvCxnSpPr>
          <p:nvPr/>
        </p:nvCxnSpPr>
        <p:spPr>
          <a:xfrm>
            <a:off x="3424129" y="1474470"/>
            <a:ext cx="362603" cy="814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756F8C0-8007-4482-A7D6-B9648FE4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6331D89-26C7-4850-BF83-0B8613C67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774440-4F59-4FE7-81DE-EEF2E3A4B0A3}"/>
              </a:ext>
            </a:extLst>
          </p:cNvPr>
          <p:cNvSpPr txBox="1"/>
          <p:nvPr/>
        </p:nvSpPr>
        <p:spPr>
          <a:xfrm>
            <a:off x="4403976" y="3539180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pic>
        <p:nvPicPr>
          <p:cNvPr id="17" name="Picture 8" descr="Illinois Institute of Technology logo">
            <a:extLst>
              <a:ext uri="{FF2B5EF4-FFF2-40B4-BE49-F238E27FC236}">
                <a16:creationId xmlns:a16="http://schemas.microsoft.com/office/drawing/2014/main" id="{AE6C9C20-CA38-4570-AD6F-7519089C7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7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0CAEE3-D6FA-447F-84E6-E18FD883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of Trapped Flux Causing Bifurcation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D829-D739-4F8E-AC1A-7D099D689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87D987EB-81FD-4C0E-8F7F-727CB864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80399"/>
            <a:ext cx="6322805" cy="700644"/>
          </a:xfrm>
        </p:spPr>
        <p:txBody>
          <a:bodyPr/>
          <a:lstStyle/>
          <a:p>
            <a:r>
              <a:rPr lang="en-US" dirty="0"/>
              <a:t>No transverse field compensation/fluxgates for these tests – but transverse fields measured to be &lt;1mG in the past</a:t>
            </a:r>
          </a:p>
          <a:p>
            <a:r>
              <a:rPr lang="en-US" dirty="0"/>
              <a:t>Estimate of field necessary to cause bifurcation @ 40MV/m: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03689A-B360-4847-836D-95DD78429569}"/>
              </a:ext>
            </a:extLst>
          </p:cNvPr>
          <p:cNvSpPr txBox="1"/>
          <p:nvPr/>
        </p:nvSpPr>
        <p:spPr>
          <a:xfrm>
            <a:off x="1038031" y="1886156"/>
            <a:ext cx="25420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/>
              <a:t>R</a:t>
            </a:r>
            <a:r>
              <a:rPr lang="en-US" sz="1800" baseline="-25000" dirty="0" err="1"/>
              <a:t>lower</a:t>
            </a:r>
            <a:r>
              <a:rPr lang="en-US" sz="1800" baseline="-25000" dirty="0"/>
              <a:t> </a:t>
            </a:r>
            <a:r>
              <a:rPr lang="en-US" sz="1800" dirty="0"/>
              <a:t>=270n</a:t>
            </a:r>
            <a:r>
              <a:rPr lang="el-GR" sz="1800" dirty="0"/>
              <a:t>Ω</a:t>
            </a:r>
            <a:r>
              <a:rPr lang="en-US" sz="1800" dirty="0"/>
              <a:t>/1E10 = 27n</a:t>
            </a:r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D7AE77-2BA5-4BC2-A645-7150ED08897F}"/>
              </a:ext>
            </a:extLst>
          </p:cNvPr>
          <p:cNvSpPr txBox="1"/>
          <p:nvPr/>
        </p:nvSpPr>
        <p:spPr>
          <a:xfrm>
            <a:off x="1028506" y="1595302"/>
            <a:ext cx="3710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err="1"/>
              <a:t>R</a:t>
            </a:r>
            <a:r>
              <a:rPr lang="en-US" sz="1800" baseline="-25000" dirty="0" err="1"/>
              <a:t>upper</a:t>
            </a:r>
            <a:r>
              <a:rPr lang="en-US" sz="1800" baseline="-25000" dirty="0"/>
              <a:t> </a:t>
            </a:r>
            <a:r>
              <a:rPr lang="en-US" sz="1800" dirty="0"/>
              <a:t>=270/1.56E10 = 17.3n</a:t>
            </a:r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38721C-780B-4CD1-80E2-1DDE67CABFEB}"/>
              </a:ext>
            </a:extLst>
          </p:cNvPr>
          <p:cNvSpPr txBox="1"/>
          <p:nvPr/>
        </p:nvSpPr>
        <p:spPr>
          <a:xfrm>
            <a:off x="4513103" y="1724796"/>
            <a:ext cx="3710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err="1"/>
              <a:t>B</a:t>
            </a:r>
            <a:r>
              <a:rPr lang="en-US" sz="1800" baseline="-25000" dirty="0" err="1"/>
              <a:t>trapped</a:t>
            </a:r>
            <a:r>
              <a:rPr lang="en-US" sz="1800" baseline="-25000" dirty="0"/>
              <a:t> </a:t>
            </a:r>
            <a:r>
              <a:rPr lang="en-US" sz="1800" dirty="0"/>
              <a:t>=10n</a:t>
            </a:r>
            <a:r>
              <a:rPr lang="el-GR" sz="1800" dirty="0"/>
              <a:t>Ω </a:t>
            </a:r>
            <a:r>
              <a:rPr lang="en-US" sz="1800" dirty="0"/>
              <a:t>/1.7n</a:t>
            </a:r>
            <a:r>
              <a:rPr lang="el-GR" sz="1800" dirty="0"/>
              <a:t>Ω </a:t>
            </a:r>
            <a:r>
              <a:rPr lang="en-US" sz="1800" dirty="0"/>
              <a:t>/</a:t>
            </a:r>
            <a:r>
              <a:rPr lang="en-US" sz="1800" dirty="0" err="1"/>
              <a:t>mG</a:t>
            </a:r>
            <a:r>
              <a:rPr lang="en-US" sz="1800" dirty="0"/>
              <a:t> = 5.88mG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E4CE5A-77E6-4CF6-9DC9-52C413064CF6}"/>
              </a:ext>
            </a:extLst>
          </p:cNvPr>
          <p:cNvSpPr/>
          <p:nvPr/>
        </p:nvSpPr>
        <p:spPr>
          <a:xfrm>
            <a:off x="7098216" y="1734138"/>
            <a:ext cx="899796" cy="2769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7D65B8DC-64D1-4F7D-9F64-6EE3D994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D37C7BD1-DD18-47E5-8045-A11BE028F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D1D5A3-C5C5-4D0D-A9D3-37B3EEE2B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179" y="-126101"/>
            <a:ext cx="2487666" cy="1563921"/>
          </a:xfrm>
          <a:prstGeom prst="rect">
            <a:avLst/>
          </a:prstGeom>
        </p:spPr>
      </p:pic>
      <p:pic>
        <p:nvPicPr>
          <p:cNvPr id="12" name="Picture 8" descr="Illinois Institute of Technology logo">
            <a:extLst>
              <a:ext uri="{FF2B5EF4-FFF2-40B4-BE49-F238E27FC236}">
                <a16:creationId xmlns:a16="http://schemas.microsoft.com/office/drawing/2014/main" id="{515A5649-0647-4243-83B7-3A2374D81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8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39319C6E-B9A1-4CCC-966C-93343E53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6" y="2262555"/>
            <a:ext cx="2801109" cy="214351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5937E5D-D172-425A-B13A-A5DDF9A8C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84" y="2291775"/>
            <a:ext cx="2759951" cy="211201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0CAEE3-D6FA-447F-84E6-E18FD883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of Trapped Flux Causing Bifurcation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D829-D739-4F8E-AC1A-7D099D689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3311E9-5DDA-46DA-AAE7-CE3C303F6E70}"/>
              </a:ext>
            </a:extLst>
          </p:cNvPr>
          <p:cNvSpPr txBox="1"/>
          <p:nvPr/>
        </p:nvSpPr>
        <p:spPr>
          <a:xfrm>
            <a:off x="918648" y="2992045"/>
            <a:ext cx="47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c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29DBAB-E386-4B8C-AB3C-FA98198E7808}"/>
              </a:ext>
            </a:extLst>
          </p:cNvPr>
          <p:cNvSpPr txBox="1"/>
          <p:nvPr/>
        </p:nvSpPr>
        <p:spPr>
          <a:xfrm>
            <a:off x="4183282" y="3360308"/>
            <a:ext cx="47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c</a:t>
            </a:r>
            <a:endParaRPr lang="en-US" sz="14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5CDE2F-0FCF-4941-BCB1-417FBDC8F466}"/>
              </a:ext>
            </a:extLst>
          </p:cNvPr>
          <p:cNvCxnSpPr>
            <a:cxnSpLocks/>
          </p:cNvCxnSpPr>
          <p:nvPr/>
        </p:nvCxnSpPr>
        <p:spPr>
          <a:xfrm flipH="1">
            <a:off x="1065111" y="3319950"/>
            <a:ext cx="1813" cy="7747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CE2A9B-D1CE-4F62-97FE-1B065852AC19}"/>
              </a:ext>
            </a:extLst>
          </p:cNvPr>
          <p:cNvCxnSpPr>
            <a:cxnSpLocks/>
          </p:cNvCxnSpPr>
          <p:nvPr/>
        </p:nvCxnSpPr>
        <p:spPr>
          <a:xfrm>
            <a:off x="4319880" y="3658468"/>
            <a:ext cx="0" cy="38343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329BEA8-C364-4A48-80A9-116802D324F0}"/>
              </a:ext>
            </a:extLst>
          </p:cNvPr>
          <p:cNvSpPr txBox="1"/>
          <p:nvPr/>
        </p:nvSpPr>
        <p:spPr>
          <a:xfrm>
            <a:off x="545727" y="4356807"/>
            <a:ext cx="178499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≤1mG before T</a:t>
            </a:r>
            <a:r>
              <a:rPr lang="en-US" sz="1800" baseline="-25000" dirty="0">
                <a:solidFill>
                  <a:srgbClr val="00B050"/>
                </a:solidFill>
              </a:rPr>
              <a:t>c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10A8D4-1493-4A1F-9BC9-FDD753DBECBB}"/>
              </a:ext>
            </a:extLst>
          </p:cNvPr>
          <p:cNvSpPr txBox="1"/>
          <p:nvPr/>
        </p:nvSpPr>
        <p:spPr>
          <a:xfrm>
            <a:off x="3539984" y="4364558"/>
            <a:ext cx="1978301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≤0.2mG before T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87D987EB-81FD-4C0E-8F7F-727CB864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80399"/>
            <a:ext cx="6322805" cy="700644"/>
          </a:xfrm>
        </p:spPr>
        <p:txBody>
          <a:bodyPr/>
          <a:lstStyle/>
          <a:p>
            <a:r>
              <a:rPr lang="en-US" dirty="0"/>
              <a:t>No transverse field compensation/fluxgates for these tests – but transverse fields measured to be &lt;1mG in the past</a:t>
            </a:r>
          </a:p>
          <a:p>
            <a:r>
              <a:rPr lang="en-US" dirty="0"/>
              <a:t>Estimate of field necessary to cause bifurcation @ 40MV/m: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03689A-B360-4847-836D-95DD78429569}"/>
              </a:ext>
            </a:extLst>
          </p:cNvPr>
          <p:cNvSpPr txBox="1"/>
          <p:nvPr/>
        </p:nvSpPr>
        <p:spPr>
          <a:xfrm>
            <a:off x="1038031" y="1886156"/>
            <a:ext cx="25420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/>
              <a:t>R</a:t>
            </a:r>
            <a:r>
              <a:rPr lang="en-US" sz="1800" baseline="-25000" dirty="0" err="1"/>
              <a:t>lower</a:t>
            </a:r>
            <a:r>
              <a:rPr lang="en-US" sz="1800" baseline="-25000" dirty="0"/>
              <a:t> </a:t>
            </a:r>
            <a:r>
              <a:rPr lang="en-US" sz="1800" dirty="0"/>
              <a:t>=270n</a:t>
            </a:r>
            <a:r>
              <a:rPr lang="el-GR" sz="1800" dirty="0"/>
              <a:t>Ω</a:t>
            </a:r>
            <a:r>
              <a:rPr lang="en-US" sz="1800" dirty="0"/>
              <a:t>/1E10 = 27n</a:t>
            </a:r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D7AE77-2BA5-4BC2-A645-7150ED08897F}"/>
              </a:ext>
            </a:extLst>
          </p:cNvPr>
          <p:cNvSpPr txBox="1"/>
          <p:nvPr/>
        </p:nvSpPr>
        <p:spPr>
          <a:xfrm>
            <a:off x="1028506" y="1595302"/>
            <a:ext cx="3710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err="1"/>
              <a:t>R</a:t>
            </a:r>
            <a:r>
              <a:rPr lang="en-US" sz="1800" baseline="-25000" dirty="0" err="1"/>
              <a:t>upper</a:t>
            </a:r>
            <a:r>
              <a:rPr lang="en-US" sz="1800" baseline="-25000" dirty="0"/>
              <a:t> </a:t>
            </a:r>
            <a:r>
              <a:rPr lang="en-US" sz="1800" dirty="0"/>
              <a:t>=270/1.56E10 = 17.3n</a:t>
            </a:r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38721C-780B-4CD1-80E2-1DDE67CABFEB}"/>
              </a:ext>
            </a:extLst>
          </p:cNvPr>
          <p:cNvSpPr txBox="1"/>
          <p:nvPr/>
        </p:nvSpPr>
        <p:spPr>
          <a:xfrm>
            <a:off x="4513103" y="1724796"/>
            <a:ext cx="3710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err="1"/>
              <a:t>B</a:t>
            </a:r>
            <a:r>
              <a:rPr lang="en-US" sz="1800" baseline="-25000" dirty="0" err="1"/>
              <a:t>trapped</a:t>
            </a:r>
            <a:r>
              <a:rPr lang="en-US" sz="1800" baseline="-25000" dirty="0"/>
              <a:t> </a:t>
            </a:r>
            <a:r>
              <a:rPr lang="en-US" sz="1800" dirty="0"/>
              <a:t>=10n</a:t>
            </a:r>
            <a:r>
              <a:rPr lang="el-GR" sz="1800" dirty="0"/>
              <a:t>Ω </a:t>
            </a:r>
            <a:r>
              <a:rPr lang="en-US" sz="1800" dirty="0"/>
              <a:t>/1.7n</a:t>
            </a:r>
            <a:r>
              <a:rPr lang="el-GR" sz="1800" dirty="0"/>
              <a:t>Ω </a:t>
            </a:r>
            <a:r>
              <a:rPr lang="en-US" sz="1800" dirty="0"/>
              <a:t>/</a:t>
            </a:r>
            <a:r>
              <a:rPr lang="en-US" sz="1800" dirty="0" err="1"/>
              <a:t>mG</a:t>
            </a:r>
            <a:r>
              <a:rPr lang="en-US" sz="1800" dirty="0"/>
              <a:t> = 5.88mG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E4CE5A-77E6-4CF6-9DC9-52C413064CF6}"/>
              </a:ext>
            </a:extLst>
          </p:cNvPr>
          <p:cNvSpPr/>
          <p:nvPr/>
        </p:nvSpPr>
        <p:spPr>
          <a:xfrm>
            <a:off x="7098216" y="1734138"/>
            <a:ext cx="899796" cy="2769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7D65B8DC-64D1-4F7D-9F64-6EE3D994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D37C7BD1-DD18-47E5-8045-A11BE028F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D1D5A3-C5C5-4D0D-A9D3-37B3EEE2B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79" y="-126101"/>
            <a:ext cx="2487666" cy="1563921"/>
          </a:xfrm>
          <a:prstGeom prst="rect">
            <a:avLst/>
          </a:prstGeom>
        </p:spPr>
      </p:pic>
      <p:pic>
        <p:nvPicPr>
          <p:cNvPr id="20" name="Picture 8" descr="Illinois Institute of Technology logo">
            <a:extLst>
              <a:ext uri="{FF2B5EF4-FFF2-40B4-BE49-F238E27FC236}">
                <a16:creationId xmlns:a16="http://schemas.microsoft.com/office/drawing/2014/main" id="{46D6155F-E3FE-4525-BF27-981F1F62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7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39319C6E-B9A1-4CCC-966C-93343E53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6" y="2262555"/>
            <a:ext cx="2801109" cy="214351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5937E5D-D172-425A-B13A-A5DDF9A8C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84" y="2291775"/>
            <a:ext cx="2759951" cy="21120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CE6EACE-8A78-42D5-B780-F16D929BB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066" y="2266591"/>
            <a:ext cx="2759951" cy="21120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0CAEE3-D6FA-447F-84E6-E18FD883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of Trapped Flux Causing Bifurcation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D829-D739-4F8E-AC1A-7D099D689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F0E16B-F8B3-4369-BBAE-28F89D81BAC5}"/>
              </a:ext>
            </a:extLst>
          </p:cNvPr>
          <p:cNvCxnSpPr>
            <a:cxnSpLocks/>
          </p:cNvCxnSpPr>
          <p:nvPr/>
        </p:nvCxnSpPr>
        <p:spPr>
          <a:xfrm>
            <a:off x="7210266" y="2516847"/>
            <a:ext cx="0" cy="148218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3311E9-5DDA-46DA-AAE7-CE3C303F6E70}"/>
              </a:ext>
            </a:extLst>
          </p:cNvPr>
          <p:cNvSpPr txBox="1"/>
          <p:nvPr/>
        </p:nvSpPr>
        <p:spPr>
          <a:xfrm>
            <a:off x="918648" y="2992045"/>
            <a:ext cx="47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c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29DBAB-E386-4B8C-AB3C-FA98198E7808}"/>
              </a:ext>
            </a:extLst>
          </p:cNvPr>
          <p:cNvSpPr txBox="1"/>
          <p:nvPr/>
        </p:nvSpPr>
        <p:spPr>
          <a:xfrm>
            <a:off x="4183282" y="3360308"/>
            <a:ext cx="47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c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FFC31E-E212-499F-9AAF-9259836B21A7}"/>
              </a:ext>
            </a:extLst>
          </p:cNvPr>
          <p:cNvSpPr txBox="1"/>
          <p:nvPr/>
        </p:nvSpPr>
        <p:spPr>
          <a:xfrm>
            <a:off x="6943233" y="3200431"/>
            <a:ext cx="47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c</a:t>
            </a:r>
            <a:endParaRPr lang="en-US" sz="14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5CDE2F-0FCF-4941-BCB1-417FBDC8F466}"/>
              </a:ext>
            </a:extLst>
          </p:cNvPr>
          <p:cNvCxnSpPr>
            <a:cxnSpLocks/>
          </p:cNvCxnSpPr>
          <p:nvPr/>
        </p:nvCxnSpPr>
        <p:spPr>
          <a:xfrm flipH="1">
            <a:off x="1065111" y="3319950"/>
            <a:ext cx="1813" cy="7747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CE2A9B-D1CE-4F62-97FE-1B065852AC19}"/>
              </a:ext>
            </a:extLst>
          </p:cNvPr>
          <p:cNvCxnSpPr>
            <a:cxnSpLocks/>
          </p:cNvCxnSpPr>
          <p:nvPr/>
        </p:nvCxnSpPr>
        <p:spPr>
          <a:xfrm>
            <a:off x="4319880" y="3658468"/>
            <a:ext cx="0" cy="38343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329BEA8-C364-4A48-80A9-116802D324F0}"/>
              </a:ext>
            </a:extLst>
          </p:cNvPr>
          <p:cNvSpPr txBox="1"/>
          <p:nvPr/>
        </p:nvSpPr>
        <p:spPr>
          <a:xfrm>
            <a:off x="545727" y="4356807"/>
            <a:ext cx="178499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≤1mG before T</a:t>
            </a:r>
            <a:r>
              <a:rPr lang="en-US" sz="1800" baseline="-25000" dirty="0">
                <a:solidFill>
                  <a:srgbClr val="00B050"/>
                </a:solidFill>
              </a:rPr>
              <a:t>c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10A8D4-1493-4A1F-9BC9-FDD753DBECBB}"/>
              </a:ext>
            </a:extLst>
          </p:cNvPr>
          <p:cNvSpPr txBox="1"/>
          <p:nvPr/>
        </p:nvSpPr>
        <p:spPr>
          <a:xfrm>
            <a:off x="3539984" y="4364558"/>
            <a:ext cx="1978301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≤0.2mG before T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87D987EB-81FD-4C0E-8F7F-727CB864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80399"/>
            <a:ext cx="6322805" cy="700644"/>
          </a:xfrm>
        </p:spPr>
        <p:txBody>
          <a:bodyPr/>
          <a:lstStyle/>
          <a:p>
            <a:r>
              <a:rPr lang="en-US" dirty="0"/>
              <a:t>No transverse field compensation/fluxgates for these tests – but transverse fields measured to be &lt;1mG in the past</a:t>
            </a:r>
          </a:p>
          <a:p>
            <a:r>
              <a:rPr lang="en-US" dirty="0"/>
              <a:t>Estimate of field necessary to cause bifurcation @ 40MV/m: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03689A-B360-4847-836D-95DD78429569}"/>
              </a:ext>
            </a:extLst>
          </p:cNvPr>
          <p:cNvSpPr txBox="1"/>
          <p:nvPr/>
        </p:nvSpPr>
        <p:spPr>
          <a:xfrm>
            <a:off x="1038031" y="1886156"/>
            <a:ext cx="25420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/>
              <a:t>R</a:t>
            </a:r>
            <a:r>
              <a:rPr lang="en-US" sz="1800" baseline="-25000" dirty="0" err="1"/>
              <a:t>lower</a:t>
            </a:r>
            <a:r>
              <a:rPr lang="en-US" sz="1800" baseline="-25000" dirty="0"/>
              <a:t> </a:t>
            </a:r>
            <a:r>
              <a:rPr lang="en-US" sz="1800" dirty="0"/>
              <a:t>=270n</a:t>
            </a:r>
            <a:r>
              <a:rPr lang="el-GR" sz="1800" dirty="0"/>
              <a:t>Ω</a:t>
            </a:r>
            <a:r>
              <a:rPr lang="en-US" sz="1800" dirty="0"/>
              <a:t>/1E10 = 27n</a:t>
            </a:r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D7AE77-2BA5-4BC2-A645-7150ED08897F}"/>
              </a:ext>
            </a:extLst>
          </p:cNvPr>
          <p:cNvSpPr txBox="1"/>
          <p:nvPr/>
        </p:nvSpPr>
        <p:spPr>
          <a:xfrm>
            <a:off x="1028506" y="1595302"/>
            <a:ext cx="3710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err="1"/>
              <a:t>R</a:t>
            </a:r>
            <a:r>
              <a:rPr lang="en-US" sz="1800" baseline="-25000" dirty="0" err="1"/>
              <a:t>upper</a:t>
            </a:r>
            <a:r>
              <a:rPr lang="en-US" sz="1800" baseline="-25000" dirty="0"/>
              <a:t> </a:t>
            </a:r>
            <a:r>
              <a:rPr lang="en-US" sz="1800" dirty="0"/>
              <a:t>=270/1.56E10 = 17.3n</a:t>
            </a:r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38721C-780B-4CD1-80E2-1DDE67CABFEB}"/>
              </a:ext>
            </a:extLst>
          </p:cNvPr>
          <p:cNvSpPr txBox="1"/>
          <p:nvPr/>
        </p:nvSpPr>
        <p:spPr>
          <a:xfrm>
            <a:off x="4513103" y="1724796"/>
            <a:ext cx="3710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err="1"/>
              <a:t>B</a:t>
            </a:r>
            <a:r>
              <a:rPr lang="en-US" sz="1800" baseline="-25000" dirty="0" err="1"/>
              <a:t>trapped</a:t>
            </a:r>
            <a:r>
              <a:rPr lang="en-US" sz="1800" baseline="-25000" dirty="0"/>
              <a:t> </a:t>
            </a:r>
            <a:r>
              <a:rPr lang="en-US" sz="1800" dirty="0"/>
              <a:t>=10n</a:t>
            </a:r>
            <a:r>
              <a:rPr lang="el-GR" sz="1800" dirty="0"/>
              <a:t>Ω </a:t>
            </a:r>
            <a:r>
              <a:rPr lang="en-US" sz="1800" dirty="0"/>
              <a:t>/1.7n</a:t>
            </a:r>
            <a:r>
              <a:rPr lang="el-GR" sz="1800" dirty="0"/>
              <a:t>Ω </a:t>
            </a:r>
            <a:r>
              <a:rPr lang="en-US" sz="1800" dirty="0"/>
              <a:t>/</a:t>
            </a:r>
            <a:r>
              <a:rPr lang="en-US" sz="1800" dirty="0" err="1"/>
              <a:t>mG</a:t>
            </a:r>
            <a:r>
              <a:rPr lang="en-US" sz="1800" dirty="0"/>
              <a:t> = 5.88mG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E4CE5A-77E6-4CF6-9DC9-52C413064CF6}"/>
              </a:ext>
            </a:extLst>
          </p:cNvPr>
          <p:cNvSpPr/>
          <p:nvPr/>
        </p:nvSpPr>
        <p:spPr>
          <a:xfrm>
            <a:off x="7098216" y="1734138"/>
            <a:ext cx="899796" cy="2769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7D65B8DC-64D1-4F7D-9F64-6EE3D994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D37C7BD1-DD18-47E5-8045-A11BE028F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D1D5A3-C5C5-4D0D-A9D3-37B3EEE2B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179" y="-126101"/>
            <a:ext cx="2487666" cy="1563921"/>
          </a:xfrm>
          <a:prstGeom prst="rect">
            <a:avLst/>
          </a:prstGeom>
        </p:spPr>
      </p:pic>
      <p:pic>
        <p:nvPicPr>
          <p:cNvPr id="30" name="Picture 8" descr="Illinois Institute of Technology logo">
            <a:extLst>
              <a:ext uri="{FF2B5EF4-FFF2-40B4-BE49-F238E27FC236}">
                <a16:creationId xmlns:a16="http://schemas.microsoft.com/office/drawing/2014/main" id="{4FC97143-C1B0-4E30-B6A6-FAEB7F99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D0D0CC53-71A0-4497-A07F-E5179DFA3B2E}"/>
              </a:ext>
            </a:extLst>
          </p:cNvPr>
          <p:cNvSpPr txBox="1"/>
          <p:nvPr/>
        </p:nvSpPr>
        <p:spPr>
          <a:xfrm>
            <a:off x="6165757" y="4296722"/>
            <a:ext cx="281556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84FF"/>
                </a:solidFill>
              </a:rPr>
              <a:t>05/08 – </a:t>
            </a:r>
            <a:r>
              <a:rPr lang="en-US" sz="1800" b="1" u="sng" dirty="0">
                <a:solidFill>
                  <a:srgbClr val="FF84FF"/>
                </a:solidFill>
              </a:rPr>
              <a:t>no coils </a:t>
            </a:r>
            <a:r>
              <a:rPr lang="en-US" sz="1800" b="1" dirty="0">
                <a:solidFill>
                  <a:srgbClr val="FF84FF"/>
                </a:solidFill>
              </a:rPr>
              <a:t>– 49MV/m</a:t>
            </a:r>
          </a:p>
          <a:p>
            <a:r>
              <a:rPr lang="en-US" sz="1800" dirty="0">
                <a:solidFill>
                  <a:srgbClr val="FF0000"/>
                </a:solidFill>
              </a:rPr>
              <a:t>5/31 – coils – 41MV/m!</a:t>
            </a:r>
          </a:p>
        </p:txBody>
      </p:sp>
    </p:spTree>
    <p:extLst>
      <p:ext uri="{BB962C8B-B14F-4D97-AF65-F5344CB8AC3E}">
        <p14:creationId xmlns:p14="http://schemas.microsoft.com/office/powerpoint/2010/main" val="51036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39319C6E-B9A1-4CCC-966C-93343E53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6" y="2262555"/>
            <a:ext cx="2801109" cy="214351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5937E5D-D172-425A-B13A-A5DDF9A8C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84" y="2291775"/>
            <a:ext cx="2759951" cy="21120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CE6EACE-8A78-42D5-B780-F16D929BB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066" y="2266591"/>
            <a:ext cx="2759951" cy="21120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0CAEE3-D6FA-447F-84E6-E18FD883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of Trapped Flux Causing Bifurcation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D829-D739-4F8E-AC1A-7D099D689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F0E16B-F8B3-4369-BBAE-28F89D81BAC5}"/>
              </a:ext>
            </a:extLst>
          </p:cNvPr>
          <p:cNvCxnSpPr>
            <a:cxnSpLocks/>
          </p:cNvCxnSpPr>
          <p:nvPr/>
        </p:nvCxnSpPr>
        <p:spPr>
          <a:xfrm>
            <a:off x="7210266" y="2509352"/>
            <a:ext cx="0" cy="148218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3311E9-5DDA-46DA-AAE7-CE3C303F6E70}"/>
              </a:ext>
            </a:extLst>
          </p:cNvPr>
          <p:cNvSpPr txBox="1"/>
          <p:nvPr/>
        </p:nvSpPr>
        <p:spPr>
          <a:xfrm>
            <a:off x="918648" y="2992045"/>
            <a:ext cx="47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c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29DBAB-E386-4B8C-AB3C-FA98198E7808}"/>
              </a:ext>
            </a:extLst>
          </p:cNvPr>
          <p:cNvSpPr txBox="1"/>
          <p:nvPr/>
        </p:nvSpPr>
        <p:spPr>
          <a:xfrm>
            <a:off x="4183282" y="3360308"/>
            <a:ext cx="47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c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FFC31E-E212-499F-9AAF-9259836B21A7}"/>
              </a:ext>
            </a:extLst>
          </p:cNvPr>
          <p:cNvSpPr txBox="1"/>
          <p:nvPr/>
        </p:nvSpPr>
        <p:spPr>
          <a:xfrm>
            <a:off x="6943233" y="3200431"/>
            <a:ext cx="47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c</a:t>
            </a:r>
            <a:endParaRPr lang="en-US" sz="14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85CDE2F-0FCF-4941-BCB1-417FBDC8F466}"/>
              </a:ext>
            </a:extLst>
          </p:cNvPr>
          <p:cNvCxnSpPr>
            <a:cxnSpLocks/>
          </p:cNvCxnSpPr>
          <p:nvPr/>
        </p:nvCxnSpPr>
        <p:spPr>
          <a:xfrm flipH="1">
            <a:off x="1065111" y="3319950"/>
            <a:ext cx="1813" cy="77475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CE2A9B-D1CE-4F62-97FE-1B065852AC19}"/>
              </a:ext>
            </a:extLst>
          </p:cNvPr>
          <p:cNvCxnSpPr>
            <a:cxnSpLocks/>
          </p:cNvCxnSpPr>
          <p:nvPr/>
        </p:nvCxnSpPr>
        <p:spPr>
          <a:xfrm>
            <a:off x="4319880" y="3658468"/>
            <a:ext cx="0" cy="383437"/>
          </a:xfrm>
          <a:prstGeom prst="line">
            <a:avLst/>
          </a:prstGeom>
          <a:ln>
            <a:solidFill>
              <a:srgbClr val="000000"/>
            </a:solidFill>
            <a:prstDash val="dash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329BEA8-C364-4A48-80A9-116802D324F0}"/>
              </a:ext>
            </a:extLst>
          </p:cNvPr>
          <p:cNvSpPr txBox="1"/>
          <p:nvPr/>
        </p:nvSpPr>
        <p:spPr>
          <a:xfrm>
            <a:off x="545727" y="4356807"/>
            <a:ext cx="1784997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≤1mG before T</a:t>
            </a:r>
            <a:r>
              <a:rPr lang="en-US" sz="1800" baseline="-25000" dirty="0">
                <a:solidFill>
                  <a:srgbClr val="00B050"/>
                </a:solidFill>
              </a:rPr>
              <a:t>c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10A8D4-1493-4A1F-9BC9-FDD753DBECBB}"/>
              </a:ext>
            </a:extLst>
          </p:cNvPr>
          <p:cNvSpPr txBox="1"/>
          <p:nvPr/>
        </p:nvSpPr>
        <p:spPr>
          <a:xfrm>
            <a:off x="3539984" y="4364558"/>
            <a:ext cx="1978301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≤0.2mG before T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87D987EB-81FD-4C0E-8F7F-727CB864D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80399"/>
            <a:ext cx="6322805" cy="700644"/>
          </a:xfrm>
        </p:spPr>
        <p:txBody>
          <a:bodyPr/>
          <a:lstStyle/>
          <a:p>
            <a:r>
              <a:rPr lang="en-US" dirty="0"/>
              <a:t>No transverse field compensation/fluxgates for these tests – but transverse fields measured to be &lt;1mG in the past</a:t>
            </a:r>
          </a:p>
          <a:p>
            <a:r>
              <a:rPr lang="en-US" dirty="0"/>
              <a:t>Estimate of field necessary to cause bifurcation @ 40MV/m: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03689A-B360-4847-836D-95DD78429569}"/>
              </a:ext>
            </a:extLst>
          </p:cNvPr>
          <p:cNvSpPr txBox="1"/>
          <p:nvPr/>
        </p:nvSpPr>
        <p:spPr>
          <a:xfrm>
            <a:off x="1038031" y="1886156"/>
            <a:ext cx="25420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err="1"/>
              <a:t>R</a:t>
            </a:r>
            <a:r>
              <a:rPr lang="en-US" sz="1800" baseline="-25000" dirty="0" err="1"/>
              <a:t>lower</a:t>
            </a:r>
            <a:r>
              <a:rPr lang="en-US" sz="1800" baseline="-25000" dirty="0"/>
              <a:t> </a:t>
            </a:r>
            <a:r>
              <a:rPr lang="en-US" sz="1800" dirty="0"/>
              <a:t>=270n</a:t>
            </a:r>
            <a:r>
              <a:rPr lang="el-GR" sz="1800" dirty="0"/>
              <a:t>Ω</a:t>
            </a:r>
            <a:r>
              <a:rPr lang="en-US" sz="1800" dirty="0"/>
              <a:t>/1E10 = 27n</a:t>
            </a:r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D7AE77-2BA5-4BC2-A645-7150ED08897F}"/>
              </a:ext>
            </a:extLst>
          </p:cNvPr>
          <p:cNvSpPr txBox="1"/>
          <p:nvPr/>
        </p:nvSpPr>
        <p:spPr>
          <a:xfrm>
            <a:off x="1028506" y="1595302"/>
            <a:ext cx="3710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err="1"/>
              <a:t>R</a:t>
            </a:r>
            <a:r>
              <a:rPr lang="en-US" sz="1800" baseline="-25000" dirty="0" err="1"/>
              <a:t>upper</a:t>
            </a:r>
            <a:r>
              <a:rPr lang="en-US" sz="1800" baseline="-25000" dirty="0"/>
              <a:t> </a:t>
            </a:r>
            <a:r>
              <a:rPr lang="en-US" sz="1800" dirty="0"/>
              <a:t>=270/1.56E10 = 17.3n</a:t>
            </a:r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38721C-780B-4CD1-80E2-1DDE67CABFEB}"/>
              </a:ext>
            </a:extLst>
          </p:cNvPr>
          <p:cNvSpPr txBox="1"/>
          <p:nvPr/>
        </p:nvSpPr>
        <p:spPr>
          <a:xfrm>
            <a:off x="4513103" y="1724796"/>
            <a:ext cx="37100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err="1"/>
              <a:t>B</a:t>
            </a:r>
            <a:r>
              <a:rPr lang="en-US" sz="1800" baseline="-25000" dirty="0" err="1"/>
              <a:t>trapped</a:t>
            </a:r>
            <a:r>
              <a:rPr lang="en-US" sz="1800" baseline="-25000" dirty="0"/>
              <a:t> </a:t>
            </a:r>
            <a:r>
              <a:rPr lang="en-US" sz="1800" dirty="0"/>
              <a:t>=10n</a:t>
            </a:r>
            <a:r>
              <a:rPr lang="el-GR" sz="1800" dirty="0"/>
              <a:t>Ω </a:t>
            </a:r>
            <a:r>
              <a:rPr lang="en-US" sz="1800" dirty="0"/>
              <a:t>/1.7n</a:t>
            </a:r>
            <a:r>
              <a:rPr lang="el-GR" sz="1800" dirty="0"/>
              <a:t>Ω </a:t>
            </a:r>
            <a:r>
              <a:rPr lang="en-US" sz="1800" dirty="0"/>
              <a:t>/</a:t>
            </a:r>
            <a:r>
              <a:rPr lang="en-US" sz="1800" dirty="0" err="1"/>
              <a:t>mG</a:t>
            </a:r>
            <a:r>
              <a:rPr lang="en-US" sz="1800" dirty="0"/>
              <a:t> = 5.88mG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E4CE5A-77E6-4CF6-9DC9-52C413064CF6}"/>
              </a:ext>
            </a:extLst>
          </p:cNvPr>
          <p:cNvSpPr/>
          <p:nvPr/>
        </p:nvSpPr>
        <p:spPr>
          <a:xfrm>
            <a:off x="7098216" y="1734138"/>
            <a:ext cx="899796" cy="2769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7D65B8DC-64D1-4F7D-9F64-6EE3D994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D37C7BD1-DD18-47E5-8045-A11BE028F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9D1D5A3-C5C5-4D0D-A9D3-37B3EEE2B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179" y="-126101"/>
            <a:ext cx="2487666" cy="156392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6F66C70-6414-4D0E-85F8-5D56DF36AF7B}"/>
              </a:ext>
            </a:extLst>
          </p:cNvPr>
          <p:cNvSpPr txBox="1"/>
          <p:nvPr/>
        </p:nvSpPr>
        <p:spPr>
          <a:xfrm>
            <a:off x="203187" y="1136821"/>
            <a:ext cx="873762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Trapped flux may not be responsible for bifurcation in performance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AEE007-5B38-4443-9E35-6ABF785E00B0}"/>
              </a:ext>
            </a:extLst>
          </p:cNvPr>
          <p:cNvSpPr txBox="1"/>
          <p:nvPr/>
        </p:nvSpPr>
        <p:spPr>
          <a:xfrm>
            <a:off x="1643607" y="2948478"/>
            <a:ext cx="6725011" cy="461665"/>
          </a:xfrm>
          <a:prstGeom prst="rect">
            <a:avLst/>
          </a:prstGeom>
          <a:solidFill>
            <a:srgbClr val="FC6E0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about the effect of cavity cool down protocol?</a:t>
            </a:r>
          </a:p>
        </p:txBody>
      </p:sp>
      <p:pic>
        <p:nvPicPr>
          <p:cNvPr id="34" name="Picture 8" descr="Illinois Institute of Technology logo">
            <a:extLst>
              <a:ext uri="{FF2B5EF4-FFF2-40B4-BE49-F238E27FC236}">
                <a16:creationId xmlns:a16="http://schemas.microsoft.com/office/drawing/2014/main" id="{28CCAB6D-5A0D-48A3-BC18-46AC9C96A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D0D0CC53-71A0-4497-A07F-E5179DFA3B2E}"/>
              </a:ext>
            </a:extLst>
          </p:cNvPr>
          <p:cNvSpPr txBox="1"/>
          <p:nvPr/>
        </p:nvSpPr>
        <p:spPr>
          <a:xfrm>
            <a:off x="6165757" y="4296722"/>
            <a:ext cx="2815569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84FF"/>
                </a:solidFill>
              </a:rPr>
              <a:t>05/08 – </a:t>
            </a:r>
            <a:r>
              <a:rPr lang="en-US" sz="1800" b="1" u="sng" dirty="0">
                <a:solidFill>
                  <a:srgbClr val="FF84FF"/>
                </a:solidFill>
              </a:rPr>
              <a:t>no coils </a:t>
            </a:r>
            <a:r>
              <a:rPr lang="en-US" sz="1800" b="1" dirty="0">
                <a:solidFill>
                  <a:srgbClr val="FF84FF"/>
                </a:solidFill>
              </a:rPr>
              <a:t>– 49MV/m</a:t>
            </a:r>
          </a:p>
          <a:p>
            <a:r>
              <a:rPr lang="en-US" sz="1800" dirty="0">
                <a:solidFill>
                  <a:srgbClr val="FF0000"/>
                </a:solidFill>
              </a:rPr>
              <a:t>5/31 – coils – 41MV/m!</a:t>
            </a:r>
          </a:p>
        </p:txBody>
      </p:sp>
    </p:spTree>
    <p:extLst>
      <p:ext uri="{BB962C8B-B14F-4D97-AF65-F5344CB8AC3E}">
        <p14:creationId xmlns:p14="http://schemas.microsoft.com/office/powerpoint/2010/main" val="2144525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1CBD-9D78-0440-9666-D86115AC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0644"/>
            <a:ext cx="8686800" cy="481304"/>
          </a:xfrm>
        </p:spPr>
        <p:txBody>
          <a:bodyPr/>
          <a:lstStyle/>
          <a:p>
            <a:r>
              <a:rPr lang="en-US" sz="2000" dirty="0"/>
              <a:t>Motivation for Investigating Cavity Cool Down: Hydride 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B7BAD-6C81-7544-8C1A-E5D24286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15085-4F45-3E4B-BBCD-A08472E7C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07" y="3032638"/>
            <a:ext cx="2039965" cy="14859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5CBA3-2EFC-4EB6-8393-0DE4E1CB0EFA}"/>
              </a:ext>
            </a:extLst>
          </p:cNvPr>
          <p:cNvGrpSpPr/>
          <p:nvPr/>
        </p:nvGrpSpPr>
        <p:grpSpPr>
          <a:xfrm>
            <a:off x="86976" y="2388932"/>
            <a:ext cx="2216048" cy="2310551"/>
            <a:chOff x="299612" y="-1620510"/>
            <a:chExt cx="4933163" cy="503207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558054-0F58-4749-8538-47FD3858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486" y="-949546"/>
              <a:ext cx="4339418" cy="436111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6614EE-799D-4223-9BB3-A4AC85B029AA}"/>
                </a:ext>
              </a:extLst>
            </p:cNvPr>
            <p:cNvSpPr txBox="1"/>
            <p:nvPr/>
          </p:nvSpPr>
          <p:spPr>
            <a:xfrm>
              <a:off x="299612" y="-1620510"/>
              <a:ext cx="4933163" cy="87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Avg. No. of </a:t>
              </a:r>
              <a:r>
                <a:rPr lang="en-US" sz="1000" b="1" dirty="0" err="1"/>
                <a:t>NbH</a:t>
              </a:r>
              <a:r>
                <a:rPr lang="en-US" sz="1000" b="1" dirty="0"/>
                <a:t> Precipitates within 10 x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/>
                <a:t>10 </a:t>
              </a:r>
              <a:r>
                <a:rPr lang="el-GR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en-US" sz="1000" b="1" dirty="0"/>
                <a:t>m</a:t>
              </a:r>
              <a:r>
                <a:rPr lang="en-US" sz="1000" b="1" baseline="30000" dirty="0"/>
                <a:t>2</a:t>
              </a:r>
              <a:r>
                <a:rPr lang="en-US" sz="1000" b="1" dirty="0"/>
                <a:t> unit area during cooling</a:t>
              </a:r>
              <a:endParaRPr lang="en-US" sz="900" b="1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C2FB4B-795F-4BD1-8EE6-D9031C8FE159}"/>
              </a:ext>
            </a:extLst>
          </p:cNvPr>
          <p:cNvSpPr txBox="1"/>
          <p:nvPr/>
        </p:nvSpPr>
        <p:spPr>
          <a:xfrm>
            <a:off x="3756843" y="4499293"/>
            <a:ext cx="314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Plots courtesy of </a:t>
            </a:r>
            <a:r>
              <a:rPr lang="en-US" sz="1400" dirty="0" err="1"/>
              <a:t>Zuhawn</a:t>
            </a:r>
            <a:r>
              <a:rPr lang="en-US" sz="1400" dirty="0"/>
              <a:t> Sung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12B2661-72AE-41C6-B291-3D046C4FA3CC}"/>
              </a:ext>
            </a:extLst>
          </p:cNvPr>
          <p:cNvSpPr txBox="1">
            <a:spLocks/>
          </p:cNvSpPr>
          <p:nvPr/>
        </p:nvSpPr>
        <p:spPr>
          <a:xfrm>
            <a:off x="645931" y="4829555"/>
            <a:ext cx="67536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57ADAB69-348E-2C41-AF41-E98D046040A4}" type="datetime1">
              <a:rPr lang="en-US" sz="1000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B3463CA-2E5E-4AEA-BC23-8333CF33CEC5}"/>
              </a:ext>
            </a:extLst>
          </p:cNvPr>
          <p:cNvSpPr txBox="1">
            <a:spLocks/>
          </p:cNvSpPr>
          <p:nvPr/>
        </p:nvSpPr>
        <p:spPr>
          <a:xfrm>
            <a:off x="1507965" y="4830340"/>
            <a:ext cx="6262118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000" dirty="0"/>
              <a:t>Daniel Bafia | TTC at TRIUMF</a:t>
            </a:r>
            <a:endParaRPr lang="en-US" sz="1000" b="1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E24726-2DCA-4A94-AFAA-800C7B06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3" y="610429"/>
            <a:ext cx="3992191" cy="1612569"/>
          </a:xfrm>
        </p:spPr>
        <p:txBody>
          <a:bodyPr/>
          <a:lstStyle/>
          <a:p>
            <a:r>
              <a:rPr lang="en-US" sz="1200" dirty="0"/>
              <a:t>Different recipes produce different amounts of hydrogen capture sites (vacancies, nitrogen, dislocations,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  <a:p>
            <a:r>
              <a:rPr lang="en-US" sz="1200" dirty="0"/>
              <a:t>Amount of captured hydrogen could vary the dangerous temperature region in which hydrides form </a:t>
            </a:r>
          </a:p>
          <a:p>
            <a:r>
              <a:rPr lang="en-US" sz="1200" dirty="0"/>
              <a:t>Dwelling in this “dangerous” temperature region could be detrimental to cavity performance – </a:t>
            </a:r>
            <a:r>
              <a:rPr lang="en-US" sz="1200" b="1" u="sng" dirty="0"/>
              <a:t>cool down rate could affect 75/120 bake cavity performance</a:t>
            </a:r>
          </a:p>
          <a:p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952322-B5CD-483C-A88C-EC073674E82E}"/>
              </a:ext>
            </a:extLst>
          </p:cNvPr>
          <p:cNvSpPr txBox="1"/>
          <p:nvPr/>
        </p:nvSpPr>
        <p:spPr>
          <a:xfrm>
            <a:off x="2169665" y="2847480"/>
            <a:ext cx="2216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Nb</a:t>
            </a:r>
            <a:r>
              <a:rPr lang="en-US" sz="900" b="1" dirty="0"/>
              <a:t>-H Phase Diagram</a:t>
            </a:r>
          </a:p>
        </p:txBody>
      </p:sp>
      <p:pic>
        <p:nvPicPr>
          <p:cNvPr id="15" name="Picture 8" descr="Illinois Institute of Technology logo">
            <a:extLst>
              <a:ext uri="{FF2B5EF4-FFF2-40B4-BE49-F238E27FC236}">
                <a16:creationId xmlns:a16="http://schemas.microsoft.com/office/drawing/2014/main" id="{BE9B8598-9099-40C7-8AA9-FD0CDEF5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1CBD-9D78-0440-9666-D86115AC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0644"/>
            <a:ext cx="8686800" cy="481304"/>
          </a:xfrm>
        </p:spPr>
        <p:txBody>
          <a:bodyPr/>
          <a:lstStyle/>
          <a:p>
            <a:r>
              <a:rPr lang="en-US" sz="2000" dirty="0"/>
              <a:t>Motivation for Investigating Cavity Cool Down: Hydride 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B7BAD-6C81-7544-8C1A-E5D24286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15085-4F45-3E4B-BBCD-A08472E7C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07" y="3032638"/>
            <a:ext cx="2039965" cy="14859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5CBA3-2EFC-4EB6-8393-0DE4E1CB0EFA}"/>
              </a:ext>
            </a:extLst>
          </p:cNvPr>
          <p:cNvGrpSpPr/>
          <p:nvPr/>
        </p:nvGrpSpPr>
        <p:grpSpPr>
          <a:xfrm>
            <a:off x="86976" y="2388932"/>
            <a:ext cx="2216048" cy="2310551"/>
            <a:chOff x="299612" y="-1620510"/>
            <a:chExt cx="4933163" cy="503207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558054-0F58-4749-8538-47FD3858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486" y="-949546"/>
              <a:ext cx="4339418" cy="436111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6614EE-799D-4223-9BB3-A4AC85B029AA}"/>
                </a:ext>
              </a:extLst>
            </p:cNvPr>
            <p:cNvSpPr txBox="1"/>
            <p:nvPr/>
          </p:nvSpPr>
          <p:spPr>
            <a:xfrm>
              <a:off x="299612" y="-1620510"/>
              <a:ext cx="4933163" cy="87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Avg. No. of </a:t>
              </a:r>
              <a:r>
                <a:rPr lang="en-US" sz="1000" b="1" dirty="0" err="1"/>
                <a:t>NbH</a:t>
              </a:r>
              <a:r>
                <a:rPr lang="en-US" sz="1000" b="1" dirty="0"/>
                <a:t> Precipitates within 10 x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/>
                <a:t>10 </a:t>
              </a:r>
              <a:r>
                <a:rPr lang="el-GR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en-US" sz="1000" b="1" dirty="0"/>
                <a:t>m</a:t>
              </a:r>
              <a:r>
                <a:rPr lang="en-US" sz="1000" b="1" baseline="30000" dirty="0"/>
                <a:t>2</a:t>
              </a:r>
              <a:r>
                <a:rPr lang="en-US" sz="1000" b="1" dirty="0"/>
                <a:t> unit area during cooling</a:t>
              </a:r>
              <a:endParaRPr lang="en-US" sz="900" b="1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C2FB4B-795F-4BD1-8EE6-D9031C8FE159}"/>
              </a:ext>
            </a:extLst>
          </p:cNvPr>
          <p:cNvSpPr txBox="1"/>
          <p:nvPr/>
        </p:nvSpPr>
        <p:spPr>
          <a:xfrm>
            <a:off x="3756843" y="4499293"/>
            <a:ext cx="314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Plots courtesy of </a:t>
            </a:r>
            <a:r>
              <a:rPr lang="en-US" sz="1400" dirty="0" err="1"/>
              <a:t>Zuhawn</a:t>
            </a:r>
            <a:r>
              <a:rPr lang="en-US" sz="1400" dirty="0"/>
              <a:t> Sung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12B2661-72AE-41C6-B291-3D046C4FA3CC}"/>
              </a:ext>
            </a:extLst>
          </p:cNvPr>
          <p:cNvSpPr txBox="1">
            <a:spLocks/>
          </p:cNvSpPr>
          <p:nvPr/>
        </p:nvSpPr>
        <p:spPr>
          <a:xfrm>
            <a:off x="645931" y="4829555"/>
            <a:ext cx="67536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57ADAB69-348E-2C41-AF41-E98D046040A4}" type="datetime1">
              <a:rPr lang="en-US" sz="1000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B3463CA-2E5E-4AEA-BC23-8333CF33CEC5}"/>
              </a:ext>
            </a:extLst>
          </p:cNvPr>
          <p:cNvSpPr txBox="1">
            <a:spLocks/>
          </p:cNvSpPr>
          <p:nvPr/>
        </p:nvSpPr>
        <p:spPr>
          <a:xfrm>
            <a:off x="1507965" y="4830340"/>
            <a:ext cx="6262118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000" dirty="0"/>
              <a:t>Daniel Bafia | TTC at TRIUMF</a:t>
            </a:r>
            <a:endParaRPr lang="en-US" sz="1000" b="1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E24726-2DCA-4A94-AFAA-800C7B06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3" y="610429"/>
            <a:ext cx="3992191" cy="1612569"/>
          </a:xfrm>
        </p:spPr>
        <p:txBody>
          <a:bodyPr/>
          <a:lstStyle/>
          <a:p>
            <a:r>
              <a:rPr lang="en-US" sz="1200" dirty="0"/>
              <a:t>Different recipes produce different amounts of hydrogen capture sites (vacancies, nitrogen, dislocations,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  <a:p>
            <a:r>
              <a:rPr lang="en-US" sz="1200" dirty="0"/>
              <a:t>Amount of captured hydrogen could vary the dangerous temperature region in which hydrides form </a:t>
            </a:r>
          </a:p>
          <a:p>
            <a:r>
              <a:rPr lang="en-US" sz="1200" dirty="0"/>
              <a:t>Dwelling in this “dangerous” temperature region could be detrimental to cavity performance – </a:t>
            </a:r>
            <a:r>
              <a:rPr lang="en-US" sz="1200" b="1" u="sng" dirty="0"/>
              <a:t>cool down rate could affect 75/120 bake cavity performance</a:t>
            </a:r>
          </a:p>
          <a:p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952322-B5CD-483C-A88C-EC073674E82E}"/>
              </a:ext>
            </a:extLst>
          </p:cNvPr>
          <p:cNvSpPr txBox="1"/>
          <p:nvPr/>
        </p:nvSpPr>
        <p:spPr>
          <a:xfrm>
            <a:off x="2169665" y="2847480"/>
            <a:ext cx="2216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Nb</a:t>
            </a:r>
            <a:r>
              <a:rPr lang="en-US" sz="900" b="1" dirty="0"/>
              <a:t>-H Phase Diagram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BB0129-ECFB-4BC3-A897-5D5002DA3CB5}"/>
              </a:ext>
            </a:extLst>
          </p:cNvPr>
          <p:cNvSpPr txBox="1"/>
          <p:nvPr/>
        </p:nvSpPr>
        <p:spPr>
          <a:xfrm>
            <a:off x="770280" y="1913323"/>
            <a:ext cx="306548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 obvious relationship between cavity cool down rate and performance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8" descr="Illinois Institute of Technology logo">
            <a:extLst>
              <a:ext uri="{FF2B5EF4-FFF2-40B4-BE49-F238E27FC236}">
                <a16:creationId xmlns:a16="http://schemas.microsoft.com/office/drawing/2014/main" id="{5C1A0F0A-2F15-4FF6-92D1-8EA37FBB3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3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1CBD-9D78-0440-9666-D86115AC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0644"/>
            <a:ext cx="8686800" cy="481304"/>
          </a:xfrm>
        </p:spPr>
        <p:txBody>
          <a:bodyPr/>
          <a:lstStyle/>
          <a:p>
            <a:r>
              <a:rPr lang="en-US" sz="2000" dirty="0"/>
              <a:t>Motivation for Investigating Cavity Cool Down: Hydride 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B7BAD-6C81-7544-8C1A-E5D24286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15085-4F45-3E4B-BBCD-A08472E7C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07" y="3032638"/>
            <a:ext cx="2039965" cy="14859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A05CBA3-2EFC-4EB6-8393-0DE4E1CB0EFA}"/>
              </a:ext>
            </a:extLst>
          </p:cNvPr>
          <p:cNvGrpSpPr/>
          <p:nvPr/>
        </p:nvGrpSpPr>
        <p:grpSpPr>
          <a:xfrm>
            <a:off x="86976" y="2388932"/>
            <a:ext cx="2216048" cy="2310551"/>
            <a:chOff x="299612" y="-1620510"/>
            <a:chExt cx="4933163" cy="503207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558054-0F58-4749-8538-47FD3858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486" y="-949546"/>
              <a:ext cx="4339418" cy="436111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6614EE-799D-4223-9BB3-A4AC85B029AA}"/>
                </a:ext>
              </a:extLst>
            </p:cNvPr>
            <p:cNvSpPr txBox="1"/>
            <p:nvPr/>
          </p:nvSpPr>
          <p:spPr>
            <a:xfrm>
              <a:off x="299612" y="-1620510"/>
              <a:ext cx="4933163" cy="87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Avg. No. of </a:t>
              </a:r>
              <a:r>
                <a:rPr lang="en-US" sz="1000" b="1" dirty="0" err="1"/>
                <a:t>NbH</a:t>
              </a:r>
              <a:r>
                <a:rPr lang="en-US" sz="1000" b="1" dirty="0"/>
                <a:t> Precipitates within 10 x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/>
                <a:t>10 </a:t>
              </a:r>
              <a:r>
                <a:rPr lang="el-GR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μ</a:t>
              </a:r>
              <a:r>
                <a:rPr lang="en-US" sz="1000" b="1" dirty="0"/>
                <a:t>m</a:t>
              </a:r>
              <a:r>
                <a:rPr lang="en-US" sz="1000" b="1" baseline="30000" dirty="0"/>
                <a:t>2</a:t>
              </a:r>
              <a:r>
                <a:rPr lang="en-US" sz="1000" b="1" dirty="0"/>
                <a:t> unit area during cooling</a:t>
              </a:r>
              <a:endParaRPr lang="en-US" sz="900" b="1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C2FB4B-795F-4BD1-8EE6-D9031C8FE159}"/>
              </a:ext>
            </a:extLst>
          </p:cNvPr>
          <p:cNvSpPr txBox="1"/>
          <p:nvPr/>
        </p:nvSpPr>
        <p:spPr>
          <a:xfrm>
            <a:off x="3756843" y="4499293"/>
            <a:ext cx="314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Plots courtesy of </a:t>
            </a:r>
            <a:r>
              <a:rPr lang="en-US" sz="1400" dirty="0" err="1"/>
              <a:t>Zuhawn</a:t>
            </a:r>
            <a:r>
              <a:rPr lang="en-US" sz="1400" dirty="0"/>
              <a:t> Sung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12B2661-72AE-41C6-B291-3D046C4FA3CC}"/>
              </a:ext>
            </a:extLst>
          </p:cNvPr>
          <p:cNvSpPr txBox="1">
            <a:spLocks/>
          </p:cNvSpPr>
          <p:nvPr/>
        </p:nvSpPr>
        <p:spPr>
          <a:xfrm>
            <a:off x="645931" y="4829555"/>
            <a:ext cx="67536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57ADAB69-348E-2C41-AF41-E98D046040A4}" type="datetime1">
              <a:rPr lang="en-US" sz="1000" smtClean="0"/>
              <a:pPr>
                <a:defRPr/>
              </a:pPr>
              <a:t>2/7/2019</a:t>
            </a:fld>
            <a:endParaRPr lang="en-US" sz="2800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B3463CA-2E5E-4AEA-BC23-8333CF33CEC5}"/>
              </a:ext>
            </a:extLst>
          </p:cNvPr>
          <p:cNvSpPr txBox="1">
            <a:spLocks/>
          </p:cNvSpPr>
          <p:nvPr/>
        </p:nvSpPr>
        <p:spPr>
          <a:xfrm>
            <a:off x="1507965" y="4830340"/>
            <a:ext cx="6262118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000" dirty="0"/>
              <a:t>Daniel Bafia | TTC at TRIUMF</a:t>
            </a:r>
            <a:endParaRPr lang="en-US" sz="1000" b="1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261CE12-09A0-4DF6-A860-D04BDC630CE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59129" y="436559"/>
          <a:ext cx="3909325" cy="305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75315F2-3918-42FB-8193-552E8DE8AB2D}"/>
              </a:ext>
            </a:extLst>
          </p:cNvPr>
          <p:cNvSpPr txBox="1">
            <a:spLocks/>
          </p:cNvSpPr>
          <p:nvPr/>
        </p:nvSpPr>
        <p:spPr>
          <a:xfrm>
            <a:off x="5059062" y="3443556"/>
            <a:ext cx="4084938" cy="16125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5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5430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35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For a 120C baked cavity cutout, hydrides appear to decrease in size when the sample is heated to </a:t>
            </a:r>
            <a:r>
              <a:rPr lang="en-US" sz="1200" dirty="0">
                <a:solidFill>
                  <a:srgbClr val="FF0000"/>
                </a:solidFill>
              </a:rPr>
              <a:t>320K</a:t>
            </a:r>
          </a:p>
          <a:p>
            <a:r>
              <a:rPr lang="en-US" sz="1200" dirty="0"/>
              <a:t>Heating to </a:t>
            </a:r>
            <a:r>
              <a:rPr lang="en-US" sz="1200" dirty="0">
                <a:solidFill>
                  <a:srgbClr val="BD00BD"/>
                </a:solidFill>
              </a:rPr>
              <a:t>340K </a:t>
            </a:r>
            <a:r>
              <a:rPr lang="en-US" sz="1200" dirty="0"/>
              <a:t>appears to INCREASE hydride size.</a:t>
            </a:r>
          </a:p>
          <a:p>
            <a:r>
              <a:rPr lang="en-US" sz="1200" b="1" u="sng" dirty="0"/>
              <a:t>Elevated initial </a:t>
            </a:r>
            <a:r>
              <a:rPr lang="en-US" sz="1200" b="1" u="sng" dirty="0" err="1"/>
              <a:t>dewar</a:t>
            </a:r>
            <a:r>
              <a:rPr lang="en-US" sz="1200" b="1" u="sng" dirty="0"/>
              <a:t> temperatures may also affect the performance of 75/120 bake cavities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952322-B5CD-483C-A88C-EC073674E82E}"/>
              </a:ext>
            </a:extLst>
          </p:cNvPr>
          <p:cNvSpPr txBox="1"/>
          <p:nvPr/>
        </p:nvSpPr>
        <p:spPr>
          <a:xfrm>
            <a:off x="2169665" y="2847480"/>
            <a:ext cx="2216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Nb</a:t>
            </a:r>
            <a:r>
              <a:rPr lang="en-US" sz="900" b="1" dirty="0"/>
              <a:t>-H Phase Diagram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32C380-867D-4426-A80B-85E1C2193FBB}"/>
              </a:ext>
            </a:extLst>
          </p:cNvPr>
          <p:cNvSpPr txBox="1">
            <a:spLocks/>
          </p:cNvSpPr>
          <p:nvPr/>
        </p:nvSpPr>
        <p:spPr>
          <a:xfrm>
            <a:off x="145093" y="610429"/>
            <a:ext cx="3992191" cy="161256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5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543050" indent="-1714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35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Different recipes produce different amounts of hydrogen capture sites (vacancies, nitrogen, dislocations,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  <a:p>
            <a:r>
              <a:rPr lang="en-US" sz="1200" dirty="0"/>
              <a:t>Amount of captured hydrogen could vary the dangerous temperature region in which hydrides form </a:t>
            </a:r>
          </a:p>
          <a:p>
            <a:r>
              <a:rPr lang="en-US" sz="1200" dirty="0"/>
              <a:t>Dwelling in this “dangerous” temperature region could be detrimental to cavity performance – </a:t>
            </a:r>
            <a:r>
              <a:rPr lang="en-US" sz="1200" b="1" u="sng" dirty="0"/>
              <a:t>cool down rate could affect 75/120 bake cavity performance</a:t>
            </a:r>
          </a:p>
          <a:p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2DDA59-CC86-46A0-BF89-3B4597B32AD6}"/>
              </a:ext>
            </a:extLst>
          </p:cNvPr>
          <p:cNvSpPr txBox="1"/>
          <p:nvPr/>
        </p:nvSpPr>
        <p:spPr>
          <a:xfrm>
            <a:off x="770280" y="1913323"/>
            <a:ext cx="306548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 obvious relationship between cavity cool down rate and performance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8" descr="Illinois Institute of Technology logo">
            <a:extLst>
              <a:ext uri="{FF2B5EF4-FFF2-40B4-BE49-F238E27FC236}">
                <a16:creationId xmlns:a16="http://schemas.microsoft.com/office/drawing/2014/main" id="{94D982DE-8F1F-4372-9645-339E6C211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9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21D4EE-D36B-496A-9674-8141EBAFF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82" y="631912"/>
            <a:ext cx="6225336" cy="38796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09BDFA-3E00-4716-9000-DE8AB76B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for Higher Accelerating Gradients: 75/120 Bake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980CC-5792-4839-86BB-7F215C728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379F4C-AD23-42D2-86E5-828B476A0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62DF493-E963-4FF1-8E35-226A603A4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85AA4AD-AE4C-4675-A523-ED154D1B6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044" y="1741808"/>
            <a:ext cx="2315603" cy="4094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Higher quench fields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BA081D0-0E7E-44DF-B0AD-99E181AA602F}"/>
              </a:ext>
            </a:extLst>
          </p:cNvPr>
          <p:cNvSpPr txBox="1">
            <a:spLocks/>
          </p:cNvSpPr>
          <p:nvPr/>
        </p:nvSpPr>
        <p:spPr>
          <a:xfrm>
            <a:off x="6912858" y="2384393"/>
            <a:ext cx="1838082" cy="409402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Fewer cavities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EA9F937-51E9-4B70-A025-BB56E3483E3A}"/>
              </a:ext>
            </a:extLst>
          </p:cNvPr>
          <p:cNvSpPr txBox="1">
            <a:spLocks/>
          </p:cNvSpPr>
          <p:nvPr/>
        </p:nvSpPr>
        <p:spPr>
          <a:xfrm>
            <a:off x="7077318" y="3062845"/>
            <a:ext cx="1838082" cy="409402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Lower cost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DF1768-FC36-480F-B458-0949FE40EAA3}"/>
              </a:ext>
            </a:extLst>
          </p:cNvPr>
          <p:cNvCxnSpPr>
            <a:cxnSpLocks/>
          </p:cNvCxnSpPr>
          <p:nvPr/>
        </p:nvCxnSpPr>
        <p:spPr>
          <a:xfrm>
            <a:off x="7599717" y="2024276"/>
            <a:ext cx="0" cy="361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B22D64-2446-4A1D-8C2D-26F453E331AE}"/>
              </a:ext>
            </a:extLst>
          </p:cNvPr>
          <p:cNvCxnSpPr>
            <a:cxnSpLocks/>
          </p:cNvCxnSpPr>
          <p:nvPr/>
        </p:nvCxnSpPr>
        <p:spPr>
          <a:xfrm>
            <a:off x="7599717" y="2688709"/>
            <a:ext cx="0" cy="361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260AF99-2BA8-4CD4-BD0B-2552D3266400}"/>
              </a:ext>
            </a:extLst>
          </p:cNvPr>
          <p:cNvSpPr txBox="1"/>
          <p:nvPr/>
        </p:nvSpPr>
        <p:spPr>
          <a:xfrm>
            <a:off x="959364" y="1035766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pic>
        <p:nvPicPr>
          <p:cNvPr id="15" name="Picture 8" descr="Illinois Institute of Technology logo">
            <a:extLst>
              <a:ext uri="{FF2B5EF4-FFF2-40B4-BE49-F238E27FC236}">
                <a16:creationId xmlns:a16="http://schemas.microsoft.com/office/drawing/2014/main" id="{EF6F66DF-2A8A-4B53-BAC2-2960870AE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6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54911B-5F8B-43B7-A4D9-5DD22377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804" y="2274764"/>
            <a:ext cx="6149715" cy="320908"/>
          </a:xfrm>
        </p:spPr>
        <p:txBody>
          <a:bodyPr/>
          <a:lstStyle/>
          <a:p>
            <a:pPr algn="ctr"/>
            <a:r>
              <a:rPr lang="en-US" dirty="0"/>
              <a:t>Effect of Elevated Initial Dewar Temperature on Cavity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C4EA-62D4-4819-B3EB-8791CD41D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224C2F-3D34-494E-BB0E-EDF21E4BB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629E2EB-35FD-447D-B2B1-F22C232B0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9" name="Picture 8" descr="Illinois Institute of Technology logo">
            <a:extLst>
              <a:ext uri="{FF2B5EF4-FFF2-40B4-BE49-F238E27FC236}">
                <a16:creationId xmlns:a16="http://schemas.microsoft.com/office/drawing/2014/main" id="{FC01B04B-C8C7-4EE4-8D94-2C16D4DFB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902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5EE49-F164-4D8A-8811-7C3455582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9" y="429897"/>
            <a:ext cx="5318601" cy="336727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12CE8A-3E82-44C9-9CD7-18328F7F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31CA353-1F71-486F-B56D-078A67D3C505}"/>
              </a:ext>
            </a:extLst>
          </p:cNvPr>
          <p:cNvSpPr txBox="1">
            <a:spLocks/>
          </p:cNvSpPr>
          <p:nvPr/>
        </p:nvSpPr>
        <p:spPr>
          <a:xfrm>
            <a:off x="-798226" y="2169728"/>
            <a:ext cx="8161886" cy="7225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B5B5B05-D9BA-4949-A188-2549BFC31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7C9FC70-86F4-41F2-9665-1D49CB878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1EB06-0E07-49CD-89D1-2C033C1F0EB3}"/>
              </a:ext>
            </a:extLst>
          </p:cNvPr>
          <p:cNvSpPr txBox="1"/>
          <p:nvPr/>
        </p:nvSpPr>
        <p:spPr>
          <a:xfrm>
            <a:off x="1530603" y="550847"/>
            <a:ext cx="3041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QvsE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of Cavities Post 75/120 Bake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E5917E9E-73C3-4881-ACE9-03666FE9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29266"/>
            <a:ext cx="8843331" cy="320908"/>
          </a:xfrm>
        </p:spPr>
        <p:txBody>
          <a:bodyPr/>
          <a:lstStyle/>
          <a:p>
            <a:r>
              <a:rPr lang="en-US" dirty="0"/>
              <a:t>Comparison of 75/120 Bake Cavities Cooled From </a:t>
            </a:r>
            <a:r>
              <a:rPr lang="en-US" dirty="0">
                <a:solidFill>
                  <a:srgbClr val="008000"/>
                </a:solidFill>
              </a:rPr>
              <a:t>295K </a:t>
            </a:r>
            <a:r>
              <a:rPr lang="en-US" dirty="0"/>
              <a:t>vs </a:t>
            </a:r>
            <a:r>
              <a:rPr lang="en-US" dirty="0">
                <a:solidFill>
                  <a:srgbClr val="FF0000"/>
                </a:solidFill>
              </a:rPr>
              <a:t>320K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E95F9-D7C8-4924-AF5F-4E56B9298C5A}"/>
              </a:ext>
            </a:extLst>
          </p:cNvPr>
          <p:cNvSpPr txBox="1"/>
          <p:nvPr/>
        </p:nvSpPr>
        <p:spPr>
          <a:xfrm>
            <a:off x="4047785" y="830215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pic>
        <p:nvPicPr>
          <p:cNvPr id="12" name="Picture 8" descr="Illinois Institute of Technology logo">
            <a:extLst>
              <a:ext uri="{FF2B5EF4-FFF2-40B4-BE49-F238E27FC236}">
                <a16:creationId xmlns:a16="http://schemas.microsoft.com/office/drawing/2014/main" id="{EA61AF90-B5D0-4D70-B0D5-CFE9B482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0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498D2801-CD55-4D9F-B3C8-5B1A04DABD4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70924" y="442210"/>
            <a:ext cx="5326096" cy="3358673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12CE8A-3E82-44C9-9CD7-18328F7F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31CA353-1F71-486F-B56D-078A67D3C505}"/>
              </a:ext>
            </a:extLst>
          </p:cNvPr>
          <p:cNvSpPr txBox="1">
            <a:spLocks/>
          </p:cNvSpPr>
          <p:nvPr/>
        </p:nvSpPr>
        <p:spPr>
          <a:xfrm>
            <a:off x="-798226" y="2169728"/>
            <a:ext cx="8161886" cy="7225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B5B5B05-D9BA-4949-A188-2549BFC31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7C9FC70-86F4-41F2-9665-1D49CB878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53EBCE4-EA29-4320-A88B-1C3893D98E77}"/>
              </a:ext>
            </a:extLst>
          </p:cNvPr>
          <p:cNvSpPr txBox="1">
            <a:spLocks/>
          </p:cNvSpPr>
          <p:nvPr/>
        </p:nvSpPr>
        <p:spPr>
          <a:xfrm>
            <a:off x="222250" y="3783426"/>
            <a:ext cx="8666917" cy="8256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04040"/>
                </a:solidFill>
              </a:rPr>
              <a:t>Cooling cavities from </a:t>
            </a:r>
            <a:r>
              <a:rPr lang="en-US" sz="1800" dirty="0">
                <a:solidFill>
                  <a:srgbClr val="FF0000"/>
                </a:solidFill>
              </a:rPr>
              <a:t>320K</a:t>
            </a:r>
            <a:r>
              <a:rPr lang="en-US" sz="1800" dirty="0">
                <a:solidFill>
                  <a:srgbClr val="404040"/>
                </a:solidFill>
              </a:rPr>
              <a:t> shows consistently higher quench field and Q</a:t>
            </a:r>
            <a:r>
              <a:rPr lang="en-US" sz="1800" baseline="-25000" dirty="0">
                <a:solidFill>
                  <a:srgbClr val="404040"/>
                </a:solidFill>
              </a:rPr>
              <a:t>0 </a:t>
            </a:r>
            <a:r>
              <a:rPr lang="en-US" sz="1800" dirty="0">
                <a:solidFill>
                  <a:srgbClr val="404040"/>
                </a:solidFill>
              </a:rPr>
              <a:t>at high fields for cavities post 75/120 bake when compared to cooling from </a:t>
            </a:r>
            <a:r>
              <a:rPr lang="en-US" sz="1800" dirty="0">
                <a:solidFill>
                  <a:srgbClr val="008000"/>
                </a:solidFill>
              </a:rPr>
              <a:t>295K</a:t>
            </a:r>
            <a:r>
              <a:rPr lang="en-US" sz="1800" dirty="0">
                <a:solidFill>
                  <a:srgbClr val="404040"/>
                </a:solidFill>
              </a:rPr>
              <a:t>.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1EB06-0E07-49CD-89D1-2C033C1F0EB3}"/>
              </a:ext>
            </a:extLst>
          </p:cNvPr>
          <p:cNvSpPr txBox="1"/>
          <p:nvPr/>
        </p:nvSpPr>
        <p:spPr>
          <a:xfrm>
            <a:off x="1530603" y="550847"/>
            <a:ext cx="3041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QvsE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of Cavities Post 75/120 Bake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0E0135-80BF-483E-A370-8425B8ECDDB0}"/>
              </a:ext>
            </a:extLst>
          </p:cNvPr>
          <p:cNvSpPr txBox="1"/>
          <p:nvPr/>
        </p:nvSpPr>
        <p:spPr>
          <a:xfrm>
            <a:off x="4047785" y="847672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sp>
        <p:nvSpPr>
          <p:cNvPr id="21" name="Title 8">
            <a:extLst>
              <a:ext uri="{FF2B5EF4-FFF2-40B4-BE49-F238E27FC236}">
                <a16:creationId xmlns:a16="http://schemas.microsoft.com/office/drawing/2014/main" id="{89819890-AC64-4E41-A9EB-83C7E64E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29266"/>
            <a:ext cx="8843331" cy="320908"/>
          </a:xfrm>
        </p:spPr>
        <p:txBody>
          <a:bodyPr/>
          <a:lstStyle/>
          <a:p>
            <a:r>
              <a:rPr lang="en-US" dirty="0"/>
              <a:t>Comparison of 75/120 Bake Cavities Cooled From </a:t>
            </a:r>
            <a:r>
              <a:rPr lang="en-US" dirty="0">
                <a:solidFill>
                  <a:srgbClr val="008000"/>
                </a:solidFill>
              </a:rPr>
              <a:t>295K </a:t>
            </a:r>
            <a:r>
              <a:rPr lang="en-US" dirty="0"/>
              <a:t>vs </a:t>
            </a:r>
            <a:r>
              <a:rPr lang="en-US" dirty="0">
                <a:solidFill>
                  <a:srgbClr val="FF0000"/>
                </a:solidFill>
              </a:rPr>
              <a:t>320K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8" descr="Illinois Institute of Technology logo">
            <a:extLst>
              <a:ext uri="{FF2B5EF4-FFF2-40B4-BE49-F238E27FC236}">
                <a16:creationId xmlns:a16="http://schemas.microsoft.com/office/drawing/2014/main" id="{BB9170FC-5825-448F-B5D5-1BE15243F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69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DE41A2-BCA3-4FEE-94FA-A0280128E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1" y="686980"/>
            <a:ext cx="4475499" cy="334263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94E8DB-1863-43BF-8F30-CCB57378E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E3ABF9E-7984-40F0-BDB5-8EDE8B6A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1" y="188814"/>
            <a:ext cx="8818899" cy="320908"/>
          </a:xfrm>
        </p:spPr>
        <p:txBody>
          <a:bodyPr/>
          <a:lstStyle/>
          <a:p>
            <a:r>
              <a:rPr lang="en-US" dirty="0"/>
              <a:t>Decomposition of 75/120 Bake Cavities Cooled from </a:t>
            </a:r>
            <a:r>
              <a:rPr lang="en-US" dirty="0">
                <a:solidFill>
                  <a:srgbClr val="008000"/>
                </a:solidFill>
              </a:rPr>
              <a:t>295K</a:t>
            </a:r>
            <a:r>
              <a:rPr lang="en-US" dirty="0"/>
              <a:t> vs </a:t>
            </a:r>
            <a:r>
              <a:rPr lang="en-US" dirty="0">
                <a:solidFill>
                  <a:srgbClr val="FF0000"/>
                </a:solidFill>
              </a:rPr>
              <a:t>320K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58612578-B58B-4A88-B94A-9BFB5AA09911}"/>
              </a:ext>
            </a:extLst>
          </p:cNvPr>
          <p:cNvSpPr txBox="1">
            <a:spLocks/>
          </p:cNvSpPr>
          <p:nvPr/>
        </p:nvSpPr>
        <p:spPr>
          <a:xfrm>
            <a:off x="228600" y="3953960"/>
            <a:ext cx="8448675" cy="8256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04040"/>
                </a:solidFill>
              </a:rPr>
              <a:t>Branching in both BCS and residual components – not due to trapped flux</a:t>
            </a:r>
          </a:p>
          <a:p>
            <a:r>
              <a:rPr lang="en-US" sz="1800" dirty="0">
                <a:solidFill>
                  <a:srgbClr val="404040"/>
                </a:solidFill>
              </a:rPr>
              <a:t>Cooling down from </a:t>
            </a:r>
            <a:r>
              <a:rPr lang="en-US" sz="1800" dirty="0">
                <a:solidFill>
                  <a:srgbClr val="FF0000"/>
                </a:solidFill>
              </a:rPr>
              <a:t>320K</a:t>
            </a:r>
            <a:r>
              <a:rPr lang="en-US" sz="1800" dirty="0">
                <a:solidFill>
                  <a:srgbClr val="404040"/>
                </a:solidFill>
              </a:rPr>
              <a:t> gives a BCS similar to that of infusion</a:t>
            </a:r>
          </a:p>
          <a:p>
            <a:pPr marL="0" indent="0">
              <a:buNone/>
            </a:pP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2EA08F0-3451-45C2-BFC8-F8ABE7928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CFA4C29-8B40-4BF5-86E2-C5FAB3EC0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06903-4117-4075-9EAF-56324966E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80630"/>
            <a:ext cx="4475499" cy="3342638"/>
          </a:xfrm>
          <a:prstGeom prst="rect">
            <a:avLst/>
          </a:prstGeom>
        </p:spPr>
      </p:pic>
      <p:pic>
        <p:nvPicPr>
          <p:cNvPr id="12" name="Picture 8" descr="Illinois Institute of Technology logo">
            <a:extLst>
              <a:ext uri="{FF2B5EF4-FFF2-40B4-BE49-F238E27FC236}">
                <a16:creationId xmlns:a16="http://schemas.microsoft.com/office/drawing/2014/main" id="{78C3DA25-4418-46C9-9C7B-66476720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71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3F7AB5-34E0-4605-A80B-058DFC0E5D8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70924" y="442210"/>
            <a:ext cx="5326096" cy="3358673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12CE8A-3E82-44C9-9CD7-18328F7F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31CA353-1F71-486F-B56D-078A67D3C505}"/>
              </a:ext>
            </a:extLst>
          </p:cNvPr>
          <p:cNvSpPr txBox="1">
            <a:spLocks/>
          </p:cNvSpPr>
          <p:nvPr/>
        </p:nvSpPr>
        <p:spPr>
          <a:xfrm>
            <a:off x="-798226" y="2148794"/>
            <a:ext cx="8161886" cy="7225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B5B5B05-D9BA-4949-A188-2549BFC31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7C9FC70-86F4-41F2-9665-1D49CB878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53EBCE4-EA29-4320-A88B-1C3893D98E77}"/>
              </a:ext>
            </a:extLst>
          </p:cNvPr>
          <p:cNvSpPr txBox="1">
            <a:spLocks/>
          </p:cNvSpPr>
          <p:nvPr/>
        </p:nvSpPr>
        <p:spPr>
          <a:xfrm>
            <a:off x="222250" y="3783426"/>
            <a:ext cx="8636953" cy="9677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404040"/>
                </a:solidFill>
              </a:rPr>
              <a:t>Cooling cavities from </a:t>
            </a:r>
            <a:r>
              <a:rPr lang="en-US" sz="1800" dirty="0">
                <a:solidFill>
                  <a:srgbClr val="FF0000"/>
                </a:solidFill>
              </a:rPr>
              <a:t>320K</a:t>
            </a:r>
            <a:r>
              <a:rPr lang="en-US" sz="1800" dirty="0">
                <a:solidFill>
                  <a:srgbClr val="404040"/>
                </a:solidFill>
              </a:rPr>
              <a:t> shows consistently higher quench field and Q</a:t>
            </a:r>
            <a:r>
              <a:rPr lang="en-US" sz="1800" baseline="-25000" dirty="0">
                <a:solidFill>
                  <a:srgbClr val="404040"/>
                </a:solidFill>
              </a:rPr>
              <a:t>0 </a:t>
            </a:r>
            <a:r>
              <a:rPr lang="en-US" sz="1800" dirty="0">
                <a:solidFill>
                  <a:srgbClr val="404040"/>
                </a:solidFill>
              </a:rPr>
              <a:t>at high fields for cavities post 75/120 bake when compared to cooling from </a:t>
            </a:r>
            <a:r>
              <a:rPr lang="en-US" sz="1800" dirty="0">
                <a:solidFill>
                  <a:srgbClr val="008000"/>
                </a:solidFill>
              </a:rPr>
              <a:t>295K</a:t>
            </a:r>
            <a:r>
              <a:rPr lang="en-US" sz="1800" dirty="0">
                <a:solidFill>
                  <a:srgbClr val="404040"/>
                </a:solidFill>
              </a:rPr>
              <a:t>.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>
                <a:solidFill>
                  <a:srgbClr val="404040"/>
                </a:solidFill>
              </a:rPr>
              <a:t>In-situ </a:t>
            </a:r>
            <a:r>
              <a:rPr lang="en-US" sz="1800" dirty="0">
                <a:solidFill>
                  <a:srgbClr val="FF0000"/>
                </a:solidFill>
              </a:rPr>
              <a:t>320K</a:t>
            </a:r>
            <a:r>
              <a:rPr lang="en-US" sz="1800" dirty="0">
                <a:solidFill>
                  <a:srgbClr val="404040"/>
                </a:solidFill>
              </a:rPr>
              <a:t> may be dissociating non-superconducting niobium hydrides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9C65887-6D3D-2846-81A7-215C496A5AA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26823" y="670176"/>
          <a:ext cx="3732380" cy="291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30E314B-FA8F-4B13-9FDE-D7A44B85ECC8}"/>
              </a:ext>
            </a:extLst>
          </p:cNvPr>
          <p:cNvSpPr txBox="1"/>
          <p:nvPr/>
        </p:nvSpPr>
        <p:spPr>
          <a:xfrm>
            <a:off x="6346880" y="3445971"/>
            <a:ext cx="1791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of </a:t>
            </a:r>
            <a:r>
              <a:rPr lang="en-US" sz="1200" dirty="0" err="1"/>
              <a:t>Zuhawn</a:t>
            </a:r>
            <a:r>
              <a:rPr lang="en-US" sz="1200" dirty="0"/>
              <a:t> Sung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FC5121-F43D-44F1-8AA9-2C37908A1DA2}"/>
              </a:ext>
            </a:extLst>
          </p:cNvPr>
          <p:cNvSpPr txBox="1"/>
          <p:nvPr/>
        </p:nvSpPr>
        <p:spPr>
          <a:xfrm>
            <a:off x="1530603" y="550847"/>
            <a:ext cx="3041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QvsE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of Cavities Post 75/120 Bake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D1C162-4913-46AB-8F32-7CCCC5B346E1}"/>
              </a:ext>
            </a:extLst>
          </p:cNvPr>
          <p:cNvCxnSpPr>
            <a:cxnSpLocks/>
          </p:cNvCxnSpPr>
          <p:nvPr/>
        </p:nvCxnSpPr>
        <p:spPr>
          <a:xfrm flipH="1">
            <a:off x="7510072" y="1798820"/>
            <a:ext cx="404735" cy="277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9774C5-C232-4F04-93FE-22BD533CB94D}"/>
              </a:ext>
            </a:extLst>
          </p:cNvPr>
          <p:cNvSpPr txBox="1"/>
          <p:nvPr/>
        </p:nvSpPr>
        <p:spPr>
          <a:xfrm>
            <a:off x="7914806" y="1460036"/>
            <a:ext cx="1071797" cy="6001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AFM finds minimum </a:t>
            </a:r>
            <a:r>
              <a:rPr lang="en-US" sz="1100" dirty="0" err="1">
                <a:solidFill>
                  <a:srgbClr val="FF0000"/>
                </a:solidFill>
              </a:rPr>
              <a:t>Nb</a:t>
            </a:r>
            <a:r>
              <a:rPr lang="en-US" sz="1100" dirty="0">
                <a:solidFill>
                  <a:srgbClr val="FF0000"/>
                </a:solidFill>
              </a:rPr>
              <a:t>-H size @ 320K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31C876-5269-4098-B590-69B596D21A5A}"/>
              </a:ext>
            </a:extLst>
          </p:cNvPr>
          <p:cNvSpPr txBox="1"/>
          <p:nvPr/>
        </p:nvSpPr>
        <p:spPr>
          <a:xfrm>
            <a:off x="4047785" y="847672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D6D31D42-9C08-4E2C-9277-998C5C3A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29266"/>
            <a:ext cx="8843331" cy="320908"/>
          </a:xfrm>
        </p:spPr>
        <p:txBody>
          <a:bodyPr/>
          <a:lstStyle/>
          <a:p>
            <a:r>
              <a:rPr lang="en-US" dirty="0"/>
              <a:t>Comparison of 75/120 Bake Cavities Cooled From </a:t>
            </a:r>
            <a:r>
              <a:rPr lang="en-US" dirty="0">
                <a:solidFill>
                  <a:srgbClr val="008000"/>
                </a:solidFill>
              </a:rPr>
              <a:t>295K </a:t>
            </a:r>
            <a:r>
              <a:rPr lang="en-US" dirty="0"/>
              <a:t>vs </a:t>
            </a:r>
            <a:r>
              <a:rPr lang="en-US" dirty="0">
                <a:solidFill>
                  <a:srgbClr val="FF0000"/>
                </a:solidFill>
              </a:rPr>
              <a:t>320K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8" descr="Illinois Institute of Technology logo">
            <a:extLst>
              <a:ext uri="{FF2B5EF4-FFF2-40B4-BE49-F238E27FC236}">
                <a16:creationId xmlns:a16="http://schemas.microsoft.com/office/drawing/2014/main" id="{9D992FB7-FAB8-475D-8C10-3F29B2B5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01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02B8B30-B6F7-476F-8538-94C30752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1" y="370757"/>
            <a:ext cx="4600939" cy="343632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A81D5-2AAE-479E-8570-1D1D13BFCB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DBDD3-0DBF-4D8F-88F1-132985105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5907D8E3-6BE3-48C7-B851-E760929AF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B726F-7CF9-4B7F-935F-AF191EFCF275}"/>
              </a:ext>
            </a:extLst>
          </p:cNvPr>
          <p:cNvSpPr txBox="1"/>
          <p:nvPr/>
        </p:nvSpPr>
        <p:spPr>
          <a:xfrm>
            <a:off x="535378" y="2963655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B1EA4-29FB-428D-ABF9-AF2F63DDDEF3}"/>
              </a:ext>
            </a:extLst>
          </p:cNvPr>
          <p:cNvSpPr txBox="1"/>
          <p:nvPr/>
        </p:nvSpPr>
        <p:spPr>
          <a:xfrm>
            <a:off x="984865" y="506955"/>
            <a:ext cx="328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QvsE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of 120C and 75/120 Bake Cavities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1D2019F-9D6E-4069-AB79-B753B444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/>
              <a:t>Comparison of Cavities Cooled From </a:t>
            </a:r>
            <a:r>
              <a:rPr lang="en-US" dirty="0">
                <a:solidFill>
                  <a:srgbClr val="008000"/>
                </a:solidFill>
              </a:rPr>
              <a:t>295K </a:t>
            </a:r>
            <a:r>
              <a:rPr lang="en-US" dirty="0"/>
              <a:t>vs </a:t>
            </a:r>
            <a:r>
              <a:rPr lang="en-US" dirty="0">
                <a:solidFill>
                  <a:srgbClr val="BD00BD"/>
                </a:solidFill>
              </a:rPr>
              <a:t>345K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pic>
        <p:nvPicPr>
          <p:cNvPr id="9" name="Picture 8" descr="Illinois Institute of Technology logo">
            <a:extLst>
              <a:ext uri="{FF2B5EF4-FFF2-40B4-BE49-F238E27FC236}">
                <a16:creationId xmlns:a16="http://schemas.microsoft.com/office/drawing/2014/main" id="{9D2A6701-4153-4C51-8883-61D6E3542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97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FF3D83E-AE93-412F-BE9B-FE618C9D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" y="381000"/>
            <a:ext cx="4600938" cy="343632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DCA0-3A85-41B5-9EC3-3FD97024E1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3654-BA42-457C-9732-E567D7BEE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4A23A6E6-992B-427D-BA14-7FA2015C6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869551-4FD6-4B1E-A627-05272EED7B01}"/>
              </a:ext>
            </a:extLst>
          </p:cNvPr>
          <p:cNvSpPr txBox="1"/>
          <p:nvPr/>
        </p:nvSpPr>
        <p:spPr>
          <a:xfrm>
            <a:off x="984865" y="506955"/>
            <a:ext cx="328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QvsE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of 120C and 75/120 Bake Cavities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B92EF5EA-C23E-4EC4-8A1E-B4A50E748893}"/>
              </a:ext>
            </a:extLst>
          </p:cNvPr>
          <p:cNvSpPr txBox="1">
            <a:spLocks/>
          </p:cNvSpPr>
          <p:nvPr/>
        </p:nvSpPr>
        <p:spPr>
          <a:xfrm>
            <a:off x="85914" y="3775300"/>
            <a:ext cx="9383843" cy="8256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</a:rPr>
              <a:t>In-situ </a:t>
            </a:r>
            <a:r>
              <a:rPr lang="en-US" sz="1600" dirty="0">
                <a:solidFill>
                  <a:srgbClr val="BD00BD"/>
                </a:solidFill>
              </a:rPr>
              <a:t>345K </a:t>
            </a:r>
            <a:r>
              <a:rPr lang="en-US" sz="1600" dirty="0">
                <a:solidFill>
                  <a:srgbClr val="404040"/>
                </a:solidFill>
              </a:rPr>
              <a:t>bake </a:t>
            </a:r>
            <a:r>
              <a:rPr lang="en-US" sz="1600" b="1" dirty="0">
                <a:solidFill>
                  <a:srgbClr val="404040"/>
                </a:solidFill>
              </a:rPr>
              <a:t>degrades 120C bake cavity performance</a:t>
            </a:r>
            <a:r>
              <a:rPr lang="en-US" sz="1600" dirty="0">
                <a:solidFill>
                  <a:srgbClr val="404040"/>
                </a:solidFill>
              </a:rPr>
              <a:t>, not 75/120 baked cavities!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5A053DE-1996-4FD0-8BF8-A78048AD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/>
              <a:t>Comparison of Cavities Cooled From </a:t>
            </a:r>
            <a:r>
              <a:rPr lang="en-US" dirty="0">
                <a:solidFill>
                  <a:srgbClr val="008000"/>
                </a:solidFill>
              </a:rPr>
              <a:t>295K </a:t>
            </a:r>
            <a:r>
              <a:rPr lang="en-US" dirty="0"/>
              <a:t>vs </a:t>
            </a:r>
            <a:r>
              <a:rPr lang="en-US" dirty="0">
                <a:solidFill>
                  <a:srgbClr val="BD00BD"/>
                </a:solidFill>
              </a:rPr>
              <a:t>345K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54DBC-68B0-4C66-A20C-9B1591D02F42}"/>
              </a:ext>
            </a:extLst>
          </p:cNvPr>
          <p:cNvSpPr txBox="1"/>
          <p:nvPr/>
        </p:nvSpPr>
        <p:spPr>
          <a:xfrm>
            <a:off x="535378" y="2963655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4B91C-640E-4347-8D38-EB9F930886D5}"/>
              </a:ext>
            </a:extLst>
          </p:cNvPr>
          <p:cNvSpPr txBox="1"/>
          <p:nvPr/>
        </p:nvSpPr>
        <p:spPr>
          <a:xfrm rot="966979">
            <a:off x="3896362" y="2113657"/>
            <a:ext cx="1269718" cy="769441"/>
          </a:xfrm>
          <a:prstGeom prst="rect">
            <a:avLst/>
          </a:prstGeom>
          <a:solidFill>
            <a:schemeClr val="bg1"/>
          </a:solidFill>
          <a:ln>
            <a:solidFill>
              <a:srgbClr val="BD00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BD00BD"/>
                </a:solidFill>
              </a:rPr>
              <a:t>120C baked cavity performs on lower branch post in-situ 345K! </a:t>
            </a:r>
            <a:endParaRPr lang="en-US" sz="1800" dirty="0">
              <a:solidFill>
                <a:srgbClr val="BD00BD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410141-ED05-4378-B6CA-81EEB59249CC}"/>
              </a:ext>
            </a:extLst>
          </p:cNvPr>
          <p:cNvCxnSpPr>
            <a:cxnSpLocks/>
          </p:cNvCxnSpPr>
          <p:nvPr/>
        </p:nvCxnSpPr>
        <p:spPr>
          <a:xfrm flipH="1">
            <a:off x="3811221" y="2750180"/>
            <a:ext cx="146526" cy="578670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Illinois Institute of Technology logo">
            <a:extLst>
              <a:ext uri="{FF2B5EF4-FFF2-40B4-BE49-F238E27FC236}">
                <a16:creationId xmlns:a16="http://schemas.microsoft.com/office/drawing/2014/main" id="{0CE7F7EE-294C-4D0D-8360-C1C475A2B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48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58F63AF-5DE2-4627-9628-028CE4D4D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" y="381000"/>
            <a:ext cx="4600938" cy="343632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DCA0-3A85-41B5-9EC3-3FD97024E1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3654-BA42-457C-9732-E567D7BEE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3E96E5-F6A2-4161-92DA-F63AC128832A}"/>
              </a:ext>
            </a:extLst>
          </p:cNvPr>
          <p:cNvCxnSpPr>
            <a:cxnSpLocks/>
          </p:cNvCxnSpPr>
          <p:nvPr/>
        </p:nvCxnSpPr>
        <p:spPr>
          <a:xfrm flipH="1">
            <a:off x="3811221" y="2750180"/>
            <a:ext cx="146526" cy="578670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4A23A6E6-992B-427D-BA14-7FA2015C6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3ED49A3-67F4-48B8-AEB6-783753E1D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409087"/>
              </p:ext>
            </p:extLst>
          </p:nvPr>
        </p:nvGraphicFramePr>
        <p:xfrm>
          <a:off x="5186692" y="596996"/>
          <a:ext cx="3957308" cy="300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0869551-4FD6-4B1E-A627-05272EED7B01}"/>
              </a:ext>
            </a:extLst>
          </p:cNvPr>
          <p:cNvSpPr txBox="1"/>
          <p:nvPr/>
        </p:nvSpPr>
        <p:spPr>
          <a:xfrm>
            <a:off x="984865" y="506955"/>
            <a:ext cx="328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QvsE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of 120C and 75/120 Bake Cavities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B92EF5EA-C23E-4EC4-8A1E-B4A50E748893}"/>
              </a:ext>
            </a:extLst>
          </p:cNvPr>
          <p:cNvSpPr txBox="1">
            <a:spLocks/>
          </p:cNvSpPr>
          <p:nvPr/>
        </p:nvSpPr>
        <p:spPr>
          <a:xfrm>
            <a:off x="85914" y="3775300"/>
            <a:ext cx="9383843" cy="8256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404040"/>
                </a:solidFill>
              </a:rPr>
              <a:t>In-situ </a:t>
            </a:r>
            <a:r>
              <a:rPr lang="en-US" sz="1600" dirty="0">
                <a:solidFill>
                  <a:srgbClr val="BD00BD"/>
                </a:solidFill>
              </a:rPr>
              <a:t>345K </a:t>
            </a:r>
            <a:r>
              <a:rPr lang="en-US" sz="1600" dirty="0">
                <a:solidFill>
                  <a:srgbClr val="404040"/>
                </a:solidFill>
              </a:rPr>
              <a:t>bake </a:t>
            </a:r>
            <a:r>
              <a:rPr lang="en-US" sz="1600" b="1" dirty="0">
                <a:solidFill>
                  <a:srgbClr val="404040"/>
                </a:solidFill>
              </a:rPr>
              <a:t>degrades 120C bake cavity performance</a:t>
            </a:r>
            <a:r>
              <a:rPr lang="en-US" sz="1600" dirty="0">
                <a:solidFill>
                  <a:srgbClr val="404040"/>
                </a:solidFill>
              </a:rPr>
              <a:t>, not 75/120 baked cavities!</a:t>
            </a:r>
          </a:p>
          <a:p>
            <a:r>
              <a:rPr lang="en-US" sz="1600" dirty="0">
                <a:solidFill>
                  <a:srgbClr val="404040"/>
                </a:solidFill>
              </a:rPr>
              <a:t>In-situ </a:t>
            </a:r>
            <a:r>
              <a:rPr lang="en-US" sz="1600" dirty="0">
                <a:solidFill>
                  <a:srgbClr val="BD00BD"/>
                </a:solidFill>
              </a:rPr>
              <a:t>345K</a:t>
            </a:r>
            <a:r>
              <a:rPr lang="en-US" sz="1600" dirty="0">
                <a:solidFill>
                  <a:srgbClr val="404040"/>
                </a:solidFill>
              </a:rPr>
              <a:t> bake could be increasing hydride size for 120C bake but not for 75/120 bake </a:t>
            </a:r>
          </a:p>
          <a:p>
            <a:r>
              <a:rPr lang="en-US" sz="1600" dirty="0">
                <a:solidFill>
                  <a:srgbClr val="404040"/>
                </a:solidFill>
              </a:rPr>
              <a:t>75/120 bake may introduce more vacancies – more robust to hydride formation at higher temps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EA64CD0-0D8E-48F4-B1AF-92F1F78B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/>
              <a:t>Comparison of Cavities Cooled From </a:t>
            </a:r>
            <a:r>
              <a:rPr lang="en-US" dirty="0">
                <a:solidFill>
                  <a:srgbClr val="008000"/>
                </a:solidFill>
              </a:rPr>
              <a:t>295K </a:t>
            </a:r>
            <a:r>
              <a:rPr lang="en-US" dirty="0"/>
              <a:t>vs </a:t>
            </a:r>
            <a:r>
              <a:rPr lang="en-US" dirty="0">
                <a:solidFill>
                  <a:srgbClr val="BD00BD"/>
                </a:solidFill>
              </a:rPr>
              <a:t>345K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BF616A-D47B-43B6-AB71-FEE1F8303BEC}"/>
              </a:ext>
            </a:extLst>
          </p:cNvPr>
          <p:cNvSpPr txBox="1"/>
          <p:nvPr/>
        </p:nvSpPr>
        <p:spPr>
          <a:xfrm rot="966979">
            <a:off x="3896362" y="2113657"/>
            <a:ext cx="1269718" cy="769441"/>
          </a:xfrm>
          <a:prstGeom prst="rect">
            <a:avLst/>
          </a:prstGeom>
          <a:solidFill>
            <a:schemeClr val="bg1"/>
          </a:solidFill>
          <a:ln>
            <a:solidFill>
              <a:srgbClr val="BD00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BD00BD"/>
                </a:solidFill>
              </a:rPr>
              <a:t>120C baked cavity performs on lower branch post in-situ 345K! </a:t>
            </a:r>
            <a:endParaRPr lang="en-US" sz="1800" dirty="0">
              <a:solidFill>
                <a:srgbClr val="BD00BD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15B2E-7738-4CA1-A121-7353BDEEA566}"/>
              </a:ext>
            </a:extLst>
          </p:cNvPr>
          <p:cNvSpPr txBox="1"/>
          <p:nvPr/>
        </p:nvSpPr>
        <p:spPr>
          <a:xfrm>
            <a:off x="535378" y="2963655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pic>
        <p:nvPicPr>
          <p:cNvPr id="20" name="Picture 8" descr="Illinois Institute of Technology logo">
            <a:extLst>
              <a:ext uri="{FF2B5EF4-FFF2-40B4-BE49-F238E27FC236}">
                <a16:creationId xmlns:a16="http://schemas.microsoft.com/office/drawing/2014/main" id="{04E038BF-6AC9-4433-9269-01B86BD18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66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707BC46-285D-42C2-9B17-F4DEBA4C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0" y="534879"/>
            <a:ext cx="4477470" cy="33441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8CE217-984F-445A-9731-6F729750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 of 120C Baked Cavity Cooled from </a:t>
            </a:r>
            <a:r>
              <a:rPr lang="en-US" dirty="0">
                <a:solidFill>
                  <a:srgbClr val="008000"/>
                </a:solidFill>
              </a:rPr>
              <a:t>294K</a:t>
            </a:r>
            <a:r>
              <a:rPr lang="en-US" dirty="0"/>
              <a:t> vs </a:t>
            </a:r>
            <a:r>
              <a:rPr lang="en-US" dirty="0">
                <a:solidFill>
                  <a:srgbClr val="BD00BD"/>
                </a:solidFill>
              </a:rPr>
              <a:t>345K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805DB-0833-43B7-BD24-2B0D0E4196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A9480-9F44-4530-9C61-EDF4BF92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9DCC11-BE2B-49D4-B364-A1E984249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95" y="3913367"/>
            <a:ext cx="8921750" cy="720319"/>
          </a:xfrm>
        </p:spPr>
        <p:txBody>
          <a:bodyPr/>
          <a:lstStyle/>
          <a:p>
            <a:r>
              <a:rPr lang="en-US" dirty="0"/>
              <a:t>Branching observed in both residual and BCS resistances </a:t>
            </a:r>
          </a:p>
          <a:p>
            <a:r>
              <a:rPr lang="en-US" dirty="0"/>
              <a:t>Cooling from </a:t>
            </a:r>
            <a:r>
              <a:rPr lang="en-US" dirty="0">
                <a:solidFill>
                  <a:srgbClr val="BD00BD"/>
                </a:solidFill>
              </a:rPr>
              <a:t>345K </a:t>
            </a:r>
            <a:r>
              <a:rPr lang="en-US" dirty="0"/>
              <a:t>causes BCS to resemble N-infused cavities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9B18587-EF65-45E8-9323-29BF94246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350" y="534879"/>
            <a:ext cx="4477470" cy="3344110"/>
          </a:xfrm>
          <a:prstGeom prst="rect">
            <a:avLst/>
          </a:prstGeom>
        </p:spPr>
      </p:pic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84DE7E3B-3E3B-4ADA-8B4A-2545B940D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DD1607-64EB-44CF-9435-0A15591482BE}"/>
              </a:ext>
            </a:extLst>
          </p:cNvPr>
          <p:cNvSpPr txBox="1"/>
          <p:nvPr/>
        </p:nvSpPr>
        <p:spPr>
          <a:xfrm>
            <a:off x="7547547" y="3683521"/>
            <a:ext cx="1754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Both curves have trapped flux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8552B-6A7E-44AE-86C6-49C0F8B47188}"/>
              </a:ext>
            </a:extLst>
          </p:cNvPr>
          <p:cNvSpPr txBox="1"/>
          <p:nvPr/>
        </p:nvSpPr>
        <p:spPr>
          <a:xfrm>
            <a:off x="6415791" y="1071798"/>
            <a:ext cx="187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A16877-EDE1-4C2B-8B63-60C3FC154B39}"/>
              </a:ext>
            </a:extLst>
          </p:cNvPr>
          <p:cNvSpPr txBox="1"/>
          <p:nvPr/>
        </p:nvSpPr>
        <p:spPr>
          <a:xfrm>
            <a:off x="6425786" y="1216703"/>
            <a:ext cx="187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</a:t>
            </a:r>
            <a:endParaRPr lang="en-US" dirty="0"/>
          </a:p>
        </p:txBody>
      </p:sp>
      <p:pic>
        <p:nvPicPr>
          <p:cNvPr id="13" name="Picture 8" descr="Illinois Institute of Technology logo">
            <a:extLst>
              <a:ext uri="{FF2B5EF4-FFF2-40B4-BE49-F238E27FC236}">
                <a16:creationId xmlns:a16="http://schemas.microsoft.com/office/drawing/2014/main" id="{9D6BA397-713F-4F5C-8060-C3B718B52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85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C01ACB-EB8F-48AC-9FE1-107CF583B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Bifurcation in performance of cavities post 75/120 bake recipe is still not fully understood; branching behavior exists in both BCS and residual resistances</a:t>
            </a:r>
          </a:p>
          <a:p>
            <a:r>
              <a:rPr lang="en-US" dirty="0"/>
              <a:t>Branching behavior is likely </a:t>
            </a:r>
            <a:r>
              <a:rPr lang="en-US" b="1" dirty="0"/>
              <a:t>not </a:t>
            </a:r>
            <a:r>
              <a:rPr lang="en-US" dirty="0"/>
              <a:t>due to trapped magnetic flux</a:t>
            </a:r>
          </a:p>
          <a:p>
            <a:r>
              <a:rPr lang="en-US" dirty="0"/>
              <a:t>The decrease in the sensitivity to trapped magnetic flux could be due to a change in the pinning of vortices due to introduction of vacancies at 75C</a:t>
            </a:r>
          </a:p>
          <a:p>
            <a:r>
              <a:rPr lang="en-US" dirty="0"/>
              <a:t>Cavity cool down rates through “dangerous” </a:t>
            </a:r>
            <a:r>
              <a:rPr lang="en-US" dirty="0" err="1"/>
              <a:t>nano</a:t>
            </a:r>
            <a:r>
              <a:rPr lang="en-US" dirty="0"/>
              <a:t>-hydride formation regions may be responsible for observed bifurcation but has not yet been observed</a:t>
            </a:r>
          </a:p>
          <a:p>
            <a:r>
              <a:rPr lang="en-US" dirty="0"/>
              <a:t>Cooling cavities down from an initial </a:t>
            </a:r>
            <a:r>
              <a:rPr lang="en-US" dirty="0" err="1"/>
              <a:t>dewar</a:t>
            </a:r>
            <a:r>
              <a:rPr lang="en-US" dirty="0"/>
              <a:t> temperature of </a:t>
            </a:r>
            <a:r>
              <a:rPr lang="en-US" dirty="0">
                <a:solidFill>
                  <a:srgbClr val="FF0000"/>
                </a:solidFill>
              </a:rPr>
              <a:t>320K</a:t>
            </a:r>
            <a:r>
              <a:rPr lang="en-US" dirty="0"/>
              <a:t> consistently gives upper branch performance for 75/120 bake cavities whereas cooling from </a:t>
            </a:r>
            <a:r>
              <a:rPr lang="en-US" dirty="0">
                <a:solidFill>
                  <a:srgbClr val="BD00BD"/>
                </a:solidFill>
              </a:rPr>
              <a:t>345K</a:t>
            </a:r>
            <a:r>
              <a:rPr lang="en-US" dirty="0"/>
              <a:t> causes degradation of 120C bake only.</a:t>
            </a:r>
            <a:endParaRPr lang="en-US" dirty="0">
              <a:solidFill>
                <a:srgbClr val="BD00BD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D68375-BE56-4704-AB94-5E845C17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97D02-2BE7-45DA-8E62-33F405B56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928667-028D-4BC9-B5E2-4DEADAF62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AD74D04-4886-4D01-9148-9EA912096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9" name="Picture 8" descr="Illinois Institute of Technology logo">
            <a:extLst>
              <a:ext uri="{FF2B5EF4-FFF2-40B4-BE49-F238E27FC236}">
                <a16:creationId xmlns:a16="http://schemas.microsoft.com/office/drawing/2014/main" id="{56058E46-F6E5-46B4-801A-2F267F9A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5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AE917BE-F6D2-491C-97D4-259D20E02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631912"/>
            <a:ext cx="6241569" cy="38796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980CC-5792-4839-86BB-7F215C728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7AAD4-A4BC-425F-B978-0B92C7D1ECA4}"/>
              </a:ext>
            </a:extLst>
          </p:cNvPr>
          <p:cNvSpPr txBox="1"/>
          <p:nvPr/>
        </p:nvSpPr>
        <p:spPr>
          <a:xfrm rot="411218">
            <a:off x="2301936" y="772557"/>
            <a:ext cx="158375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Quench at 49MV/m!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42B753-5C87-4CF5-84AB-F44CF1DC2AED}"/>
              </a:ext>
            </a:extLst>
          </p:cNvPr>
          <p:cNvCxnSpPr/>
          <p:nvPr/>
        </p:nvCxnSpPr>
        <p:spPr>
          <a:xfrm>
            <a:off x="3004340" y="1621229"/>
            <a:ext cx="0" cy="3522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37E3C9-F13A-419C-B16C-EFC9FBA5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3400D8A-9931-43B0-93BF-E4EF5EC65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FCA1C791-D9AB-4142-A862-A63A3DD0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/>
              <a:t>Push for Higher Accelerating Gradients: 75/120 Bake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0FE6E2B2-68D7-4BC6-AB28-C40E2B45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044" y="1741808"/>
            <a:ext cx="2315603" cy="4094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Higher quench fields 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2D78F6D-E2D9-44FD-85F4-16F883D6A8B7}"/>
              </a:ext>
            </a:extLst>
          </p:cNvPr>
          <p:cNvSpPr txBox="1">
            <a:spLocks/>
          </p:cNvSpPr>
          <p:nvPr/>
        </p:nvSpPr>
        <p:spPr>
          <a:xfrm>
            <a:off x="6912858" y="2384393"/>
            <a:ext cx="1838082" cy="409402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Fewer cavities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7616FBB-085B-4BAB-9620-9FDEAF73F383}"/>
              </a:ext>
            </a:extLst>
          </p:cNvPr>
          <p:cNvSpPr txBox="1">
            <a:spLocks/>
          </p:cNvSpPr>
          <p:nvPr/>
        </p:nvSpPr>
        <p:spPr>
          <a:xfrm>
            <a:off x="7077318" y="3062845"/>
            <a:ext cx="1838082" cy="409402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Lower cost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E2CE1D-494A-4D21-9E45-34B67A341F24}"/>
              </a:ext>
            </a:extLst>
          </p:cNvPr>
          <p:cNvCxnSpPr>
            <a:cxnSpLocks/>
          </p:cNvCxnSpPr>
          <p:nvPr/>
        </p:nvCxnSpPr>
        <p:spPr>
          <a:xfrm>
            <a:off x="7599717" y="2024276"/>
            <a:ext cx="0" cy="361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ABFF8F-7B13-4030-A92B-BCCDF98843C5}"/>
              </a:ext>
            </a:extLst>
          </p:cNvPr>
          <p:cNvCxnSpPr>
            <a:cxnSpLocks/>
          </p:cNvCxnSpPr>
          <p:nvPr/>
        </p:nvCxnSpPr>
        <p:spPr>
          <a:xfrm>
            <a:off x="7599717" y="2688709"/>
            <a:ext cx="0" cy="3612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F1B039-0F08-443B-BE5B-7009A9AA6E7C}"/>
              </a:ext>
            </a:extLst>
          </p:cNvPr>
          <p:cNvSpPr txBox="1"/>
          <p:nvPr/>
        </p:nvSpPr>
        <p:spPr>
          <a:xfrm>
            <a:off x="959364" y="1035766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pic>
        <p:nvPicPr>
          <p:cNvPr id="17" name="Picture 8" descr="Illinois Institute of Technology logo">
            <a:extLst>
              <a:ext uri="{FF2B5EF4-FFF2-40B4-BE49-F238E27FC236}">
                <a16:creationId xmlns:a16="http://schemas.microsoft.com/office/drawing/2014/main" id="{DA3636D1-1A5C-4BF3-AC16-C29E0B91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69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103630-7DB9-46C4-A9C9-FAB5E9FD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794" y="2411296"/>
            <a:ext cx="2042411" cy="320908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D2851-CFFD-4D5F-8B8F-88D95744C0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CEBAE-4A2D-4A2C-9635-650C5111D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C87FB72-D9BE-4B00-8F7A-09A76130B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8" name="Picture 8" descr="Illinois Institute of Technology logo">
            <a:extLst>
              <a:ext uri="{FF2B5EF4-FFF2-40B4-BE49-F238E27FC236}">
                <a16:creationId xmlns:a16="http://schemas.microsoft.com/office/drawing/2014/main" id="{AA59E6F2-2B5E-424F-B843-B9D3C525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18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54911B-5F8B-43B7-A4D9-5DD22377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804" y="2274764"/>
            <a:ext cx="6149715" cy="320908"/>
          </a:xfrm>
        </p:spPr>
        <p:txBody>
          <a:bodyPr/>
          <a:lstStyle/>
          <a:p>
            <a:pPr algn="ctr"/>
            <a:r>
              <a:rPr lang="en-US" dirty="0"/>
              <a:t>Flux Gates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C4EA-62D4-4819-B3EB-8791CD41D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FCF3B6-585B-414A-94D0-5D946CEB9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2A746E0-93B2-40A6-AAF0-51E930CA9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8" name="Picture 8" descr="Illinois Institute of Technology logo">
            <a:extLst>
              <a:ext uri="{FF2B5EF4-FFF2-40B4-BE49-F238E27FC236}">
                <a16:creationId xmlns:a16="http://schemas.microsoft.com/office/drawing/2014/main" id="{C6ADCF50-55C7-45FA-B7E4-723785D3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777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5A8A1F1-E3A3-4890-9654-9447CE84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4" y="926678"/>
            <a:ext cx="4618868" cy="353452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3788CE-CA8A-47B8-8A19-F7D913353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1662" y="870589"/>
            <a:ext cx="4744836" cy="363092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94C88-4A9F-48BD-8AFF-33F9A315E3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BBBFC-B9E4-4417-81AC-C40330BC8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85DBDA-A284-4A2D-B253-58DCDF77CF83}"/>
              </a:ext>
            </a:extLst>
          </p:cNvPr>
          <p:cNvSpPr txBox="1"/>
          <p:nvPr/>
        </p:nvSpPr>
        <p:spPr>
          <a:xfrm>
            <a:off x="6005349" y="509722"/>
            <a:ext cx="281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Cool From 345K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145F44-3CDF-4926-BF93-A969FCCF1C7A}"/>
              </a:ext>
            </a:extLst>
          </p:cNvPr>
          <p:cNvSpPr txBox="1"/>
          <p:nvPr/>
        </p:nvSpPr>
        <p:spPr>
          <a:xfrm>
            <a:off x="1620544" y="532232"/>
            <a:ext cx="281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Cool From 294K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242C6E78-639D-4B1E-8246-6A4F10BB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/>
              <a:t>Flux Gates – AES010 + AES022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256AE783-F89F-4770-AB51-BBC33058E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938A5-7D63-4159-90BE-19FF4850EF4B}"/>
              </a:ext>
            </a:extLst>
          </p:cNvPr>
          <p:cNvSpPr txBox="1"/>
          <p:nvPr/>
        </p:nvSpPr>
        <p:spPr>
          <a:xfrm>
            <a:off x="1062064" y="2064368"/>
            <a:ext cx="208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Upper performance for 120C</a:t>
            </a:r>
          </a:p>
        </p:txBody>
      </p:sp>
      <p:pic>
        <p:nvPicPr>
          <p:cNvPr id="13" name="Picture 8" descr="Illinois Institute of Technology logo">
            <a:extLst>
              <a:ext uri="{FF2B5EF4-FFF2-40B4-BE49-F238E27FC236}">
                <a16:creationId xmlns:a16="http://schemas.microsoft.com/office/drawing/2014/main" id="{68DBCB78-6128-4991-A536-648218DE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9A1FFD-5928-444E-9A8B-575A461A8AE6}"/>
              </a:ext>
            </a:extLst>
          </p:cNvPr>
          <p:cNvCxnSpPr>
            <a:cxnSpLocks/>
          </p:cNvCxnSpPr>
          <p:nvPr/>
        </p:nvCxnSpPr>
        <p:spPr>
          <a:xfrm>
            <a:off x="1943100" y="2336053"/>
            <a:ext cx="171450" cy="349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C6E705B-435D-4301-BA62-55BCB08001AC}"/>
              </a:ext>
            </a:extLst>
          </p:cNvPr>
          <p:cNvSpPr txBox="1"/>
          <p:nvPr/>
        </p:nvSpPr>
        <p:spPr>
          <a:xfrm>
            <a:off x="5680932" y="2397208"/>
            <a:ext cx="208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Lower performance branch for 120C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93A807-DCE1-48BE-989C-C860328331EE}"/>
              </a:ext>
            </a:extLst>
          </p:cNvPr>
          <p:cNvCxnSpPr>
            <a:cxnSpLocks/>
          </p:cNvCxnSpPr>
          <p:nvPr/>
        </p:nvCxnSpPr>
        <p:spPr>
          <a:xfrm>
            <a:off x="6438900" y="2867296"/>
            <a:ext cx="114300" cy="416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20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D58DD39-81C2-4BA5-A180-6AE784FFE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606" y="483590"/>
            <a:ext cx="4470773" cy="33391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8BE864-2026-482B-9BEA-658AF9A6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7" y="637480"/>
            <a:ext cx="4208020" cy="317984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DCA0-3A85-41B5-9EC3-3FD97024E1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3654-BA42-457C-9732-E567D7BEE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5" name="Title 8">
            <a:extLst>
              <a:ext uri="{FF2B5EF4-FFF2-40B4-BE49-F238E27FC236}">
                <a16:creationId xmlns:a16="http://schemas.microsoft.com/office/drawing/2014/main" id="{5B48D245-59C5-40A9-9900-26D67E4F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4" y="188814"/>
            <a:ext cx="9002152" cy="320908"/>
          </a:xfrm>
        </p:spPr>
        <p:txBody>
          <a:bodyPr/>
          <a:lstStyle/>
          <a:p>
            <a:r>
              <a:rPr lang="en-US" dirty="0"/>
              <a:t>Comparison of Cavities Cooled Down from </a:t>
            </a:r>
            <a:r>
              <a:rPr lang="en-US" dirty="0">
                <a:solidFill>
                  <a:srgbClr val="008000"/>
                </a:solidFill>
              </a:rPr>
              <a:t>294K</a:t>
            </a:r>
            <a:r>
              <a:rPr lang="en-US" dirty="0"/>
              <a:t> vs </a:t>
            </a:r>
            <a:r>
              <a:rPr lang="en-US" dirty="0">
                <a:solidFill>
                  <a:srgbClr val="BD00BD"/>
                </a:solidFill>
              </a:rPr>
              <a:t>345K 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4A23A6E6-992B-427D-BA14-7FA2015C6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55F2C-ACF0-45BC-899C-A00AC8B89996}"/>
              </a:ext>
            </a:extLst>
          </p:cNvPr>
          <p:cNvSpPr txBox="1"/>
          <p:nvPr/>
        </p:nvSpPr>
        <p:spPr>
          <a:xfrm>
            <a:off x="535378" y="764907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869551-4FD6-4B1E-A627-05272EED7B01}"/>
              </a:ext>
            </a:extLst>
          </p:cNvPr>
          <p:cNvSpPr txBox="1"/>
          <p:nvPr/>
        </p:nvSpPr>
        <p:spPr>
          <a:xfrm>
            <a:off x="2131722" y="483590"/>
            <a:ext cx="544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QvsE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8" descr="Illinois Institute of Technology logo">
            <a:extLst>
              <a:ext uri="{FF2B5EF4-FFF2-40B4-BE49-F238E27FC236}">
                <a16:creationId xmlns:a16="http://schemas.microsoft.com/office/drawing/2014/main" id="{B999186E-D901-4033-A74A-07F720D0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774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26FA1E-FB23-4A4F-9A69-2789503A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Cool Down </a:t>
            </a:r>
            <a:r>
              <a:rPr lang="en-US"/>
              <a:t>on Performance: </a:t>
            </a:r>
            <a:r>
              <a:rPr lang="en-US" dirty="0"/>
              <a:t>RI002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707FA-CE09-4DA6-8550-B828942AB9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C9E49-E0A2-41F2-97E0-85CCBEDD1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8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073DBDB6-E520-4F1E-9BFB-A32514FF5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06" y="748814"/>
            <a:ext cx="4238479" cy="31788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7D2ACF-3423-4F15-89F3-781ABC69AA72}"/>
              </a:ext>
            </a:extLst>
          </p:cNvPr>
          <p:cNvSpPr txBox="1"/>
          <p:nvPr/>
        </p:nvSpPr>
        <p:spPr>
          <a:xfrm>
            <a:off x="7723552" y="1945580"/>
            <a:ext cx="100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“Slow” Cool down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864D40-A45D-4CDD-8881-8085A2D5FFE7}"/>
              </a:ext>
            </a:extLst>
          </p:cNvPr>
          <p:cNvCxnSpPr>
            <a:cxnSpLocks/>
          </p:cNvCxnSpPr>
          <p:nvPr/>
        </p:nvCxnSpPr>
        <p:spPr>
          <a:xfrm flipH="1">
            <a:off x="7723553" y="2451356"/>
            <a:ext cx="436838" cy="13439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1E33059-D731-493C-B1C6-BFCE1B5BC3C8}"/>
              </a:ext>
            </a:extLst>
          </p:cNvPr>
          <p:cNvSpPr txBox="1">
            <a:spLocks/>
          </p:cNvSpPr>
          <p:nvPr/>
        </p:nvSpPr>
        <p:spPr>
          <a:xfrm>
            <a:off x="240168" y="4144957"/>
            <a:ext cx="8983663" cy="349204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Upper branch obtained after cooling from 320K, could not recover lower branch</a:t>
            </a:r>
            <a:endParaRPr lang="en-US" sz="700" dirty="0">
              <a:solidFill>
                <a:srgbClr val="004C97"/>
              </a:solidFill>
            </a:endParaRPr>
          </a:p>
        </p:txBody>
      </p:sp>
      <p:pic>
        <p:nvPicPr>
          <p:cNvPr id="10" name="Picture 9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7B06EC5-E3B4-4DD2-90AF-05EF11242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310"/>
            <a:ext cx="5198515" cy="325755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F6A8CCF-1467-41CA-9348-3C0CF6994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13" name="Picture 8" descr="Illinois Institute of Technology logo">
            <a:extLst>
              <a:ext uri="{FF2B5EF4-FFF2-40B4-BE49-F238E27FC236}">
                <a16:creationId xmlns:a16="http://schemas.microsoft.com/office/drawing/2014/main" id="{79B9047E-1249-447D-A2DA-B111088A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30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134B20-2EC7-4B40-BCE4-ADA5CFAA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AFM Warm up Study by </a:t>
            </a:r>
            <a:r>
              <a:rPr lang="en-US" dirty="0" err="1"/>
              <a:t>Zuhawn</a:t>
            </a:r>
            <a:r>
              <a:rPr lang="en-US" dirty="0"/>
              <a:t> Sung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88B87-1C89-41CC-A473-56F614FEFD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751B8-EF80-4AC7-A124-381DF56EA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FA540-6623-40C1-98BE-C3E8A6B201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90" y="553802"/>
            <a:ext cx="2236736" cy="215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C9AC57-6E58-409A-A8B9-08B1F15A45B9}"/>
              </a:ext>
            </a:extLst>
          </p:cNvPr>
          <p:cNvSpPr txBox="1"/>
          <p:nvPr/>
        </p:nvSpPr>
        <p:spPr>
          <a:xfrm>
            <a:off x="1915071" y="2442856"/>
            <a:ext cx="866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300K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2BDD0F-AC25-477F-83E6-6E2622EC81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864" y="758237"/>
            <a:ext cx="1925789" cy="1925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ECB609-9DCA-46FA-9EC1-E4D124B33410}"/>
              </a:ext>
            </a:extLst>
          </p:cNvPr>
          <p:cNvSpPr txBox="1"/>
          <p:nvPr/>
        </p:nvSpPr>
        <p:spPr>
          <a:xfrm>
            <a:off x="4919120" y="2422944"/>
            <a:ext cx="619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320K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D27455-D992-4D8B-A2EC-E5FF551831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091" y="712814"/>
            <a:ext cx="1925789" cy="1925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5B6652-8C55-4D65-85DA-13017C1C71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72" y="2801240"/>
            <a:ext cx="1914284" cy="19142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07817E-D163-4995-80BA-BBEF21BCBF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756" y="2784687"/>
            <a:ext cx="1913022" cy="19130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68AACD-AEBF-4FCE-A983-0AA92F9447D4}"/>
              </a:ext>
            </a:extLst>
          </p:cNvPr>
          <p:cNvSpPr txBox="1"/>
          <p:nvPr/>
        </p:nvSpPr>
        <p:spPr>
          <a:xfrm>
            <a:off x="1873742" y="4470521"/>
            <a:ext cx="66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360K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C8875F-6E29-4F66-A211-CD82ECF7C67E}"/>
              </a:ext>
            </a:extLst>
          </p:cNvPr>
          <p:cNvSpPr txBox="1"/>
          <p:nvPr/>
        </p:nvSpPr>
        <p:spPr>
          <a:xfrm>
            <a:off x="7792721" y="2373660"/>
            <a:ext cx="684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340K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20879-9C57-44EA-87C2-82A3B8EBDA79}"/>
              </a:ext>
            </a:extLst>
          </p:cNvPr>
          <p:cNvSpPr txBox="1"/>
          <p:nvPr/>
        </p:nvSpPr>
        <p:spPr>
          <a:xfrm>
            <a:off x="4906251" y="4469763"/>
            <a:ext cx="685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380K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7BFF33B7-EB33-42B6-A8B0-9A06886DB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18" name="Picture 8" descr="Illinois Institute of Technology logo">
            <a:extLst>
              <a:ext uri="{FF2B5EF4-FFF2-40B4-BE49-F238E27FC236}">
                <a16:creationId xmlns:a16="http://schemas.microsoft.com/office/drawing/2014/main" id="{0583737B-303A-44F3-8E0E-E74E7945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42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54911B-5F8B-43B7-A4D9-5DD22377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804" y="2274764"/>
            <a:ext cx="6149715" cy="320908"/>
          </a:xfrm>
        </p:spPr>
        <p:txBody>
          <a:bodyPr/>
          <a:lstStyle/>
          <a:p>
            <a:pPr algn="ctr"/>
            <a:r>
              <a:rPr lang="en-US" dirty="0"/>
              <a:t>Recovering Lower Performance Curve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C4EA-62D4-4819-B3EB-8791CD41D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FCF3B6-585B-414A-94D0-5D946CEB9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302DF0A-E67D-4061-B4A0-E613360E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8" name="Picture 8" descr="Illinois Institute of Technology logo">
            <a:extLst>
              <a:ext uri="{FF2B5EF4-FFF2-40B4-BE49-F238E27FC236}">
                <a16:creationId xmlns:a16="http://schemas.microsoft.com/office/drawing/2014/main" id="{180A28F5-31F4-491A-9ECB-C6E1C0C0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61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map&#10;&#10;Description generated with high confidence">
            <a:extLst>
              <a:ext uri="{FF2B5EF4-FFF2-40B4-BE49-F238E27FC236}">
                <a16:creationId xmlns:a16="http://schemas.microsoft.com/office/drawing/2014/main" id="{C72C5DBE-A72B-48FE-8F14-8331F59AB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004" y="492879"/>
            <a:ext cx="4090360" cy="3067770"/>
          </a:xfrm>
          <a:prstGeom prst="rect">
            <a:avLst/>
          </a:prstGeom>
        </p:spPr>
      </p:pic>
      <p:pic>
        <p:nvPicPr>
          <p:cNvPr id="10" name="Picture 9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F1F6F985-6F43-4C0D-9654-8FDB8FA3F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4" y="559349"/>
            <a:ext cx="4820799" cy="29935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970868-4C9D-45B1-A9F2-2696D25C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/>
              <a:t>Recovering the Lower Performance Curve – AES022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5CFF9-973A-449C-A63C-7CBA09195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A0801E-70B8-49C4-88B3-A866423C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3621889"/>
            <a:ext cx="8672513" cy="1010917"/>
          </a:xfrm>
        </p:spPr>
        <p:txBody>
          <a:bodyPr/>
          <a:lstStyle/>
          <a:p>
            <a:r>
              <a:rPr lang="en-US" dirty="0">
                <a:solidFill>
                  <a:srgbClr val="BFBF00"/>
                </a:solidFill>
              </a:rPr>
              <a:t>Upper branch </a:t>
            </a:r>
            <a:r>
              <a:rPr lang="en-US" dirty="0"/>
              <a:t>obtained by cooling from T=320K</a:t>
            </a:r>
          </a:p>
          <a:p>
            <a:r>
              <a:rPr lang="en-US" dirty="0"/>
              <a:t>Cooling from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=295K</a:t>
            </a:r>
            <a:r>
              <a:rPr lang="en-US" dirty="0"/>
              <a:t> again does not recover lower branch</a:t>
            </a:r>
          </a:p>
          <a:p>
            <a:r>
              <a:rPr lang="en-US" dirty="0"/>
              <a:t>Slow cooling from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=320K</a:t>
            </a:r>
            <a:r>
              <a:rPr lang="en-US" dirty="0"/>
              <a:t> also fails – </a:t>
            </a:r>
            <a:r>
              <a:rPr lang="en-US" b="1" dirty="0"/>
              <a:t>cannot recover the lower curve</a:t>
            </a:r>
            <a:r>
              <a:rPr lang="en-US" dirty="0"/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237266-752B-45D5-AAEB-351D85A74A67}"/>
              </a:ext>
            </a:extLst>
          </p:cNvPr>
          <p:cNvSpPr txBox="1"/>
          <p:nvPr/>
        </p:nvSpPr>
        <p:spPr>
          <a:xfrm>
            <a:off x="8048330" y="1207741"/>
            <a:ext cx="100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“Slow” Cool down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A6840C-A606-401B-9229-E313B5B862AB}"/>
              </a:ext>
            </a:extLst>
          </p:cNvPr>
          <p:cNvCxnSpPr>
            <a:cxnSpLocks/>
          </p:cNvCxnSpPr>
          <p:nvPr/>
        </p:nvCxnSpPr>
        <p:spPr>
          <a:xfrm flipH="1">
            <a:off x="7941972" y="1736564"/>
            <a:ext cx="436838" cy="1343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5465004-D14B-4400-AC88-3B45F269B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CDDB19E-5BC9-4065-8551-42E3776E4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12" name="Picture 8" descr="Illinois Institute of Technology logo">
            <a:extLst>
              <a:ext uri="{FF2B5EF4-FFF2-40B4-BE49-F238E27FC236}">
                <a16:creationId xmlns:a16="http://schemas.microsoft.com/office/drawing/2014/main" id="{04014F86-83AC-423E-B1F7-12A23FB7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6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AE917BE-F6D2-491C-97D4-259D20E02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631912"/>
            <a:ext cx="6241569" cy="38796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980CC-5792-4839-86BB-7F215C728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7AAD4-A4BC-425F-B978-0B92C7D1ECA4}"/>
              </a:ext>
            </a:extLst>
          </p:cNvPr>
          <p:cNvSpPr txBox="1"/>
          <p:nvPr/>
        </p:nvSpPr>
        <p:spPr>
          <a:xfrm rot="411218">
            <a:off x="2301936" y="772557"/>
            <a:ext cx="158375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Quench at 49MV/m!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42B753-5C87-4CF5-84AB-F44CF1DC2AED}"/>
              </a:ext>
            </a:extLst>
          </p:cNvPr>
          <p:cNvCxnSpPr/>
          <p:nvPr/>
        </p:nvCxnSpPr>
        <p:spPr>
          <a:xfrm>
            <a:off x="3004340" y="1621229"/>
            <a:ext cx="0" cy="3522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Picture 8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2D24ACC2-6FF0-455D-A6DB-FDA7A921E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31" y="876296"/>
            <a:ext cx="3331529" cy="243037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CC02BD-C566-434F-AC84-650A4E90B2C3}"/>
              </a:ext>
            </a:extLst>
          </p:cNvPr>
          <p:cNvCxnSpPr>
            <a:cxnSpLocks/>
          </p:cNvCxnSpPr>
          <p:nvPr/>
        </p:nvCxnSpPr>
        <p:spPr>
          <a:xfrm flipH="1" flipV="1">
            <a:off x="6603337" y="2091485"/>
            <a:ext cx="848858" cy="5616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72CEC63-B11E-4442-86C3-7662E3866D46}"/>
              </a:ext>
            </a:extLst>
          </p:cNvPr>
          <p:cNvSpPr/>
          <p:nvPr/>
        </p:nvSpPr>
        <p:spPr>
          <a:xfrm>
            <a:off x="6230183" y="1839567"/>
            <a:ext cx="427220" cy="41452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A67C81-124D-4260-B938-ECAF591BEBCE}"/>
              </a:ext>
            </a:extLst>
          </p:cNvPr>
          <p:cNvSpPr txBox="1"/>
          <p:nvPr/>
        </p:nvSpPr>
        <p:spPr>
          <a:xfrm>
            <a:off x="7228530" y="2510529"/>
            <a:ext cx="158375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Additional 2 hours at 75C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B5E7A4E6-DA50-4B71-B115-72746C5D0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403" y="3771845"/>
            <a:ext cx="3207636" cy="320571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75/120 bake recipe: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75x4hrs/120Cx48hr in UHV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5210460-E139-48F9-AF17-A09DB8422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3BA6846A-735B-443C-9F34-1F2D02B9D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8A3205A-E3EE-4F96-B3D4-7A8D761C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/>
              <a:t>Push for Higher Accelerating Gradients: 75/120 Bake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8D5FE-0779-4220-B675-63687BE03C83}"/>
              </a:ext>
            </a:extLst>
          </p:cNvPr>
          <p:cNvSpPr txBox="1"/>
          <p:nvPr/>
        </p:nvSpPr>
        <p:spPr>
          <a:xfrm>
            <a:off x="959364" y="1035766"/>
            <a:ext cx="79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404040"/>
                </a:solidFill>
              </a:rPr>
              <a:t>f=1.3GHz</a:t>
            </a:r>
          </a:p>
          <a:p>
            <a:pPr algn="ctr"/>
            <a:r>
              <a:rPr lang="en-US" sz="1100" b="1" dirty="0">
                <a:solidFill>
                  <a:srgbClr val="404040"/>
                </a:solidFill>
              </a:rPr>
              <a:t>T=2K</a:t>
            </a:r>
            <a:endParaRPr lang="en-US" sz="2800" b="1" dirty="0">
              <a:solidFill>
                <a:srgbClr val="404040"/>
              </a:solidFill>
            </a:endParaRPr>
          </a:p>
        </p:txBody>
      </p:sp>
      <p:pic>
        <p:nvPicPr>
          <p:cNvPr id="22" name="Picture 8" descr="Illinois Institute of Technology logo">
            <a:extLst>
              <a:ext uri="{FF2B5EF4-FFF2-40B4-BE49-F238E27FC236}">
                <a16:creationId xmlns:a16="http://schemas.microsoft.com/office/drawing/2014/main" id="{9526C159-C405-4B72-9593-CE4F56FE7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5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7CF001-F8FF-455C-AB8D-CCDC6D3A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75/120C Bake Cavity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77229-62E3-4748-8E67-C901EA5AB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984F27-22BD-4234-A59D-BC0F60690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EF8EE39-10DF-4FFF-BA97-C2060C297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A68C587-99E8-4B58-824A-FC1CF922C7D0}"/>
              </a:ext>
            </a:extLst>
          </p:cNvPr>
          <p:cNvSpPr txBox="1">
            <a:spLocks/>
          </p:cNvSpPr>
          <p:nvPr/>
        </p:nvSpPr>
        <p:spPr>
          <a:xfrm>
            <a:off x="323950" y="3349052"/>
            <a:ext cx="4239406" cy="925828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Gradients of 49MV/m have been achieved at </a:t>
            </a:r>
            <a:r>
              <a:rPr lang="en-US" dirty="0" err="1"/>
              <a:t>Fermilab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ED9147-3BF4-42C5-BD6A-61B72713C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57" y="608271"/>
            <a:ext cx="4296499" cy="2632982"/>
          </a:xfrm>
          <a:prstGeom prst="rect">
            <a:avLst/>
          </a:prstGeom>
        </p:spPr>
      </p:pic>
      <p:pic>
        <p:nvPicPr>
          <p:cNvPr id="10" name="Picture 8" descr="Illinois Institute of Technology logo">
            <a:extLst>
              <a:ext uri="{FF2B5EF4-FFF2-40B4-BE49-F238E27FC236}">
                <a16:creationId xmlns:a16="http://schemas.microsoft.com/office/drawing/2014/main" id="{5B5100FC-7F3E-4145-A2AD-B0D14AC5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0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7CF001-F8FF-455C-AB8D-CCDC6D3A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75/120C Bake Cavity Performance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77229-62E3-4748-8E67-C901EA5AB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D984F27-22BD-4234-A59D-BC0F60690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EF8EE39-10DF-4FFF-BA97-C2060C297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A68C587-99E8-4B58-824A-FC1CF922C7D0}"/>
              </a:ext>
            </a:extLst>
          </p:cNvPr>
          <p:cNvSpPr txBox="1">
            <a:spLocks/>
          </p:cNvSpPr>
          <p:nvPr/>
        </p:nvSpPr>
        <p:spPr>
          <a:xfrm>
            <a:off x="323950" y="3349052"/>
            <a:ext cx="4239406" cy="925828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Gradients of 49MV/m have been achieved at </a:t>
            </a:r>
            <a:r>
              <a:rPr lang="en-US" dirty="0" err="1"/>
              <a:t>Fermilab</a:t>
            </a:r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4CC6B9D-FD68-4A69-85C7-4B0EAFBDB305}"/>
              </a:ext>
            </a:extLst>
          </p:cNvPr>
          <p:cNvSpPr txBox="1">
            <a:spLocks/>
          </p:cNvSpPr>
          <p:nvPr/>
        </p:nvSpPr>
        <p:spPr>
          <a:xfrm>
            <a:off x="4999203" y="3284353"/>
            <a:ext cx="4040094" cy="1313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F00BF"/>
                </a:solidFill>
              </a:rPr>
              <a:t>75/120 bake </a:t>
            </a:r>
            <a:r>
              <a:rPr lang="en-US" dirty="0"/>
              <a:t>recipe yields higher Q</a:t>
            </a:r>
            <a:r>
              <a:rPr lang="en-US" baseline="-25000" dirty="0"/>
              <a:t>0</a:t>
            </a:r>
            <a:r>
              <a:rPr lang="en-US" dirty="0"/>
              <a:t> and G (+4MV/m) than </a:t>
            </a:r>
            <a:r>
              <a:rPr lang="en-US" dirty="0">
                <a:solidFill>
                  <a:srgbClr val="FF0000"/>
                </a:solidFill>
              </a:rPr>
              <a:t>standard 120C bake</a:t>
            </a:r>
          </a:p>
          <a:p>
            <a:r>
              <a:rPr lang="en-US" dirty="0"/>
              <a:t>Curve shape changes – </a:t>
            </a:r>
            <a:r>
              <a:rPr lang="en-US" b="1" dirty="0"/>
              <a:t>not due to trapped magnetic flux</a:t>
            </a:r>
          </a:p>
          <a:p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ED9147-3BF4-42C5-BD6A-61B72713C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57" y="608271"/>
            <a:ext cx="4296499" cy="2632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26E636-DE0E-4205-AB40-EF9EFC893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389" y="468865"/>
            <a:ext cx="4432612" cy="2780563"/>
          </a:xfrm>
          <a:prstGeom prst="rect">
            <a:avLst/>
          </a:prstGeom>
        </p:spPr>
      </p:pic>
      <p:pic>
        <p:nvPicPr>
          <p:cNvPr id="25" name="Picture 8" descr="Illinois Institute of Technology logo">
            <a:extLst>
              <a:ext uri="{FF2B5EF4-FFF2-40B4-BE49-F238E27FC236}">
                <a16:creationId xmlns:a16="http://schemas.microsoft.com/office/drawing/2014/main" id="{C3C83042-D7E0-4003-9ADE-F8735F93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9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EAD879-D53A-49D1-B3A4-B1BE12C90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72" y="550672"/>
            <a:ext cx="5568950" cy="41593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AF769B-6EEB-47EB-AA6F-7E216CCA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/>
              <a:t>Further World Record Achieved: +50MV/m!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AA968-DAA0-460B-9662-64A3360CB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D360A6-987F-4817-8012-83AD62980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7FC1208-D003-40D1-AF95-9ABBC311E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DF10E7-CBEB-4ECA-9648-21F87C4D42F1}"/>
              </a:ext>
            </a:extLst>
          </p:cNvPr>
          <p:cNvSpPr txBox="1"/>
          <p:nvPr/>
        </p:nvSpPr>
        <p:spPr>
          <a:xfrm rot="842198">
            <a:off x="5287212" y="1226109"/>
            <a:ext cx="244118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51MV/m=218mT</a:t>
            </a:r>
          </a:p>
          <a:p>
            <a:r>
              <a:rPr lang="en-US" dirty="0"/>
              <a:t>@ Low 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07CFD7-582A-4E9D-9264-4D3BDAC8F5FC}"/>
              </a:ext>
            </a:extLst>
          </p:cNvPr>
          <p:cNvSpPr txBox="1"/>
          <p:nvPr/>
        </p:nvSpPr>
        <p:spPr>
          <a:xfrm rot="842198">
            <a:off x="6228144" y="3396357"/>
            <a:ext cx="252876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50MV/m=213mT</a:t>
            </a:r>
          </a:p>
          <a:p>
            <a:r>
              <a:rPr lang="en-US" dirty="0">
                <a:solidFill>
                  <a:srgbClr val="FF0000"/>
                </a:solidFill>
              </a:rPr>
              <a:t>@ 2K</a:t>
            </a:r>
          </a:p>
        </p:txBody>
      </p:sp>
    </p:spTree>
    <p:extLst>
      <p:ext uri="{BB962C8B-B14F-4D97-AF65-F5344CB8AC3E}">
        <p14:creationId xmlns:p14="http://schemas.microsoft.com/office/powerpoint/2010/main" val="148757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E0D032-6C53-8846-8B5D-BD4D0D679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972428"/>
          </a:xfrm>
        </p:spPr>
        <p:txBody>
          <a:bodyPr/>
          <a:lstStyle/>
          <a:p>
            <a:r>
              <a:rPr lang="en-US" dirty="0"/>
              <a:t>More than a dozen different cavities tested; multiple tests for several cavities</a:t>
            </a:r>
          </a:p>
          <a:p>
            <a:pPr lvl="1"/>
            <a:r>
              <a:rPr lang="en-US" dirty="0"/>
              <a:t>Consistently achieve excellent cavity performance</a:t>
            </a:r>
          </a:p>
          <a:p>
            <a:r>
              <a:rPr lang="en-US" dirty="0"/>
              <a:t>Material : WC, TD, NX, </a:t>
            </a:r>
            <a:r>
              <a:rPr lang="en-US" dirty="0" err="1"/>
              <a:t>Hareaus</a:t>
            </a:r>
            <a:r>
              <a:rPr lang="en-US" dirty="0"/>
              <a:t>; cavities from AES, RI, DESY, KEK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941A20-1159-BF4E-885E-C9A1207E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Field Histogram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A779B-C7C1-5947-902F-3DAEEB548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6EA3E-0D14-8048-B3F2-948615B547BB}"/>
              </a:ext>
            </a:extLst>
          </p:cNvPr>
          <p:cNvSpPr txBox="1"/>
          <p:nvPr/>
        </p:nvSpPr>
        <p:spPr>
          <a:xfrm>
            <a:off x="424318" y="2965355"/>
            <a:ext cx="2079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KEK cavities (TD material): optical inspection indicates some potential surface flaws?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CEB5F5-2198-8F48-91C8-11C6D00B1017}"/>
              </a:ext>
            </a:extLst>
          </p:cNvPr>
          <p:cNvCxnSpPr>
            <a:cxnSpLocks/>
          </p:cNvCxnSpPr>
          <p:nvPr/>
        </p:nvCxnSpPr>
        <p:spPr>
          <a:xfrm>
            <a:off x="2004060" y="3795060"/>
            <a:ext cx="963619" cy="25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18B72F-A190-2B44-AEFD-9717861CA606}"/>
              </a:ext>
            </a:extLst>
          </p:cNvPr>
          <p:cNvCxnSpPr>
            <a:cxnSpLocks/>
          </p:cNvCxnSpPr>
          <p:nvPr/>
        </p:nvCxnSpPr>
        <p:spPr>
          <a:xfrm flipH="1">
            <a:off x="6681688" y="2269466"/>
            <a:ext cx="377563" cy="390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DA29E43-E910-B64F-95B7-FC4F60E75059}"/>
              </a:ext>
            </a:extLst>
          </p:cNvPr>
          <p:cNvSpPr txBox="1"/>
          <p:nvPr/>
        </p:nvSpPr>
        <p:spPr>
          <a:xfrm>
            <a:off x="6681688" y="1944368"/>
            <a:ext cx="2110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FNAL, DESY: TD, NX, WC, 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0DDD37-5BDA-4BFA-A2C4-9F7C1BC30226}"/>
              </a:ext>
            </a:extLst>
          </p:cNvPr>
          <p:cNvSpPr txBox="1"/>
          <p:nvPr/>
        </p:nvSpPr>
        <p:spPr>
          <a:xfrm>
            <a:off x="6784181" y="3210844"/>
            <a:ext cx="2152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“Bunching up” of quench field observed: (45MV/m vs 48MV/m)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6C5ED31-07B6-4EFB-AC72-991ADDA9C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137964"/>
              </p:ext>
            </p:extLst>
          </p:nvPr>
        </p:nvGraphicFramePr>
        <p:xfrm>
          <a:off x="2302641" y="1801246"/>
          <a:ext cx="4640006" cy="305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90ED6F7-EF4F-4A21-9AE5-3C4CE344F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C855858B-0DB1-4C31-8997-F329C6EFE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14" name="Picture 8" descr="Illinois Institute of Technology logo">
            <a:extLst>
              <a:ext uri="{FF2B5EF4-FFF2-40B4-BE49-F238E27FC236}">
                <a16:creationId xmlns:a16="http://schemas.microsoft.com/office/drawing/2014/main" id="{0770A86B-682A-4F73-A2BA-313FB48D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3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2C25CE1-B4B6-4CA4-969B-199ED0CEF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9268"/>
            <a:ext cx="5667562" cy="425067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9B45A1-8744-4BA0-8E79-49E57F393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460" y="1342818"/>
            <a:ext cx="2868706" cy="2583108"/>
          </a:xfrm>
        </p:spPr>
        <p:txBody>
          <a:bodyPr/>
          <a:lstStyle/>
          <a:p>
            <a:r>
              <a:rPr lang="en-US" dirty="0"/>
              <a:t>Compared to 120C bake, sensitivity to trapped magnetic flux is decreased post 75/120</a:t>
            </a:r>
          </a:p>
          <a:p>
            <a:r>
              <a:rPr lang="en-US" dirty="0"/>
              <a:t>Could be due to differences in the pinning of vortices due to introduction of vacancies at 75C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50DE79-2790-4861-AA75-C77933D3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of 75/120C vs 120C Baked Cavities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084B8-50CC-438D-8A98-7B1C768514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77F1A-D5E7-425C-BCB4-39AE43076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38AC4B-D4E8-4E32-9061-35595AC3158B}"/>
              </a:ext>
            </a:extLst>
          </p:cNvPr>
          <p:cNvSpPr txBox="1">
            <a:spLocks/>
          </p:cNvSpPr>
          <p:nvPr/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2/7/2019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D052DD0-45E7-481C-A5A2-CBD7A92F2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Bafia | TTC at TRIUMF</a:t>
            </a:r>
            <a:endParaRPr lang="en-US" b="1" dirty="0"/>
          </a:p>
        </p:txBody>
      </p:sp>
      <p:pic>
        <p:nvPicPr>
          <p:cNvPr id="10" name="Picture 8" descr="Illinois Institute of Technology logo">
            <a:extLst>
              <a:ext uri="{FF2B5EF4-FFF2-40B4-BE49-F238E27FC236}">
                <a16:creationId xmlns:a16="http://schemas.microsoft.com/office/drawing/2014/main" id="{BD36A61A-8A8C-4F5C-89FB-FBC10DCB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87" y="4878161"/>
            <a:ext cx="967751" cy="2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38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 (4)</Template>
  <TotalTime>12093</TotalTime>
  <Words>2066</Words>
  <Application>Microsoft Office PowerPoint</Application>
  <PresentationFormat>On-screen Show (16:9)</PresentationFormat>
  <Paragraphs>359</Paragraphs>
  <Slides>37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Calibri</vt:lpstr>
      <vt:lpstr>Geneva</vt:lpstr>
      <vt:lpstr>Helvetica</vt:lpstr>
      <vt:lpstr>Times New Roman</vt:lpstr>
      <vt:lpstr>Fermilab_PPT_090915</vt:lpstr>
      <vt:lpstr>PowerPoint Presentation</vt:lpstr>
      <vt:lpstr>Push for Higher Accelerating Gradients: 75/120 Bake </vt:lpstr>
      <vt:lpstr>Push for Higher Accelerating Gradients: 75/120 Bake</vt:lpstr>
      <vt:lpstr>Push for Higher Accelerating Gradients: 75/120 Bake</vt:lpstr>
      <vt:lpstr>Exploring 75/120C Bake Cavity Performance</vt:lpstr>
      <vt:lpstr>Exploring 75/120C Bake Cavity Performance</vt:lpstr>
      <vt:lpstr>Further World Record Achieved: +50MV/m!</vt:lpstr>
      <vt:lpstr>Quench Field Histogram</vt:lpstr>
      <vt:lpstr>Sensitivity of 75/120C vs 120C Baked Cavities </vt:lpstr>
      <vt:lpstr>Bifurcation in Performance Post 75/120 Bake</vt:lpstr>
      <vt:lpstr>Bifurcation in Performance Post 75/120 Bake</vt:lpstr>
      <vt:lpstr>Bifurcation in Performance Post 75/120 Bake</vt:lpstr>
      <vt:lpstr>Likelihood of Trapped Flux Causing Bifurcation</vt:lpstr>
      <vt:lpstr>Likelihood of Trapped Flux Causing Bifurcation</vt:lpstr>
      <vt:lpstr>Likelihood of Trapped Flux Causing Bifurcation</vt:lpstr>
      <vt:lpstr>Likelihood of Trapped Flux Causing Bifurcation</vt:lpstr>
      <vt:lpstr>Motivation for Investigating Cavity Cool Down: Hydride Formation</vt:lpstr>
      <vt:lpstr>Motivation for Investigating Cavity Cool Down: Hydride Formation</vt:lpstr>
      <vt:lpstr>Motivation for Investigating Cavity Cool Down: Hydride Formation</vt:lpstr>
      <vt:lpstr>Effect of Elevated Initial Dewar Temperature on Cavity Performance</vt:lpstr>
      <vt:lpstr>Comparison of 75/120 Bake Cavities Cooled From 295K vs 320K </vt:lpstr>
      <vt:lpstr>Comparison of 75/120 Bake Cavities Cooled From 295K vs 320K </vt:lpstr>
      <vt:lpstr>Decomposition of 75/120 Bake Cavities Cooled from 295K vs 320K</vt:lpstr>
      <vt:lpstr>Comparison of 75/120 Bake Cavities Cooled From 295K vs 320K </vt:lpstr>
      <vt:lpstr>Comparison of Cavities Cooled From 295K vs 345K </vt:lpstr>
      <vt:lpstr>Comparison of Cavities Cooled From 295K vs 345K </vt:lpstr>
      <vt:lpstr>Comparison of Cavities Cooled From 295K vs 345K </vt:lpstr>
      <vt:lpstr>Decomposition of 120C Baked Cavity Cooled from 294K vs 345K</vt:lpstr>
      <vt:lpstr>Conclusions</vt:lpstr>
      <vt:lpstr>Backup Slides</vt:lpstr>
      <vt:lpstr>Flux Gates</vt:lpstr>
      <vt:lpstr>Flux Gates – AES010 + AES022</vt:lpstr>
      <vt:lpstr>Comparison of Cavities Cooled Down from 294K vs 345K </vt:lpstr>
      <vt:lpstr>Effect of Cool Down on Performance: RI002</vt:lpstr>
      <vt:lpstr>AFM Warm up Study by Zuhawn Sung</vt:lpstr>
      <vt:lpstr>Recovering Lower Performance Curve</vt:lpstr>
      <vt:lpstr>Recovering the Lower Performance Curve – AES022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Bafia</dc:creator>
  <cp:lastModifiedBy>Daniel Bafia</cp:lastModifiedBy>
  <cp:revision>81</cp:revision>
  <cp:lastPrinted>2014-01-20T19:40:21Z</cp:lastPrinted>
  <dcterms:created xsi:type="dcterms:W3CDTF">2018-09-24T17:32:26Z</dcterms:created>
  <dcterms:modified xsi:type="dcterms:W3CDTF">2019-02-07T16:01:22Z</dcterms:modified>
</cp:coreProperties>
</file>