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 id="2147484032" r:id="rId5"/>
    <p:sldMasterId id="2147484042" r:id="rId6"/>
    <p:sldMasterId id="2147484052" r:id="rId7"/>
    <p:sldMasterId id="2147484062" r:id="rId8"/>
    <p:sldMasterId id="2147484075" r:id="rId9"/>
  </p:sldMasterIdLst>
  <p:notesMasterIdLst>
    <p:notesMasterId r:id="rId50"/>
  </p:notesMasterIdLst>
  <p:handoutMasterIdLst>
    <p:handoutMasterId r:id="rId51"/>
  </p:handoutMasterIdLst>
  <p:sldIdLst>
    <p:sldId id="736" r:id="rId10"/>
    <p:sldId id="739" r:id="rId11"/>
    <p:sldId id="816" r:id="rId12"/>
    <p:sldId id="741" r:id="rId13"/>
    <p:sldId id="833" r:id="rId14"/>
    <p:sldId id="830" r:id="rId15"/>
    <p:sldId id="845" r:id="rId16"/>
    <p:sldId id="837" r:id="rId17"/>
    <p:sldId id="847" r:id="rId18"/>
    <p:sldId id="818" r:id="rId19"/>
    <p:sldId id="817" r:id="rId20"/>
    <p:sldId id="822" r:id="rId21"/>
    <p:sldId id="825" r:id="rId22"/>
    <p:sldId id="838" r:id="rId23"/>
    <p:sldId id="839" r:id="rId24"/>
    <p:sldId id="840" r:id="rId25"/>
    <p:sldId id="826" r:id="rId26"/>
    <p:sldId id="846" r:id="rId27"/>
    <p:sldId id="828" r:id="rId28"/>
    <p:sldId id="843" r:id="rId29"/>
    <p:sldId id="770" r:id="rId30"/>
    <p:sldId id="771" r:id="rId31"/>
    <p:sldId id="776" r:id="rId32"/>
    <p:sldId id="807" r:id="rId33"/>
    <p:sldId id="790" r:id="rId34"/>
    <p:sldId id="791" r:id="rId35"/>
    <p:sldId id="792" r:id="rId36"/>
    <p:sldId id="758" r:id="rId37"/>
    <p:sldId id="777" r:id="rId38"/>
    <p:sldId id="760" r:id="rId39"/>
    <p:sldId id="779" r:id="rId40"/>
    <p:sldId id="780" r:id="rId41"/>
    <p:sldId id="781" r:id="rId42"/>
    <p:sldId id="782" r:id="rId43"/>
    <p:sldId id="757" r:id="rId44"/>
    <p:sldId id="799" r:id="rId45"/>
    <p:sldId id="841" r:id="rId46"/>
    <p:sldId id="774" r:id="rId47"/>
    <p:sldId id="842" r:id="rId48"/>
    <p:sldId id="844" r:id="rId4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tkamp, Norbert" initials="HN" lastIdx="2" clrIdx="0">
    <p:extLst/>
  </p:cmAuthor>
  <p:cmAuthor id="2" name="Hays, Greg"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300"/>
    <a:srgbClr val="9D3431"/>
    <a:srgbClr val="FF9966"/>
    <a:srgbClr val="0033CC"/>
    <a:srgbClr val="99CCFF"/>
    <a:srgbClr val="6699FF"/>
    <a:srgbClr val="FF0000"/>
    <a:srgbClr val="FFCC99"/>
    <a:srgbClr val="FF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1" autoAdjust="0"/>
    <p:restoredTop sz="90299" autoAdjust="0"/>
  </p:normalViewPr>
  <p:slideViewPr>
    <p:cSldViewPr snapToGrid="0">
      <p:cViewPr>
        <p:scale>
          <a:sx n="80" d="100"/>
          <a:sy n="80" d="100"/>
        </p:scale>
        <p:origin x="-121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0" d="100"/>
          <a:sy n="80" d="100"/>
        </p:scale>
        <p:origin x="-3498" y="-78"/>
      </p:cViewPr>
      <p:guideLst>
        <p:guide orient="horz" pos="2924"/>
        <p:guide orient="horz" pos="2909"/>
        <p:guide pos="220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1"/>
            <a:ext cx="3012329" cy="462120"/>
          </a:xfrm>
          <a:prstGeom prst="rect">
            <a:avLst/>
          </a:prstGeom>
          <a:noFill/>
          <a:ln w="9525">
            <a:noFill/>
            <a:miter lim="800000"/>
            <a:headEnd/>
            <a:tailEnd/>
          </a:ln>
          <a:effectLst/>
        </p:spPr>
        <p:txBody>
          <a:bodyPr vert="horz" wrap="square" lIns="90724" tIns="45361" rIns="90724" bIns="45361"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36173" y="1"/>
            <a:ext cx="3012329" cy="462120"/>
          </a:xfrm>
          <a:prstGeom prst="rect">
            <a:avLst/>
          </a:prstGeom>
          <a:noFill/>
          <a:ln w="9525">
            <a:noFill/>
            <a:miter lim="800000"/>
            <a:headEnd/>
            <a:tailEnd/>
          </a:ln>
          <a:effectLst/>
        </p:spPr>
        <p:txBody>
          <a:bodyPr vert="horz" wrap="square" lIns="90724" tIns="45361" rIns="90724" bIns="45361"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772379"/>
            <a:ext cx="3012329" cy="462120"/>
          </a:xfrm>
          <a:prstGeom prst="rect">
            <a:avLst/>
          </a:prstGeom>
          <a:noFill/>
          <a:ln w="9525">
            <a:noFill/>
            <a:miter lim="800000"/>
            <a:headEnd/>
            <a:tailEnd/>
          </a:ln>
          <a:effectLst/>
        </p:spPr>
        <p:txBody>
          <a:bodyPr vert="horz" wrap="square" lIns="90724" tIns="45361" rIns="90724" bIns="45361"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36173" y="8772379"/>
            <a:ext cx="3012329" cy="462120"/>
          </a:xfrm>
          <a:prstGeom prst="rect">
            <a:avLst/>
          </a:prstGeom>
          <a:noFill/>
          <a:ln w="9525">
            <a:noFill/>
            <a:miter lim="800000"/>
            <a:headEnd/>
            <a:tailEnd/>
          </a:ln>
          <a:effectLst/>
        </p:spPr>
        <p:txBody>
          <a:bodyPr vert="horz" wrap="square" lIns="90724" tIns="45361" rIns="90724" bIns="45361"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12329" cy="4605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lvl1pPr defTabSz="924886">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36173" y="1"/>
            <a:ext cx="3012329" cy="4605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lvl1pPr algn="r" defTabSz="924886">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8" y="4387767"/>
            <a:ext cx="5558801" cy="41543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773957"/>
            <a:ext cx="3012329" cy="460542"/>
          </a:xfrm>
          <a:prstGeom prst="rect">
            <a:avLst/>
          </a:prstGeom>
          <a:noFill/>
          <a:ln w="9525">
            <a:noFill/>
            <a:miter lim="800000"/>
            <a:headEnd/>
            <a:tailEnd/>
          </a:ln>
          <a:effectLst/>
        </p:spPr>
        <p:txBody>
          <a:bodyPr vert="horz" wrap="square" lIns="92442" tIns="46221" rIns="92442" bIns="46221" numCol="1" anchor="b" anchorCtr="0" compatLnSpc="1">
            <a:prstTxWarp prst="textNoShape">
              <a:avLst/>
            </a:prstTxWarp>
          </a:bodyPr>
          <a:lstStyle>
            <a:lvl1pPr defTabSz="924886">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36173" y="8773957"/>
            <a:ext cx="3012329" cy="460542"/>
          </a:xfrm>
          <a:prstGeom prst="rect">
            <a:avLst/>
          </a:prstGeom>
          <a:noFill/>
          <a:ln w="9525">
            <a:noFill/>
            <a:miter lim="800000"/>
            <a:headEnd/>
            <a:tailEnd/>
          </a:ln>
          <a:effectLst/>
        </p:spPr>
        <p:txBody>
          <a:bodyPr vert="horz" wrap="square" lIns="92442" tIns="46221" rIns="92442" bIns="46221" numCol="1" anchor="b" anchorCtr="0" compatLnSpc="1">
            <a:prstTxWarp prst="textNoShape">
              <a:avLst/>
            </a:prstTxWarp>
          </a:bodyPr>
          <a:lstStyle>
            <a:lvl1pPr algn="r" defTabSz="924886">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80431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12.jpe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8286" y="610895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LCLS-II Director’s Review</a:t>
            </a:r>
          </a:p>
          <a:p>
            <a:r>
              <a:rPr lang="en-US" dirty="0"/>
              <a:t>May 17-5-17, 2018</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Speaker Name</a:t>
            </a:r>
          </a:p>
        </p:txBody>
      </p:sp>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8343" y="317829"/>
            <a:ext cx="5529943" cy="1572119"/>
          </a:xfrm>
          <a:prstGeom prst="rect">
            <a:avLst/>
          </a:prstGeom>
        </p:spPr>
      </p:pic>
    </p:spTree>
    <p:extLst>
      <p:ext uri="{BB962C8B-B14F-4D97-AF65-F5344CB8AC3E}">
        <p14:creationId xmlns:p14="http://schemas.microsoft.com/office/powerpoint/2010/main" val="10987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LCLS-II Cryomodule Transportation, 6 Feb 2019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09CBCE-930B-46BF-82F4-E8F0DD3FE5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59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7202" y="4609211"/>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8343" y="317829"/>
            <a:ext cx="5529943" cy="1572119"/>
          </a:xfrm>
          <a:prstGeom prst="rect">
            <a:avLst/>
          </a:prstGeom>
        </p:spPr>
      </p:pic>
    </p:spTree>
    <p:extLst>
      <p:ext uri="{BB962C8B-B14F-4D97-AF65-F5344CB8AC3E}">
        <p14:creationId xmlns:p14="http://schemas.microsoft.com/office/powerpoint/2010/main" val="109403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11"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54608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
        <p:nvSpPr>
          <p:cNvPr id="10"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11"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1666386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14"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10592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16"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219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13"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410147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000000"/>
                </a:solidFill>
              </a:rPr>
              <a:t>LCLS-II Cryomodule Transportation, 6 Feb 2019</a:t>
            </a:r>
            <a:endParaRPr lang="en-US" dirty="0">
              <a:solidFill>
                <a:srgbClr val="000000"/>
              </a:solidFill>
            </a:endParaRPr>
          </a:p>
        </p:txBody>
      </p:sp>
      <p:sp>
        <p:nvSpPr>
          <p:cNvPr id="3" name="Slide Number Placeholder 2"/>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493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0" y="6583680"/>
            <a:ext cx="3108960" cy="274320"/>
          </a:xfrm>
        </p:spPr>
        <p:txBody>
          <a:bodyPr/>
          <a:lstStyle/>
          <a:p>
            <a:r>
              <a:rPr lang="en-US" smtClean="0">
                <a:solidFill>
                  <a:srgbClr val="000000"/>
                </a:solidFill>
              </a:rPr>
              <a:t>LCLS-II Cryomodule Transportation, 6 Feb 2019</a:t>
            </a:r>
            <a:endParaRPr lang="en-US" dirty="0">
              <a:solidFill>
                <a:srgbClr val="000000"/>
              </a:solidFill>
            </a:endParaRPr>
          </a:p>
        </p:txBody>
      </p:sp>
      <p:sp>
        <p:nvSpPr>
          <p:cNvPr id="6" name="Slide Number Placeholder 2"/>
          <p:cNvSpPr>
            <a:spLocks noGrp="1"/>
          </p:cNvSpPr>
          <p:nvPr>
            <p:ph type="sldNum" sz="quarter" idx="11"/>
          </p:nvPr>
        </p:nvSpPr>
        <p:spPr>
          <a:xfrm>
            <a:off x="8825068" y="6583680"/>
            <a:ext cx="318932" cy="274320"/>
          </a:xfrm>
        </p:spPr>
        <p:txBody>
          <a:body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0123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0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a:xfrm>
            <a:off x="8566150" y="6543673"/>
            <a:ext cx="318932" cy="314327"/>
          </a:xfrm>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0" y="6543673"/>
            <a:ext cx="4126528" cy="314327"/>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7202" y="4609211"/>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343" y="317829"/>
            <a:ext cx="5529943" cy="1572119"/>
          </a:xfrm>
          <a:prstGeom prst="rect">
            <a:avLst/>
          </a:prstGeom>
        </p:spPr>
      </p:pic>
    </p:spTree>
    <p:extLst>
      <p:ext uri="{BB962C8B-B14F-4D97-AF65-F5344CB8AC3E}">
        <p14:creationId xmlns:p14="http://schemas.microsoft.com/office/powerpoint/2010/main" val="1137683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4030530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285713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93153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412778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11132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31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
        <p:nvSpPr>
          <p:cNvPr id="5"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1552876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16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7202" y="4609211"/>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343" y="317829"/>
            <a:ext cx="5529943" cy="1572119"/>
          </a:xfrm>
          <a:prstGeom prst="rect">
            <a:avLst/>
          </a:prstGeom>
        </p:spPr>
      </p:pic>
    </p:spTree>
    <p:extLst>
      <p:ext uri="{BB962C8B-B14F-4D97-AF65-F5344CB8AC3E}">
        <p14:creationId xmlns:p14="http://schemas.microsoft.com/office/powerpoint/2010/main" val="153080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1279252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4243050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1031103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2745913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1196243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21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
        <p:nvSpPr>
          <p:cNvPr id="5" name="Footer Placeholder 11"/>
          <p:cNvSpPr>
            <a:spLocks noGrp="1"/>
          </p:cNvSpPr>
          <p:nvPr>
            <p:ph type="ftr" sz="quarter" idx="13"/>
          </p:nvPr>
        </p:nvSpPr>
        <p:spPr>
          <a:xfrm>
            <a:off x="64747" y="6548172"/>
            <a:ext cx="2818475" cy="236158"/>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3196864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47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38443" y="4583250"/>
            <a:ext cx="1702148" cy="363834"/>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5774" y="4016871"/>
            <a:ext cx="2165160" cy="62905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71338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26191" y="3903479"/>
            <a:ext cx="1223871" cy="569939"/>
          </a:xfrm>
          <a:prstGeom prst="rect">
            <a:avLst/>
          </a:prstGeom>
          <a:noFill/>
          <a:ln w="9525">
            <a:solidFill>
              <a:srgbClr val="FFFF00"/>
            </a:solidFill>
            <a:miter lim="800000"/>
            <a:headEnd/>
            <a:tailEnd/>
          </a:ln>
          <a:effectLst/>
        </p:spPr>
      </p:pic>
      <p:pic>
        <p:nvPicPr>
          <p:cNvPr id="14" name="Picture 13" descr="JLab_logo_white1.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839240" y="4521641"/>
            <a:ext cx="1721018" cy="537817"/>
          </a:xfrm>
          <a:prstGeom prst="rect">
            <a:avLst/>
          </a:prstGeom>
        </p:spPr>
      </p:pic>
      <p:pic>
        <p:nvPicPr>
          <p:cNvPr id="16" name="Picture 15" descr="cornell university 2.gif"/>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824847" y="5016753"/>
            <a:ext cx="725945" cy="706095"/>
          </a:xfrm>
          <a:prstGeom prst="rect">
            <a:avLst/>
          </a:prstGeom>
        </p:spPr>
      </p:pic>
      <p:pic>
        <p:nvPicPr>
          <p:cNvPr id="17" name="Picture 4" descr="C:\Users\boyce\Documents\lclsII_banner_v01_wd565.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10"/>
          <a:stretch>
            <a:fillRect/>
          </a:stretch>
        </p:blipFill>
        <p:spPr>
          <a:xfrm>
            <a:off x="6544684" y="5219919"/>
            <a:ext cx="1856014" cy="332420"/>
          </a:xfrm>
          <a:prstGeom prst="rect">
            <a:avLst/>
          </a:prstGeom>
        </p:spPr>
      </p:pic>
    </p:spTree>
    <p:extLst>
      <p:ext uri="{BB962C8B-B14F-4D97-AF65-F5344CB8AC3E}">
        <p14:creationId xmlns:p14="http://schemas.microsoft.com/office/powerpoint/2010/main" val="14376384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476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090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4930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9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346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3960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000"/>
                </a:solidFill>
              </a:rPr>
              <a:t>LCLS-II Cryomodule Transportation, 6 Feb 2019</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6663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034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LCLS-II Cryomodule Transportation, 6 Feb 2019</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6492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LCLS-II Cryomodule Transportation, 6 Feb 2019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Cryomodule Transportation, 6 Feb 2019</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825068" y="6583680"/>
            <a:ext cx="318932" cy="27432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0" y="6583680"/>
            <a:ext cx="3108960" cy="274320"/>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133921466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1616346954"/>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375521195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solidFill>
                  <a:srgbClr val="000000"/>
                </a:solidFill>
              </a:rPr>
              <a:t>LCLS-II Cryomodule Transportation, 6 Feb 2019</a:t>
            </a:r>
            <a:endParaRPr lang="en-US" dirty="0">
              <a:solidFill>
                <a:srgbClr val="000000"/>
              </a:solidFill>
            </a:endParaRPr>
          </a:p>
        </p:txBody>
      </p:sp>
    </p:spTree>
    <p:extLst>
      <p:ext uri="{BB962C8B-B14F-4D97-AF65-F5344CB8AC3E}">
        <p14:creationId xmlns:p14="http://schemas.microsoft.com/office/powerpoint/2010/main" val="242060474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pPr defTabSz="457200"/>
            <a:endParaRPr lang="en-US" altLang="en-US">
              <a:ea typeface="Geneva" pitchFamily="121" charset="-128"/>
            </a:endParaRP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defTabSz="457200">
              <a:defRPr/>
            </a:pPr>
            <a:r>
              <a:rPr lang="en-US" smtClean="0"/>
              <a:t>LCLS-II Cryomodule Transportation, 6 Feb 2019</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pPr defTabSz="457200"/>
            <a:fld id="{6827BE81-7C2D-481B-BBCE-23778685B2BA}" type="slidenum">
              <a:rPr lang="en-US" altLang="en-US">
                <a:ea typeface="Geneva" pitchFamily="121" charset="-128"/>
              </a:rPr>
              <a:pPr defTabSz="457200"/>
              <a:t>‹#›</a:t>
            </a:fld>
            <a:endParaRPr lang="en-US" altLang="en-US">
              <a:ea typeface="Geneva" pitchFamily="121" charset="-128"/>
            </a:endParaRPr>
          </a:p>
        </p:txBody>
      </p:sp>
      <p:pic>
        <p:nvPicPr>
          <p:cNvPr id="1029" name="Picture 2" descr="HeaderFooter_006031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6" r:id="rId1"/>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7.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424477" y="1553532"/>
            <a:ext cx="8008937" cy="1853345"/>
          </a:xfrm>
        </p:spPr>
        <p:txBody>
          <a:bodyPr/>
          <a:lstStyle/>
          <a:p>
            <a:r>
              <a:rPr lang="en-US" sz="4000" dirty="0" smtClean="0"/>
              <a:t/>
            </a:r>
            <a:br>
              <a:rPr lang="en-US" sz="4000" dirty="0" smtClean="0"/>
            </a:br>
            <a:r>
              <a:rPr lang="en-US" sz="4000" dirty="0"/>
              <a:t/>
            </a:r>
            <a:br>
              <a:rPr lang="en-US" sz="4000" dirty="0"/>
            </a:br>
            <a:r>
              <a:rPr lang="en-US" sz="4000" dirty="0" smtClean="0"/>
              <a:t>LCLS-II Cryomodule Transportation Experience and Lessons Learned</a:t>
            </a:r>
            <a:endParaRPr lang="en-US" sz="2800" dirty="0"/>
          </a:p>
        </p:txBody>
      </p:sp>
      <p:sp>
        <p:nvSpPr>
          <p:cNvPr id="5" name="Rectangle 5"/>
          <p:cNvSpPr>
            <a:spLocks noGrp="1" noChangeArrowheads="1"/>
          </p:cNvSpPr>
          <p:nvPr>
            <p:ph type="subTitle" idx="1"/>
          </p:nvPr>
        </p:nvSpPr>
        <p:spPr>
          <a:xfrm>
            <a:off x="424477" y="4015147"/>
            <a:ext cx="4724172" cy="1562523"/>
          </a:xfrm>
        </p:spPr>
        <p:txBody>
          <a:bodyPr/>
          <a:lstStyle/>
          <a:p>
            <a:r>
              <a:rPr lang="en-US" sz="1800" dirty="0" smtClean="0"/>
              <a:t>Tom Peterson</a:t>
            </a:r>
          </a:p>
          <a:p>
            <a:r>
              <a:rPr lang="en-US" sz="1800" dirty="0" smtClean="0"/>
              <a:t>LCLS-II Project, SLAC</a:t>
            </a:r>
          </a:p>
          <a:p>
            <a:r>
              <a:rPr lang="en-US" sz="1800" dirty="0" smtClean="0"/>
              <a:t>6 Feb 2019 </a:t>
            </a:r>
          </a:p>
          <a:p>
            <a:r>
              <a:rPr lang="en-US" sz="1800" dirty="0" smtClean="0"/>
              <a:t>TTC Working Group 4</a:t>
            </a:r>
            <a:endParaRPr lang="en-US" sz="1800" dirty="0"/>
          </a:p>
        </p:txBody>
      </p:sp>
    </p:spTree>
    <p:extLst>
      <p:ext uri="{BB962C8B-B14F-4D97-AF65-F5344CB8AC3E}">
        <p14:creationId xmlns:p14="http://schemas.microsoft.com/office/powerpoint/2010/main" val="3887079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6" name="Title 5"/>
          <p:cNvSpPr>
            <a:spLocks noGrp="1"/>
          </p:cNvSpPr>
          <p:nvPr>
            <p:ph type="title"/>
          </p:nvPr>
        </p:nvSpPr>
        <p:spPr/>
        <p:txBody>
          <a:bodyPr/>
          <a:lstStyle/>
          <a:p>
            <a:r>
              <a:rPr lang="en-US" dirty="0"/>
              <a:t>CAD model cross section at RF power coupler</a:t>
            </a:r>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453614"/>
            <a:ext cx="7667625" cy="3861460"/>
          </a:xfrm>
          <a:prstGeom prst="rect">
            <a:avLst/>
          </a:prstGeom>
        </p:spPr>
      </p:pic>
      <p:sp>
        <p:nvSpPr>
          <p:cNvPr id="14" name="Oval 13"/>
          <p:cNvSpPr/>
          <p:nvPr/>
        </p:nvSpPr>
        <p:spPr>
          <a:xfrm>
            <a:off x="3029327" y="3140766"/>
            <a:ext cx="4005264" cy="2235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52424" y="1295440"/>
            <a:ext cx="8429625" cy="830997"/>
          </a:xfrm>
          <a:prstGeom prst="rect">
            <a:avLst/>
          </a:prstGeom>
          <a:noFill/>
        </p:spPr>
        <p:txBody>
          <a:bodyPr wrap="square" rtlCol="0">
            <a:spAutoFit/>
          </a:bodyPr>
          <a:lstStyle/>
          <a:p>
            <a:r>
              <a:rPr lang="en-US" sz="1600" b="1" dirty="0" smtClean="0">
                <a:solidFill>
                  <a:srgbClr val="0070C0"/>
                </a:solidFill>
              </a:rPr>
              <a:t>Center part of coupler between bellows is free to oscillate front to back in this image, cryomodule axis direction. </a:t>
            </a:r>
            <a:r>
              <a:rPr lang="en-US" sz="1600" dirty="0" smtClean="0"/>
              <a:t>Relative </a:t>
            </a:r>
            <a:r>
              <a:rPr lang="en-US" sz="1600" dirty="0"/>
              <a:t>motion of cavity string </a:t>
            </a:r>
            <a:r>
              <a:rPr lang="en-US" sz="1600" dirty="0" smtClean="0"/>
              <a:t>and coupler in X (cavity string swinging side-to-side in this image) is also taken mostly via </a:t>
            </a:r>
            <a:r>
              <a:rPr lang="en-US" sz="1600" dirty="0"/>
              <a:t>the inner coupler bellows.  </a:t>
            </a:r>
          </a:p>
        </p:txBody>
      </p:sp>
    </p:spTree>
    <p:extLst>
      <p:ext uri="{BB962C8B-B14F-4D97-AF65-F5344CB8AC3E}">
        <p14:creationId xmlns:p14="http://schemas.microsoft.com/office/powerpoint/2010/main" val="147958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Coupler internal motion during shipping </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1" y="2206228"/>
            <a:ext cx="7498080" cy="3855720"/>
          </a:xfrm>
          <a:prstGeom prst="rect">
            <a:avLst/>
          </a:prstGeom>
        </p:spPr>
      </p:pic>
      <p:sp>
        <p:nvSpPr>
          <p:cNvPr id="8" name="TextBox 7"/>
          <p:cNvSpPr txBox="1"/>
          <p:nvPr/>
        </p:nvSpPr>
        <p:spPr>
          <a:xfrm>
            <a:off x="749150" y="1222868"/>
            <a:ext cx="4968027" cy="923330"/>
          </a:xfrm>
          <a:prstGeom prst="rect">
            <a:avLst/>
          </a:prstGeom>
          <a:noFill/>
        </p:spPr>
        <p:txBody>
          <a:bodyPr wrap="none" rtlCol="0">
            <a:spAutoFit/>
          </a:bodyPr>
          <a:lstStyle/>
          <a:p>
            <a:r>
              <a:rPr lang="en-US" dirty="0" smtClean="0"/>
              <a:t>Analysis predicts 16 Hz.  During last road test, </a:t>
            </a:r>
          </a:p>
          <a:p>
            <a:r>
              <a:rPr lang="en-US" dirty="0" smtClean="0"/>
              <a:t>we measured 15 Hz with amplitudes sufficient </a:t>
            </a:r>
          </a:p>
          <a:p>
            <a:r>
              <a:rPr lang="en-US" dirty="0" smtClean="0"/>
              <a:t>to damage the bellows.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58" y="1222868"/>
            <a:ext cx="2670290" cy="5291130"/>
          </a:xfrm>
          <a:prstGeom prst="rect">
            <a:avLst/>
          </a:prstGeom>
        </p:spPr>
      </p:pic>
    </p:spTree>
    <p:extLst>
      <p:ext uri="{BB962C8B-B14F-4D97-AF65-F5344CB8AC3E}">
        <p14:creationId xmlns:p14="http://schemas.microsoft.com/office/powerpoint/2010/main" val="412666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MODE 1 (12 Hz) :Rocking Mode in </a:t>
            </a:r>
            <a:r>
              <a:rPr lang="en-US" sz="2800" dirty="0" smtClean="0"/>
              <a:t>X-Dir</a:t>
            </a:r>
            <a:endParaRPr lang="en-US" sz="2800" dirty="0"/>
          </a:p>
        </p:txBody>
      </p:sp>
      <p:pic>
        <p:nvPicPr>
          <p:cNvPr id="5" name="Full Model Mod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8349"/>
          <a:stretch/>
        </p:blipFill>
        <p:spPr>
          <a:xfrm>
            <a:off x="261815" y="1416238"/>
            <a:ext cx="7812806" cy="4462069"/>
          </a:xfrm>
          <a:prstGeom prst="rect">
            <a:avLst/>
          </a:prstGeom>
        </p:spPr>
      </p:pic>
      <p:grpSp>
        <p:nvGrpSpPr>
          <p:cNvPr id="18" name="Group 17"/>
          <p:cNvGrpSpPr/>
          <p:nvPr/>
        </p:nvGrpSpPr>
        <p:grpSpPr>
          <a:xfrm>
            <a:off x="7969567" y="5303227"/>
            <a:ext cx="984488" cy="967108"/>
            <a:chOff x="9405669" y="3278039"/>
            <a:chExt cx="1312651" cy="967108"/>
          </a:xfrm>
        </p:grpSpPr>
        <p:grpSp>
          <p:nvGrpSpPr>
            <p:cNvPr id="17" name="Group 16"/>
            <p:cNvGrpSpPr/>
            <p:nvPr/>
          </p:nvGrpSpPr>
          <p:grpSpPr>
            <a:xfrm>
              <a:off x="9405669" y="3278039"/>
              <a:ext cx="1092678" cy="888520"/>
              <a:chOff x="9405669" y="3278039"/>
              <a:chExt cx="1092678" cy="888520"/>
            </a:xfrm>
          </p:grpSpPr>
          <p:cxnSp>
            <p:nvCxnSpPr>
              <p:cNvPr id="8" name="Straight Arrow Connector 7"/>
              <p:cNvCxnSpPr/>
              <p:nvPr/>
            </p:nvCxnSpPr>
            <p:spPr>
              <a:xfrm flipH="1" flipV="1">
                <a:off x="9851366" y="3278039"/>
                <a:ext cx="8627" cy="672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851366" y="3940026"/>
                <a:ext cx="646981" cy="174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405669" y="3954404"/>
                <a:ext cx="454324" cy="212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788105" y="3291462"/>
              <a:ext cx="543464" cy="369332"/>
            </a:xfrm>
            <a:prstGeom prst="rect">
              <a:avLst/>
            </a:prstGeom>
            <a:noFill/>
          </p:spPr>
          <p:txBody>
            <a:bodyPr wrap="square" rtlCol="0">
              <a:spAutoFit/>
            </a:bodyPr>
            <a:lstStyle/>
            <a:p>
              <a:r>
                <a:rPr lang="en-US" dirty="0" smtClean="0"/>
                <a:t>Y</a:t>
              </a:r>
              <a:endParaRPr lang="en-US" dirty="0"/>
            </a:p>
          </p:txBody>
        </p:sp>
        <p:sp>
          <p:nvSpPr>
            <p:cNvPr id="15" name="TextBox 14"/>
            <p:cNvSpPr txBox="1"/>
            <p:nvPr/>
          </p:nvSpPr>
          <p:spPr>
            <a:xfrm>
              <a:off x="10174856" y="3875815"/>
              <a:ext cx="543464" cy="369332"/>
            </a:xfrm>
            <a:prstGeom prst="rect">
              <a:avLst/>
            </a:prstGeom>
            <a:noFill/>
          </p:spPr>
          <p:txBody>
            <a:bodyPr wrap="square" rtlCol="0">
              <a:spAutoFit/>
            </a:bodyPr>
            <a:lstStyle/>
            <a:p>
              <a:r>
                <a:rPr lang="en-US" dirty="0"/>
                <a:t>Z</a:t>
              </a:r>
            </a:p>
          </p:txBody>
        </p:sp>
        <p:sp>
          <p:nvSpPr>
            <p:cNvPr id="16" name="TextBox 15"/>
            <p:cNvSpPr txBox="1"/>
            <p:nvPr/>
          </p:nvSpPr>
          <p:spPr>
            <a:xfrm>
              <a:off x="9407105" y="3839702"/>
              <a:ext cx="543464" cy="369332"/>
            </a:xfrm>
            <a:prstGeom prst="rect">
              <a:avLst/>
            </a:prstGeom>
            <a:noFill/>
          </p:spPr>
          <p:txBody>
            <a:bodyPr wrap="square" rtlCol="0">
              <a:spAutoFit/>
            </a:bodyPr>
            <a:lstStyle/>
            <a:p>
              <a:r>
                <a:rPr lang="en-US" dirty="0" smtClean="0"/>
                <a:t>X</a:t>
              </a:r>
              <a:endParaRPr lang="en-US" dirty="0"/>
            </a:p>
          </p:txBody>
        </p:sp>
      </p:grpSp>
      <p:sp>
        <p:nvSpPr>
          <p:cNvPr id="3" name="Footer Placeholder 2"/>
          <p:cNvSpPr>
            <a:spLocks noGrp="1"/>
          </p:cNvSpPr>
          <p:nvPr>
            <p:ph type="ftr" sz="quarter" idx="13"/>
          </p:nvPr>
        </p:nvSpPr>
        <p:spPr/>
        <p:txBody>
          <a:bodyPr/>
          <a:lstStyle/>
          <a:p>
            <a:r>
              <a:rPr lang="en-US" smtClean="0"/>
              <a:t>LCLS-II Cryomodule Transportation, 6 Feb 2019</a:t>
            </a:r>
            <a:endParaRPr lang="en-US" dirty="0"/>
          </a:p>
        </p:txBody>
      </p:sp>
      <p:sp>
        <p:nvSpPr>
          <p:cNvPr id="4" name="Slide Number Placeholder 3"/>
          <p:cNvSpPr>
            <a:spLocks noGrp="1"/>
          </p:cNvSpPr>
          <p:nvPr>
            <p:ph type="sldNum" sz="quarter" idx="11"/>
          </p:nvPr>
        </p:nvSpPr>
        <p:spPr/>
        <p:txBody>
          <a:bodyPr/>
          <a:lstStyle/>
          <a:p>
            <a:fld id="{5BD36294-2849-48A8-8531-5354CF3095D2}" type="slidenum">
              <a:rPr lang="en-US" smtClean="0"/>
              <a:pPr/>
              <a:t>12</a:t>
            </a:fld>
            <a:endParaRPr lang="en-US" dirty="0"/>
          </a:p>
        </p:txBody>
      </p:sp>
    </p:spTree>
    <p:extLst>
      <p:ext uri="{BB962C8B-B14F-4D97-AF65-F5344CB8AC3E}">
        <p14:creationId xmlns:p14="http://schemas.microsoft.com/office/powerpoint/2010/main" val="3697188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remove"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Many resonance frequencies in the 10 – 20 Hz range</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 y="1490346"/>
            <a:ext cx="9090660" cy="4549140"/>
          </a:xfrm>
          <a:prstGeom prst="rect">
            <a:avLst/>
          </a:prstGeom>
        </p:spPr>
      </p:pic>
    </p:spTree>
    <p:extLst>
      <p:ext uri="{BB962C8B-B14F-4D97-AF65-F5344CB8AC3E}">
        <p14:creationId xmlns:p14="http://schemas.microsoft.com/office/powerpoint/2010/main" val="53056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Key improvements in transportation system</a:t>
            </a:r>
          </a:p>
        </p:txBody>
      </p:sp>
      <p:sp>
        <p:nvSpPr>
          <p:cNvPr id="4" name="Footer Placeholder 3"/>
          <p:cNvSpPr>
            <a:spLocks noGrp="1"/>
          </p:cNvSpPr>
          <p:nvPr>
            <p:ph type="ftr" sz="quarter" idx="10"/>
          </p:nvPr>
        </p:nvSpPr>
        <p:spPr>
          <a:prstGeom prst="rect">
            <a:avLst/>
          </a:prstGeom>
        </p:spPr>
        <p:txBody>
          <a:bodyPr/>
          <a:lstStyle/>
          <a:p>
            <a:r>
              <a:rPr lang="fr-FR" dirty="0"/>
              <a:t>LCLS-II Cryomodule Transportation, </a:t>
            </a:r>
            <a:r>
              <a:rPr lang="fr-FR" dirty="0" err="1"/>
              <a:t>Dec</a:t>
            </a:r>
            <a:r>
              <a:rPr lang="fr-FR" dirty="0"/>
              <a:t> 2018</a:t>
            </a:r>
            <a:endParaRPr lang="en-US"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pic>
        <p:nvPicPr>
          <p:cNvPr id="7" name="Picture 6">
            <a:extLst>
              <a:ext uri="{FF2B5EF4-FFF2-40B4-BE49-F238E27FC236}">
                <a16:creationId xmlns:a16="http://schemas.microsoft.com/office/drawing/2014/main" xmlns="" id="{DD59CB58-0B43-40E6-AAFA-798BEA664F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48" y="1288763"/>
            <a:ext cx="8124934" cy="2129348"/>
          </a:xfrm>
          <a:prstGeom prst="rect">
            <a:avLst/>
          </a:prstGeom>
        </p:spPr>
      </p:pic>
      <p:sp>
        <p:nvSpPr>
          <p:cNvPr id="9" name="TextBox 8">
            <a:extLst>
              <a:ext uri="{FF2B5EF4-FFF2-40B4-BE49-F238E27FC236}">
                <a16:creationId xmlns:a16="http://schemas.microsoft.com/office/drawing/2014/main" xmlns="" id="{5F4BA2AD-63FA-458F-95BC-12144BA57F9D}"/>
              </a:ext>
            </a:extLst>
          </p:cNvPr>
          <p:cNvSpPr txBox="1"/>
          <p:nvPr/>
        </p:nvSpPr>
        <p:spPr>
          <a:xfrm>
            <a:off x="642257" y="3642992"/>
            <a:ext cx="46917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Reconfigured CM isolation frame springs: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lowered frame Z motion resonance from </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13 Hz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7 Hz </a:t>
            </a:r>
          </a:p>
        </p:txBody>
      </p:sp>
      <p:sp>
        <p:nvSpPr>
          <p:cNvPr id="10" name="TextBox 9">
            <a:extLst>
              <a:ext uri="{FF2B5EF4-FFF2-40B4-BE49-F238E27FC236}">
                <a16:creationId xmlns:a16="http://schemas.microsoft.com/office/drawing/2014/main" xmlns="" id="{3EC01BAE-6FAB-46C6-818A-8691B0838CB9}"/>
              </a:ext>
            </a:extLst>
          </p:cNvPr>
          <p:cNvSpPr txBox="1"/>
          <p:nvPr/>
        </p:nvSpPr>
        <p:spPr>
          <a:xfrm>
            <a:off x="642257" y="5116302"/>
            <a:ext cx="43216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Constrained bellows motion: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increased coupler Z motion resonance from </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15 Hz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&gt; 30 Hz </a:t>
            </a:r>
          </a:p>
        </p:txBody>
      </p:sp>
      <p:sp>
        <p:nvSpPr>
          <p:cNvPr id="14" name="TextBox 13"/>
          <p:cNvSpPr txBox="1"/>
          <p:nvPr/>
        </p:nvSpPr>
        <p:spPr>
          <a:xfrm>
            <a:off x="1743099" y="1200710"/>
            <a:ext cx="5250155" cy="369332"/>
          </a:xfrm>
          <a:prstGeom prst="rect">
            <a:avLst/>
          </a:prstGeom>
          <a:noFill/>
        </p:spPr>
        <p:txBody>
          <a:bodyPr wrap="none" rtlCol="0">
            <a:spAutoFit/>
          </a:bodyPr>
          <a:lstStyle/>
          <a:p>
            <a:r>
              <a:rPr lang="en-US" b="1" dirty="0"/>
              <a:t>Improved shipping frame spring configuration</a:t>
            </a:r>
          </a:p>
        </p:txBody>
      </p:sp>
      <p:pic>
        <p:nvPicPr>
          <p:cNvPr id="16" name="Picture 15">
            <a:extLst>
              <a:ext uri="{FF2B5EF4-FFF2-40B4-BE49-F238E27FC236}">
                <a16:creationId xmlns:a16="http://schemas.microsoft.com/office/drawing/2014/main" xmlns="" id="{18D6085F-2724-4551-BB8D-FCDB36133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2968" y="3418112"/>
            <a:ext cx="2546649" cy="3374572"/>
          </a:xfrm>
          <a:prstGeom prst="rect">
            <a:avLst/>
          </a:prstGeom>
        </p:spPr>
      </p:pic>
    </p:spTree>
    <p:extLst>
      <p:ext uri="{BB962C8B-B14F-4D97-AF65-F5344CB8AC3E}">
        <p14:creationId xmlns:p14="http://schemas.microsoft.com/office/powerpoint/2010/main" val="350054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“M-mount” constraint of assembled coupler </a:t>
            </a:r>
          </a:p>
        </p:txBody>
      </p:sp>
      <p:sp>
        <p:nvSpPr>
          <p:cNvPr id="3" name="Footer Placeholder 2"/>
          <p:cNvSpPr>
            <a:spLocks noGrp="1"/>
          </p:cNvSpPr>
          <p:nvPr>
            <p:ph type="ftr" sz="quarter" idx="4294967295"/>
          </p:nvPr>
        </p:nvSpPr>
        <p:spPr>
          <a:xfrm>
            <a:off x="0" y="6583680"/>
            <a:ext cx="3108960" cy="274320"/>
          </a:xfrm>
          <a:prstGeom prst="rect">
            <a:avLst/>
          </a:prstGeom>
        </p:spPr>
        <p:txBody>
          <a:bodyPr/>
          <a:lstStyle/>
          <a:p>
            <a:r>
              <a:rPr lang="fr-FR" smtClean="0">
                <a:solidFill>
                  <a:srgbClr val="000000"/>
                </a:solidFill>
              </a:rPr>
              <a:t>LCLS-II Cryomodule Transportation, Dec 2018</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5BD36294-2849-48A8-8531-5354CF3095D2}" type="slidenum">
              <a:rPr lang="en-US" smtClean="0">
                <a:solidFill>
                  <a:srgbClr val="000000"/>
                </a:solidFill>
              </a:rPr>
              <a:pPr/>
              <a:t>15</a:t>
            </a:fld>
            <a:endParaRPr lang="en-US" dirty="0">
              <a:solidFill>
                <a:srgbClr val="000000"/>
              </a:solidFill>
            </a:endParaRPr>
          </a:p>
        </p:txBody>
      </p:sp>
      <p:pic>
        <p:nvPicPr>
          <p:cNvPr id="6" name="Picture 5">
            <a:extLst>
              <a:ext uri="{FF2B5EF4-FFF2-40B4-BE49-F238E27FC236}">
                <a16:creationId xmlns:a16="http://schemas.microsoft.com/office/drawing/2014/main" xmlns="" id="{2BE172E0-EC19-40E5-BBE0-2D0C3B791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015" y="1444480"/>
            <a:ext cx="6956181" cy="349928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87" y="4534708"/>
            <a:ext cx="3077482" cy="17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22371" y="5068575"/>
            <a:ext cx="3634328" cy="1200329"/>
          </a:xfrm>
          <a:prstGeom prst="rect">
            <a:avLst/>
          </a:prstGeom>
          <a:noFill/>
        </p:spPr>
        <p:txBody>
          <a:bodyPr wrap="none" rtlCol="0">
            <a:spAutoFit/>
          </a:bodyPr>
          <a:lstStyle/>
          <a:p>
            <a:r>
              <a:rPr lang="en-US" dirty="0" smtClean="0"/>
              <a:t>Neoprene constraint sits on G-10 </a:t>
            </a:r>
          </a:p>
          <a:p>
            <a:r>
              <a:rPr lang="en-US" dirty="0"/>
              <a:t>b</a:t>
            </a:r>
            <a:r>
              <a:rPr lang="en-US" dirty="0" smtClean="0"/>
              <a:t>lock, held with tie-wrap.  </a:t>
            </a:r>
          </a:p>
          <a:p>
            <a:r>
              <a:rPr lang="en-US" dirty="0" smtClean="0"/>
              <a:t>Limits Z (coupler lateral) motion </a:t>
            </a:r>
          </a:p>
          <a:p>
            <a:r>
              <a:rPr lang="en-US" dirty="0"/>
              <a:t>b</a:t>
            </a:r>
            <a:r>
              <a:rPr lang="en-US" dirty="0" smtClean="0"/>
              <a:t>ut permits axial movement.</a:t>
            </a:r>
            <a:endParaRPr lang="en-US" dirty="0"/>
          </a:p>
        </p:txBody>
      </p:sp>
    </p:spTree>
    <p:extLst>
      <p:ext uri="{BB962C8B-B14F-4D97-AF65-F5344CB8AC3E}">
        <p14:creationId xmlns:p14="http://schemas.microsoft.com/office/powerpoint/2010/main" val="249454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A cage </a:t>
            </a:r>
            <a:r>
              <a:rPr lang="en-US" dirty="0"/>
              <a:t>of thin </a:t>
            </a:r>
            <a:r>
              <a:rPr lang="en-US" dirty="0" smtClean="0"/>
              <a:t>rods – another transport option (tested and proven OK but not presently in use) </a:t>
            </a:r>
            <a:endParaRPr lang="en-US" dirty="0"/>
          </a:p>
        </p:txBody>
      </p:sp>
      <p:sp>
        <p:nvSpPr>
          <p:cNvPr id="4" name="Footer Placeholder 3"/>
          <p:cNvSpPr>
            <a:spLocks noGrp="1"/>
          </p:cNvSpPr>
          <p:nvPr>
            <p:ph type="ftr" sz="quarter" idx="13"/>
          </p:nvPr>
        </p:nvSpPr>
        <p:spPr/>
        <p:txBody>
          <a:bodyPr/>
          <a:lstStyle/>
          <a:p>
            <a:r>
              <a:rPr lang="fr-FR" smtClean="0"/>
              <a:t>LCLS-II Cryomodule Transportation, Dec 2018</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11285" y="2453912"/>
            <a:ext cx="4013257" cy="3647466"/>
          </a:xfrm>
        </p:spPr>
      </p:pic>
      <p:sp>
        <p:nvSpPr>
          <p:cNvPr id="7" name="TextBox 6"/>
          <p:cNvSpPr txBox="1"/>
          <p:nvPr/>
        </p:nvSpPr>
        <p:spPr>
          <a:xfrm>
            <a:off x="640014" y="1215956"/>
            <a:ext cx="7596951" cy="1200329"/>
          </a:xfrm>
          <a:prstGeom prst="rect">
            <a:avLst/>
          </a:prstGeom>
          <a:noFill/>
        </p:spPr>
        <p:txBody>
          <a:bodyPr wrap="none" rtlCol="0">
            <a:spAutoFit/>
          </a:bodyPr>
          <a:lstStyle/>
          <a:p>
            <a:r>
              <a:rPr lang="en-US" dirty="0"/>
              <a:t>Warm half of coupler removed, so disconnected from vacuum </a:t>
            </a:r>
            <a:r>
              <a:rPr lang="en-US" dirty="0" smtClean="0"/>
              <a:t>vessel. </a:t>
            </a:r>
            <a:endParaRPr lang="en-US" dirty="0"/>
          </a:p>
          <a:p>
            <a:r>
              <a:rPr lang="en-US" dirty="0"/>
              <a:t>Cold half constrained by a cage of thin </a:t>
            </a:r>
            <a:r>
              <a:rPr lang="en-US" dirty="0" smtClean="0"/>
              <a:t>rods. </a:t>
            </a:r>
            <a:endParaRPr lang="en-US" dirty="0"/>
          </a:p>
          <a:p>
            <a:r>
              <a:rPr lang="en-US" dirty="0"/>
              <a:t>This shipping method was verified with </a:t>
            </a:r>
            <a:r>
              <a:rPr lang="en-US" dirty="0" smtClean="0"/>
              <a:t>two short </a:t>
            </a:r>
            <a:r>
              <a:rPr lang="en-US" dirty="0"/>
              <a:t>road </a:t>
            </a:r>
            <a:r>
              <a:rPr lang="en-US" dirty="0" smtClean="0"/>
              <a:t>tests, a </a:t>
            </a:r>
            <a:r>
              <a:rPr lang="en-US" dirty="0"/>
              <a:t>3000 mile </a:t>
            </a:r>
            <a:endParaRPr lang="en-US" dirty="0" smtClean="0"/>
          </a:p>
          <a:p>
            <a:r>
              <a:rPr lang="en-US" dirty="0" smtClean="0"/>
              <a:t>road test to JLab, </a:t>
            </a:r>
            <a:r>
              <a:rPr lang="en-US" dirty="0"/>
              <a:t>and was our configuration for F07 delivery to SLAC.</a:t>
            </a:r>
          </a:p>
        </p:txBody>
      </p:sp>
      <p:sp>
        <p:nvSpPr>
          <p:cNvPr id="9" name="TextBox 8"/>
          <p:cNvSpPr txBox="1"/>
          <p:nvPr/>
        </p:nvSpPr>
        <p:spPr>
          <a:xfrm>
            <a:off x="5183707" y="6218675"/>
            <a:ext cx="2531462" cy="369332"/>
          </a:xfrm>
          <a:prstGeom prst="rect">
            <a:avLst/>
          </a:prstGeom>
          <a:noFill/>
        </p:spPr>
        <p:txBody>
          <a:bodyPr wrap="none" rtlCol="0">
            <a:spAutoFit/>
          </a:bodyPr>
          <a:lstStyle/>
          <a:p>
            <a:r>
              <a:rPr lang="en-US" dirty="0"/>
              <a:t>Shake table test model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480" y="2403603"/>
            <a:ext cx="3962961" cy="3845322"/>
          </a:xfrm>
          <a:prstGeom prst="rect">
            <a:avLst/>
          </a:prstGeom>
        </p:spPr>
      </p:pic>
    </p:spTree>
    <p:extLst>
      <p:ext uri="{BB962C8B-B14F-4D97-AF65-F5344CB8AC3E}">
        <p14:creationId xmlns:p14="http://schemas.microsoft.com/office/powerpoint/2010/main" val="241468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smtClean="0"/>
              <a:t>Lessons learned </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a:xfrm>
            <a:off x="446088" y="1451113"/>
            <a:ext cx="8108950" cy="4867137"/>
          </a:xfrm>
        </p:spPr>
        <p:txBody>
          <a:bodyPr>
            <a:normAutofit fontScale="85000" lnSpcReduction="20000"/>
          </a:bodyPr>
          <a:lstStyle/>
          <a:p>
            <a:pPr marL="342900" indent="-342900">
              <a:buFont typeface="Arial" panose="020B0604020202020204" pitchFamily="34" charset="0"/>
              <a:buChar char="•"/>
            </a:pPr>
            <a:r>
              <a:rPr lang="en-US" dirty="0" smtClean="0"/>
              <a:t>Design for transportation </a:t>
            </a:r>
          </a:p>
          <a:p>
            <a:pPr marL="846900" lvl="2" indent="-342900"/>
            <a:r>
              <a:rPr lang="en-US" dirty="0" smtClean="0"/>
              <a:t>Seismic design is different – short duration. </a:t>
            </a:r>
          </a:p>
          <a:p>
            <a:pPr marL="846900" lvl="2" indent="-342900"/>
            <a:r>
              <a:rPr lang="en-US" dirty="0" smtClean="0"/>
              <a:t>Transportation may mean long periods of vibration with risk of fatigue failure. </a:t>
            </a:r>
          </a:p>
          <a:p>
            <a:pPr marL="342900" indent="-342900">
              <a:buFont typeface="Arial" panose="020B0604020202020204" pitchFamily="34" charset="0"/>
              <a:buChar char="•"/>
            </a:pPr>
            <a:r>
              <a:rPr lang="en-US" dirty="0" smtClean="0"/>
              <a:t>Shipping after cold test may be different from shipping before cold test.</a:t>
            </a:r>
          </a:p>
          <a:p>
            <a:pPr marL="846900" lvl="2" indent="-342900"/>
            <a:r>
              <a:rPr lang="en-US" dirty="0" smtClean="0"/>
              <a:t>Thermal cycling can loosen fasteners in ways which room-temperature vibration does not, so the sequence of the two events (cold test and shipping) may make a difference. </a:t>
            </a:r>
          </a:p>
          <a:p>
            <a:pPr marL="342900" indent="-342900">
              <a:buFont typeface="Arial" panose="020B0604020202020204" pitchFamily="34" charset="0"/>
              <a:buChar char="•"/>
            </a:pPr>
            <a:r>
              <a:rPr lang="en-US" dirty="0" smtClean="0"/>
              <a:t>Small differences in design and structure may provide dramatically different results. </a:t>
            </a:r>
          </a:p>
          <a:p>
            <a:pPr marL="342900" indent="-342900">
              <a:buFont typeface="Arial" panose="020B0604020202020204" pitchFamily="34" charset="0"/>
              <a:buChar char="•"/>
            </a:pPr>
            <a:r>
              <a:rPr lang="en-US" dirty="0" smtClean="0"/>
              <a:t>Take time to reexamine key features even in a “copied” design.  </a:t>
            </a:r>
          </a:p>
          <a:p>
            <a:pPr marL="846900" lvl="2" indent="-342900"/>
            <a:r>
              <a:rPr lang="en-US" dirty="0" smtClean="0"/>
              <a:t>Perform an in-depth review (not just PPT slides) of the design early during the project.  </a:t>
            </a:r>
          </a:p>
          <a:p>
            <a:pPr marL="846900" lvl="2" indent="-342900"/>
            <a:r>
              <a:rPr lang="en-US" dirty="0" smtClean="0"/>
              <a:t>This review may take the form of a risk analysis or a Failure Mode and Effects analysis, a detailed look for failure modes.    </a:t>
            </a:r>
          </a:p>
        </p:txBody>
      </p:sp>
    </p:spTree>
    <p:extLst>
      <p:ext uri="{BB962C8B-B14F-4D97-AF65-F5344CB8AC3E}">
        <p14:creationId xmlns:p14="http://schemas.microsoft.com/office/powerpoint/2010/main" val="31190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Engage shipping professionals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p:txBody>
          <a:bodyPr/>
          <a:lstStyle/>
          <a:p>
            <a:r>
              <a:rPr lang="en-US" dirty="0" smtClean="0"/>
              <a:t>Just a comment – </a:t>
            </a:r>
          </a:p>
          <a:p>
            <a:r>
              <a:rPr lang="en-US" dirty="0"/>
              <a:t>	</a:t>
            </a:r>
            <a:r>
              <a:rPr lang="en-US" dirty="0" smtClean="0"/>
              <a:t>Our experience was that shipping professionals can provide very detailed, practical advice and experience regarding specific plans and modes of transport.  </a:t>
            </a:r>
          </a:p>
          <a:p>
            <a:r>
              <a:rPr lang="en-US" dirty="0" smtClean="0"/>
              <a:t>	</a:t>
            </a:r>
            <a:endParaRPr lang="en-US" dirty="0"/>
          </a:p>
        </p:txBody>
      </p:sp>
    </p:spTree>
    <p:extLst>
      <p:ext uri="{BB962C8B-B14F-4D97-AF65-F5344CB8AC3E}">
        <p14:creationId xmlns:p14="http://schemas.microsoft.com/office/powerpoint/2010/main" val="399175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a:xfrm>
            <a:off x="446088" y="1361662"/>
            <a:ext cx="8108950" cy="2072004"/>
          </a:xfrm>
        </p:spPr>
        <p:txBody>
          <a:bodyPr>
            <a:normAutofit fontScale="92500" lnSpcReduction="20000"/>
          </a:bodyPr>
          <a:lstStyle/>
          <a:p>
            <a:r>
              <a:rPr lang="en-US" dirty="0"/>
              <a:t>The partner labs and entire collaboration responded immediately and with continued </a:t>
            </a:r>
            <a:r>
              <a:rPr lang="en-US" dirty="0" smtClean="0"/>
              <a:t>intense, expert </a:t>
            </a:r>
            <a:r>
              <a:rPr lang="en-US" dirty="0"/>
              <a:t>effort to bring us to our present understanding and set of solutions. </a:t>
            </a:r>
            <a:endParaRPr lang="en-US" dirty="0" smtClean="0"/>
          </a:p>
          <a:p>
            <a:r>
              <a:rPr lang="en-US" dirty="0" smtClean="0"/>
              <a:t>Thanks to people in the LCLS-II collaboration for slides, images, information and all the excellent work which I have only briefly summarized in this presentation.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40694" y="3615709"/>
            <a:ext cx="6332315" cy="2836725"/>
          </a:xfrm>
          <a:prstGeom prst="rect">
            <a:avLst/>
          </a:prstGeom>
        </p:spPr>
      </p:pic>
    </p:spTree>
    <p:extLst>
      <p:ext uri="{BB962C8B-B14F-4D97-AF65-F5344CB8AC3E}">
        <p14:creationId xmlns:p14="http://schemas.microsoft.com/office/powerpoint/2010/main" val="356855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25E8DFC-2F97-402E-B838-4CD714C1CE54}"/>
              </a:ext>
            </a:extLst>
          </p:cNvPr>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a:extLst>
              <a:ext uri="{FF2B5EF4-FFF2-40B4-BE49-F238E27FC236}">
                <a16:creationId xmlns:a16="http://schemas.microsoft.com/office/drawing/2014/main" xmlns="" id="{DF63DD12-494C-4A5F-97ED-FA8FC4E4B949}"/>
              </a:ext>
            </a:extLst>
          </p:cNvPr>
          <p:cNvSpPr>
            <a:spLocks noGrp="1"/>
          </p:cNvSpPr>
          <p:nvPr>
            <p:ph type="title"/>
          </p:nvPr>
        </p:nvSpPr>
        <p:spPr/>
        <p:txBody>
          <a:bodyPr/>
          <a:lstStyle/>
          <a:p>
            <a:r>
              <a:rPr lang="en-US" dirty="0"/>
              <a:t>LCLS-II 1.3 CM Transport System</a:t>
            </a:r>
          </a:p>
        </p:txBody>
      </p:sp>
      <p:sp>
        <p:nvSpPr>
          <p:cNvPr id="4" name="Footer Placeholder 3">
            <a:extLst>
              <a:ext uri="{FF2B5EF4-FFF2-40B4-BE49-F238E27FC236}">
                <a16:creationId xmlns:a16="http://schemas.microsoft.com/office/drawing/2014/main" xmlns="" id="{61E37286-C20E-4F33-A2CE-8B2925329EB1}"/>
              </a:ext>
            </a:extLst>
          </p:cNvPr>
          <p:cNvSpPr>
            <a:spLocks noGrp="1"/>
          </p:cNvSpPr>
          <p:nvPr>
            <p:ph type="ftr" sz="quarter" idx="13"/>
          </p:nvPr>
        </p:nvSpPr>
        <p:spPr/>
        <p:txBody>
          <a:bodyPr/>
          <a:lstStyle/>
          <a:p>
            <a:r>
              <a:rPr lang="en-US" smtClean="0"/>
              <a:t>LCLS-II Cryomodule Transportation, 6 Feb 2019</a:t>
            </a:r>
            <a:endParaRPr lang="en-US" dirty="0"/>
          </a:p>
        </p:txBody>
      </p:sp>
      <p:pic>
        <p:nvPicPr>
          <p:cNvPr id="7" name="Content Placeholder 6" descr="Screen Clipping">
            <a:extLst>
              <a:ext uri="{FF2B5EF4-FFF2-40B4-BE49-F238E27FC236}">
                <a16:creationId xmlns:a16="http://schemas.microsoft.com/office/drawing/2014/main" xmlns="" id="{1119FA35-1369-4AB6-BEA1-3BBF260495D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2019978"/>
            <a:ext cx="8108950" cy="3684819"/>
          </a:xfrm>
        </p:spPr>
      </p:pic>
      <p:sp>
        <p:nvSpPr>
          <p:cNvPr id="8" name="TextBox 7">
            <a:extLst>
              <a:ext uri="{FF2B5EF4-FFF2-40B4-BE49-F238E27FC236}">
                <a16:creationId xmlns:a16="http://schemas.microsoft.com/office/drawing/2014/main" xmlns="" id="{9EA592BE-4998-4338-9AF4-B4D6CD7307CF}"/>
              </a:ext>
            </a:extLst>
          </p:cNvPr>
          <p:cNvSpPr txBox="1"/>
          <p:nvPr/>
        </p:nvSpPr>
        <p:spPr>
          <a:xfrm>
            <a:off x="4048217" y="1686757"/>
            <a:ext cx="2394630" cy="369332"/>
          </a:xfrm>
          <a:prstGeom prst="rect">
            <a:avLst/>
          </a:prstGeom>
          <a:noFill/>
        </p:spPr>
        <p:txBody>
          <a:bodyPr wrap="none" rtlCol="0">
            <a:spAutoFit/>
          </a:bodyPr>
          <a:lstStyle/>
          <a:p>
            <a:r>
              <a:rPr lang="en-US" dirty="0"/>
              <a:t>Transportation Frame</a:t>
            </a:r>
          </a:p>
        </p:txBody>
      </p:sp>
      <p:cxnSp>
        <p:nvCxnSpPr>
          <p:cNvPr id="10" name="Straight Arrow Connector 9">
            <a:extLst>
              <a:ext uri="{FF2B5EF4-FFF2-40B4-BE49-F238E27FC236}">
                <a16:creationId xmlns:a16="http://schemas.microsoft.com/office/drawing/2014/main" xmlns="" id="{6A403861-ABEF-47EE-833C-67606B2B0615}"/>
              </a:ext>
            </a:extLst>
          </p:cNvPr>
          <p:cNvCxnSpPr>
            <a:stCxn id="8" idx="2"/>
          </p:cNvCxnSpPr>
          <p:nvPr/>
        </p:nvCxnSpPr>
        <p:spPr>
          <a:xfrm flipH="1">
            <a:off x="4909351" y="2056089"/>
            <a:ext cx="336181" cy="624967"/>
          </a:xfrm>
          <a:prstGeom prst="straightConnector1">
            <a:avLst/>
          </a:prstGeom>
          <a:ln w="158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7328A9D8-D21C-43C8-90CD-1FC53F28DFFD}"/>
              </a:ext>
            </a:extLst>
          </p:cNvPr>
          <p:cNvSpPr txBox="1"/>
          <p:nvPr/>
        </p:nvSpPr>
        <p:spPr>
          <a:xfrm>
            <a:off x="5859262" y="2290439"/>
            <a:ext cx="1454244" cy="369332"/>
          </a:xfrm>
          <a:prstGeom prst="rect">
            <a:avLst/>
          </a:prstGeom>
          <a:noFill/>
        </p:spPr>
        <p:txBody>
          <a:bodyPr wrap="none" rtlCol="0">
            <a:spAutoFit/>
          </a:bodyPr>
          <a:lstStyle/>
          <a:p>
            <a:r>
              <a:rPr lang="en-US" dirty="0" smtClean="0"/>
              <a:t>1.3 </a:t>
            </a:r>
            <a:r>
              <a:rPr lang="en-US" dirty="0"/>
              <a:t>G</a:t>
            </a:r>
            <a:r>
              <a:rPr lang="en-US" dirty="0" smtClean="0"/>
              <a:t>Hz </a:t>
            </a:r>
            <a:r>
              <a:rPr lang="en-US" dirty="0"/>
              <a:t>CM</a:t>
            </a:r>
          </a:p>
        </p:txBody>
      </p:sp>
      <p:cxnSp>
        <p:nvCxnSpPr>
          <p:cNvPr id="15" name="Straight Arrow Connector 14">
            <a:extLst>
              <a:ext uri="{FF2B5EF4-FFF2-40B4-BE49-F238E27FC236}">
                <a16:creationId xmlns:a16="http://schemas.microsoft.com/office/drawing/2014/main" xmlns="" id="{C5E15D28-DAAF-4FFC-9E8B-A53657184946}"/>
              </a:ext>
            </a:extLst>
          </p:cNvPr>
          <p:cNvCxnSpPr/>
          <p:nvPr/>
        </p:nvCxnSpPr>
        <p:spPr>
          <a:xfrm flipH="1">
            <a:off x="5530788" y="2681056"/>
            <a:ext cx="736847" cy="958789"/>
          </a:xfrm>
          <a:prstGeom prst="straightConnector1">
            <a:avLst/>
          </a:prstGeom>
          <a:ln w="158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A65D1982-254D-43A8-89B5-F9ADE6E2D1EF}"/>
              </a:ext>
            </a:extLst>
          </p:cNvPr>
          <p:cNvSpPr txBox="1"/>
          <p:nvPr/>
        </p:nvSpPr>
        <p:spPr>
          <a:xfrm>
            <a:off x="7173157" y="2681056"/>
            <a:ext cx="1082348" cy="369332"/>
          </a:xfrm>
          <a:prstGeom prst="rect">
            <a:avLst/>
          </a:prstGeom>
          <a:noFill/>
        </p:spPr>
        <p:txBody>
          <a:bodyPr wrap="none" rtlCol="0">
            <a:spAutoFit/>
          </a:bodyPr>
          <a:lstStyle/>
          <a:p>
            <a:r>
              <a:rPr lang="en-US" dirty="0"/>
              <a:t>End Cap</a:t>
            </a:r>
          </a:p>
        </p:txBody>
      </p:sp>
      <p:cxnSp>
        <p:nvCxnSpPr>
          <p:cNvPr id="18" name="Straight Arrow Connector 17">
            <a:extLst>
              <a:ext uri="{FF2B5EF4-FFF2-40B4-BE49-F238E27FC236}">
                <a16:creationId xmlns:a16="http://schemas.microsoft.com/office/drawing/2014/main" xmlns="" id="{72326B53-919A-42DE-A1AD-AE602C269472}"/>
              </a:ext>
            </a:extLst>
          </p:cNvPr>
          <p:cNvCxnSpPr>
            <a:stCxn id="16" idx="2"/>
          </p:cNvCxnSpPr>
          <p:nvPr/>
        </p:nvCxnSpPr>
        <p:spPr>
          <a:xfrm flipH="1">
            <a:off x="7288567" y="3050388"/>
            <a:ext cx="425764" cy="802521"/>
          </a:xfrm>
          <a:prstGeom prst="straightConnector1">
            <a:avLst/>
          </a:prstGeom>
          <a:ln w="158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17C2E825-DB47-45C4-B095-288CD7DC669A}"/>
              </a:ext>
            </a:extLst>
          </p:cNvPr>
          <p:cNvSpPr txBox="1"/>
          <p:nvPr/>
        </p:nvSpPr>
        <p:spPr>
          <a:xfrm>
            <a:off x="1393794" y="1659523"/>
            <a:ext cx="1197764" cy="369332"/>
          </a:xfrm>
          <a:prstGeom prst="rect">
            <a:avLst/>
          </a:prstGeom>
          <a:noFill/>
        </p:spPr>
        <p:txBody>
          <a:bodyPr wrap="none" rtlCol="0">
            <a:spAutoFit/>
          </a:bodyPr>
          <a:lstStyle/>
          <a:p>
            <a:r>
              <a:rPr lang="en-US" dirty="0"/>
              <a:t>Feed Cap</a:t>
            </a:r>
          </a:p>
        </p:txBody>
      </p:sp>
      <p:cxnSp>
        <p:nvCxnSpPr>
          <p:cNvPr id="21" name="Straight Arrow Connector 20">
            <a:extLst>
              <a:ext uri="{FF2B5EF4-FFF2-40B4-BE49-F238E27FC236}">
                <a16:creationId xmlns:a16="http://schemas.microsoft.com/office/drawing/2014/main" xmlns="" id="{8371DDC6-1924-4C92-B56C-B52428C2D4F0}"/>
              </a:ext>
            </a:extLst>
          </p:cNvPr>
          <p:cNvCxnSpPr>
            <a:stCxn id="19" idx="2"/>
          </p:cNvCxnSpPr>
          <p:nvPr/>
        </p:nvCxnSpPr>
        <p:spPr>
          <a:xfrm flipH="1">
            <a:off x="1420427" y="2028855"/>
            <a:ext cx="572249" cy="652201"/>
          </a:xfrm>
          <a:prstGeom prst="straightConnector1">
            <a:avLst/>
          </a:prstGeom>
          <a:ln w="158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xmlns="" id="{B5930C2C-784C-4408-BC8C-D9497B98A59F}"/>
              </a:ext>
            </a:extLst>
          </p:cNvPr>
          <p:cNvSpPr/>
          <p:nvPr/>
        </p:nvSpPr>
        <p:spPr>
          <a:xfrm rot="1205268">
            <a:off x="1615736" y="4492101"/>
            <a:ext cx="1429305"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CE4E3FEA-89CF-4B43-8C37-C8CEAA46921D}"/>
              </a:ext>
            </a:extLst>
          </p:cNvPr>
          <p:cNvSpPr txBox="1"/>
          <p:nvPr/>
        </p:nvSpPr>
        <p:spPr>
          <a:xfrm>
            <a:off x="3045041" y="4989251"/>
            <a:ext cx="787395" cy="369332"/>
          </a:xfrm>
          <a:prstGeom prst="rect">
            <a:avLst/>
          </a:prstGeom>
          <a:noFill/>
        </p:spPr>
        <p:txBody>
          <a:bodyPr wrap="none" rtlCol="0">
            <a:spAutoFit/>
          </a:bodyPr>
          <a:lstStyle/>
          <a:p>
            <a:r>
              <a:rPr lang="en-US" dirty="0"/>
              <a:t>Beam</a:t>
            </a:r>
          </a:p>
        </p:txBody>
      </p:sp>
    </p:spTree>
    <p:extLst>
      <p:ext uri="{BB962C8B-B14F-4D97-AF65-F5344CB8AC3E}">
        <p14:creationId xmlns:p14="http://schemas.microsoft.com/office/powerpoint/2010/main" val="86694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6" name="Title 5"/>
          <p:cNvSpPr>
            <a:spLocks noGrp="1"/>
          </p:cNvSpPr>
          <p:nvPr>
            <p:ph type="title"/>
          </p:nvPr>
        </p:nvSpPr>
        <p:spPr/>
        <p:txBody>
          <a:bodyPr/>
          <a:lstStyle/>
          <a:p>
            <a:r>
              <a:rPr lang="en-US" dirty="0" smtClean="0"/>
              <a:t>Sector 10 entrance</a:t>
            </a:r>
            <a:endParaRPr lang="en-US" dirty="0"/>
          </a:p>
        </p:txBody>
      </p:sp>
      <p:sp>
        <p:nvSpPr>
          <p:cNvPr id="4" name="Footer Placeholder 3"/>
          <p:cNvSpPr>
            <a:spLocks noGrp="1"/>
          </p:cNvSpPr>
          <p:nvPr>
            <p:ph type="ftr" sz="quarter" idx="13"/>
          </p:nvPr>
        </p:nvSpPr>
        <p:spPr/>
        <p:txBody>
          <a:bodyPr/>
          <a:lstStyle/>
          <a:p>
            <a:r>
              <a:rPr lang="fr-FR" smtClean="0"/>
              <a:t>LCLS-II Cryomodule Transportation, 11 Jan 2019</a:t>
            </a:r>
            <a:endParaRPr lang="en-US" dirty="0"/>
          </a:p>
        </p:txBody>
      </p:sp>
      <p:pic>
        <p:nvPicPr>
          <p:cNvPr id="1026" name="Picture 2" descr="C:\Users\tjpete\AppData\Local\Microsoft\Windows\Temporary Internet Files\Content.Outlook\N9XT3WGG\IMG_3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74" y="1344385"/>
            <a:ext cx="6611257" cy="49584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5080" y="1363435"/>
            <a:ext cx="582211" cy="369332"/>
          </a:xfrm>
          <a:prstGeom prst="rect">
            <a:avLst/>
          </a:prstGeom>
          <a:noFill/>
        </p:spPr>
        <p:txBody>
          <a:bodyPr wrap="none" rtlCol="0">
            <a:spAutoFit/>
          </a:bodyPr>
          <a:lstStyle/>
          <a:p>
            <a:r>
              <a:rPr lang="en-US" dirty="0" smtClean="0">
                <a:solidFill>
                  <a:srgbClr val="0000FF"/>
                </a:solidFill>
              </a:rPr>
              <a:t>F07</a:t>
            </a:r>
            <a:endParaRPr lang="en-US" dirty="0">
              <a:solidFill>
                <a:srgbClr val="0000FF"/>
              </a:solidFill>
            </a:endParaRPr>
          </a:p>
        </p:txBody>
      </p:sp>
    </p:spTree>
    <p:extLst>
      <p:ext uri="{BB962C8B-B14F-4D97-AF65-F5344CB8AC3E}">
        <p14:creationId xmlns:p14="http://schemas.microsoft.com/office/powerpoint/2010/main" val="276624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Additional slides for reference</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Tree>
    <p:extLst>
      <p:ext uri="{BB962C8B-B14F-4D97-AF65-F5344CB8AC3E}">
        <p14:creationId xmlns:p14="http://schemas.microsoft.com/office/powerpoint/2010/main" val="1106041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F1.3-06.  First cryomodule shipped to SLAC.  </a:t>
            </a:r>
            <a:br>
              <a:rPr lang="en-US" dirty="0" smtClean="0"/>
            </a:br>
            <a:r>
              <a:rPr lang="en-US" dirty="0" smtClean="0"/>
              <a:t>Arrival 19 Jan 2018 </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 y="1428750"/>
            <a:ext cx="6629399" cy="4972050"/>
          </a:xfrm>
          <a:prstGeom prst="rect">
            <a:avLst/>
          </a:prstGeom>
        </p:spPr>
      </p:pic>
      <p:sp>
        <p:nvSpPr>
          <p:cNvPr id="6" name="Slide Number Placeholder 5"/>
          <p:cNvSpPr>
            <a:spLocks noGrp="1"/>
          </p:cNvSpPr>
          <p:nvPr>
            <p:ph type="sldNum" sz="quarter" idx="11"/>
          </p:nvPr>
        </p:nvSpPr>
        <p:spPr/>
        <p:txBody>
          <a:bodyPr/>
          <a:lstStyle/>
          <a:p>
            <a:fld id="{5BD36294-2849-48A8-8531-5354CF3095D2}" type="slidenum">
              <a:rPr lang="en-US" smtClean="0"/>
              <a:pPr/>
              <a:t>22</a:t>
            </a:fld>
            <a:endParaRPr lang="en-US" dirty="0"/>
          </a:p>
        </p:txBody>
      </p:sp>
    </p:spTree>
    <p:extLst>
      <p:ext uri="{BB962C8B-B14F-4D97-AF65-F5344CB8AC3E}">
        <p14:creationId xmlns:p14="http://schemas.microsoft.com/office/powerpoint/2010/main" val="2474701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omodulePipesDrawing-F1000994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7270916" cy="6858000"/>
          </a:xfrm>
          <a:prstGeom prst="rect">
            <a:avLst/>
          </a:prstGeom>
        </p:spPr>
      </p:pic>
      <p:sp>
        <p:nvSpPr>
          <p:cNvPr id="3" name="TextBox 2"/>
          <p:cNvSpPr txBox="1"/>
          <p:nvPr/>
        </p:nvSpPr>
        <p:spPr>
          <a:xfrm>
            <a:off x="313267" y="685814"/>
            <a:ext cx="2146742" cy="646331"/>
          </a:xfrm>
          <a:prstGeom prst="rect">
            <a:avLst/>
          </a:prstGeom>
          <a:noFill/>
        </p:spPr>
        <p:txBody>
          <a:bodyPr wrap="none" rtlCol="0">
            <a:spAutoFit/>
          </a:bodyPr>
          <a:lstStyle/>
          <a:p>
            <a:r>
              <a:rPr lang="en-US" dirty="0" smtClean="0"/>
              <a:t>Some dimensions, </a:t>
            </a:r>
          </a:p>
          <a:p>
            <a:r>
              <a:rPr lang="en-US" dirty="0"/>
              <a:t>f</a:t>
            </a:r>
            <a:r>
              <a:rPr lang="en-US" dirty="0" smtClean="0"/>
              <a:t>or reference</a:t>
            </a:r>
            <a:endParaRPr lang="en-US" dirty="0"/>
          </a:p>
        </p:txBody>
      </p:sp>
      <p:sp>
        <p:nvSpPr>
          <p:cNvPr id="4" name="Footer Placeholder 3"/>
          <p:cNvSpPr>
            <a:spLocks noGrp="1"/>
          </p:cNvSpPr>
          <p:nvPr>
            <p:ph type="ftr" sz="quarter" idx="11"/>
          </p:nvPr>
        </p:nvSpPr>
        <p:spPr/>
        <p:txBody>
          <a:bodyPr/>
          <a:lstStyle/>
          <a:p>
            <a:r>
              <a:rPr lang="en-US" smtClean="0"/>
              <a:t>LCLS-II Cryomodule Transportation, 6 Feb 2019</a:t>
            </a:r>
            <a:endParaRPr lang="en-US"/>
          </a:p>
        </p:txBody>
      </p:sp>
      <p:sp>
        <p:nvSpPr>
          <p:cNvPr id="5" name="Slide Number Placeholder 4"/>
          <p:cNvSpPr>
            <a:spLocks noGrp="1"/>
          </p:cNvSpPr>
          <p:nvPr>
            <p:ph type="sldNum" sz="quarter" idx="12"/>
          </p:nvPr>
        </p:nvSpPr>
        <p:spPr/>
        <p:txBody>
          <a:bodyPr/>
          <a:lstStyle/>
          <a:p>
            <a:fld id="{0D179CF4-7C59-B847-9587-450D8ED7A11F}" type="slidenum">
              <a:rPr lang="en-US" smtClean="0"/>
              <a:t>23</a:t>
            </a:fld>
            <a:endParaRPr lang="en-US"/>
          </a:p>
        </p:txBody>
      </p:sp>
    </p:spTree>
    <p:extLst>
      <p:ext uri="{BB962C8B-B14F-4D97-AF65-F5344CB8AC3E}">
        <p14:creationId xmlns:p14="http://schemas.microsoft.com/office/powerpoint/2010/main" val="4259267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6" name="Title 5"/>
          <p:cNvSpPr>
            <a:spLocks noGrp="1"/>
          </p:cNvSpPr>
          <p:nvPr>
            <p:ph type="title"/>
          </p:nvPr>
        </p:nvSpPr>
        <p:spPr>
          <a:xfrm>
            <a:off x="451822" y="129091"/>
            <a:ext cx="8103570" cy="557451"/>
          </a:xfrm>
        </p:spPr>
        <p:txBody>
          <a:bodyPr/>
          <a:lstStyle/>
          <a:p>
            <a:r>
              <a:rPr lang="en-US" dirty="0"/>
              <a:t>Cavity motion </a:t>
            </a:r>
            <a:r>
              <a:rPr lang="en-US" dirty="0" smtClean="0"/>
              <a:t>which could result </a:t>
            </a:r>
            <a:r>
              <a:rPr lang="en-US" dirty="0"/>
              <a:t>from support motion</a:t>
            </a:r>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686542"/>
            <a:ext cx="8858250" cy="5701061"/>
          </a:xfrm>
          <a:prstGeom prst="rect">
            <a:avLst/>
          </a:prstGeom>
        </p:spPr>
      </p:pic>
      <p:cxnSp>
        <p:nvCxnSpPr>
          <p:cNvPr id="9" name="Straight Arrow Connector 8"/>
          <p:cNvCxnSpPr/>
          <p:nvPr/>
        </p:nvCxnSpPr>
        <p:spPr>
          <a:xfrm flipH="1">
            <a:off x="3914775" y="1743075"/>
            <a:ext cx="1114425" cy="358140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52725" y="1743075"/>
            <a:ext cx="2276475"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52725" y="1352549"/>
            <a:ext cx="0" cy="390525"/>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429000" y="5133975"/>
            <a:ext cx="485776" cy="190502"/>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38145" y="3135868"/>
            <a:ext cx="1152880" cy="369332"/>
          </a:xfrm>
          <a:prstGeom prst="rect">
            <a:avLst/>
          </a:prstGeom>
          <a:noFill/>
        </p:spPr>
        <p:txBody>
          <a:bodyPr wrap="none" rtlCol="0">
            <a:spAutoFit/>
          </a:bodyPr>
          <a:lstStyle/>
          <a:p>
            <a:r>
              <a:rPr lang="en-US" dirty="0">
                <a:solidFill>
                  <a:srgbClr val="FF0000"/>
                </a:solidFill>
              </a:rPr>
              <a:t>~774 mm</a:t>
            </a:r>
          </a:p>
        </p:txBody>
      </p:sp>
      <p:sp>
        <p:nvSpPr>
          <p:cNvPr id="23" name="TextBox 22"/>
          <p:cNvSpPr txBox="1"/>
          <p:nvPr/>
        </p:nvSpPr>
        <p:spPr>
          <a:xfrm>
            <a:off x="3314522" y="1373743"/>
            <a:ext cx="1152880" cy="369332"/>
          </a:xfrm>
          <a:prstGeom prst="rect">
            <a:avLst/>
          </a:prstGeom>
          <a:noFill/>
        </p:spPr>
        <p:txBody>
          <a:bodyPr wrap="none" rtlCol="0">
            <a:spAutoFit/>
          </a:bodyPr>
          <a:lstStyle/>
          <a:p>
            <a:r>
              <a:rPr lang="en-US" dirty="0">
                <a:solidFill>
                  <a:srgbClr val="FF0000"/>
                </a:solidFill>
              </a:rPr>
              <a:t>~476 mm</a:t>
            </a:r>
          </a:p>
        </p:txBody>
      </p:sp>
      <p:sp>
        <p:nvSpPr>
          <p:cNvPr id="24" name="TextBox 23"/>
          <p:cNvSpPr txBox="1"/>
          <p:nvPr/>
        </p:nvSpPr>
        <p:spPr>
          <a:xfrm>
            <a:off x="6677024" y="781050"/>
            <a:ext cx="2257425" cy="2800767"/>
          </a:xfrm>
          <a:prstGeom prst="rect">
            <a:avLst/>
          </a:prstGeom>
          <a:noFill/>
        </p:spPr>
        <p:txBody>
          <a:bodyPr wrap="square" rtlCol="0">
            <a:spAutoFit/>
          </a:bodyPr>
          <a:lstStyle/>
          <a:p>
            <a:r>
              <a:rPr lang="en-US" sz="1600" dirty="0"/>
              <a:t>Ratio of cavity motion </a:t>
            </a:r>
          </a:p>
          <a:p>
            <a:r>
              <a:rPr lang="en-US" sz="1600" dirty="0"/>
              <a:t>to support bolt lift is </a:t>
            </a:r>
          </a:p>
          <a:p>
            <a:r>
              <a:rPr lang="en-US" sz="1600" dirty="0"/>
              <a:t>about 1.6.  Cavity </a:t>
            </a:r>
          </a:p>
          <a:p>
            <a:r>
              <a:rPr lang="en-US" sz="1600" dirty="0"/>
              <a:t>motion up at about a </a:t>
            </a:r>
          </a:p>
          <a:p>
            <a:r>
              <a:rPr lang="en-US" sz="1600" dirty="0"/>
              <a:t>17 degree (0.3 radian)</a:t>
            </a:r>
          </a:p>
          <a:p>
            <a:r>
              <a:rPr lang="en-US" sz="1600" dirty="0"/>
              <a:t>angle. </a:t>
            </a:r>
            <a:endParaRPr lang="en-US" sz="1600" dirty="0" smtClean="0"/>
          </a:p>
          <a:p>
            <a:r>
              <a:rPr lang="en-US" sz="1600" dirty="0" smtClean="0"/>
              <a:t>Motion in the direction shown would lift the G-10 support block into contact with the coupler.  </a:t>
            </a:r>
            <a:endParaRPr lang="en-US" sz="1600" dirty="0"/>
          </a:p>
        </p:txBody>
      </p:sp>
      <p:sp>
        <p:nvSpPr>
          <p:cNvPr id="12" name="TextBox 11"/>
          <p:cNvSpPr txBox="1"/>
          <p:nvPr/>
        </p:nvSpPr>
        <p:spPr>
          <a:xfrm>
            <a:off x="561975" y="819150"/>
            <a:ext cx="1952779" cy="1569660"/>
          </a:xfrm>
          <a:prstGeom prst="rect">
            <a:avLst/>
          </a:prstGeom>
          <a:noFill/>
        </p:spPr>
        <p:txBody>
          <a:bodyPr wrap="none" rtlCol="0">
            <a:spAutoFit/>
          </a:bodyPr>
          <a:lstStyle/>
          <a:p>
            <a:r>
              <a:rPr lang="en-US" sz="1600" dirty="0" smtClean="0"/>
              <a:t>Cold mass is not </a:t>
            </a:r>
          </a:p>
          <a:p>
            <a:r>
              <a:rPr lang="en-US" sz="1600" dirty="0"/>
              <a:t>l</a:t>
            </a:r>
            <a:r>
              <a:rPr lang="en-US" sz="1600" dirty="0" smtClean="0"/>
              <a:t>ocked down at the </a:t>
            </a:r>
          </a:p>
          <a:p>
            <a:r>
              <a:rPr lang="en-US" sz="1600" dirty="0" smtClean="0"/>
              <a:t>top. Rests here</a:t>
            </a:r>
          </a:p>
          <a:p>
            <a:r>
              <a:rPr lang="en-US" sz="1600" dirty="0"/>
              <a:t>o</a:t>
            </a:r>
            <a:r>
              <a:rPr lang="en-US" sz="1600" dirty="0" smtClean="0"/>
              <a:t>n vertical </a:t>
            </a:r>
          </a:p>
          <a:p>
            <a:r>
              <a:rPr lang="en-US" sz="1600" dirty="0"/>
              <a:t>a</a:t>
            </a:r>
            <a:r>
              <a:rPr lang="en-US" sz="1600" dirty="0" smtClean="0"/>
              <a:t>lignment </a:t>
            </a:r>
          </a:p>
          <a:p>
            <a:r>
              <a:rPr lang="en-US" sz="1600" dirty="0"/>
              <a:t>b</a:t>
            </a:r>
            <a:r>
              <a:rPr lang="en-US" sz="1600" dirty="0" smtClean="0"/>
              <a:t>olts. </a:t>
            </a:r>
            <a:endParaRPr lang="en-US" sz="1600" dirty="0"/>
          </a:p>
        </p:txBody>
      </p:sp>
      <p:cxnSp>
        <p:nvCxnSpPr>
          <p:cNvPr id="18" name="Straight Arrow Connector 17"/>
          <p:cNvCxnSpPr/>
          <p:nvPr/>
        </p:nvCxnSpPr>
        <p:spPr>
          <a:xfrm>
            <a:off x="2076450" y="1537306"/>
            <a:ext cx="666750" cy="139093"/>
          </a:xfrm>
          <a:prstGeom prst="straightConnector1">
            <a:avLst/>
          </a:prstGeom>
          <a:ln w="38100">
            <a:solidFill>
              <a:srgbClr val="008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68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822" y="129091"/>
            <a:ext cx="8433260" cy="753033"/>
          </a:xfrm>
        </p:spPr>
        <p:txBody>
          <a:bodyPr/>
          <a:lstStyle/>
          <a:p>
            <a:r>
              <a:rPr lang="en-US" dirty="0"/>
              <a:t>LCLS-II-4.5-ES-0403, Cold Button Beam Position Monitor </a:t>
            </a:r>
          </a:p>
        </p:txBody>
      </p:sp>
      <p:sp>
        <p:nvSpPr>
          <p:cNvPr id="4" name="Footer Placeholder 3"/>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mn-cs"/>
              </a:rPr>
              <a:t>LCLS-II Cryomodule Transportation, 6 Feb 2019</a:t>
            </a:r>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33475"/>
            <a:ext cx="8858250"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A5F2B42F-62EB-4E8D-8B74-BC1D27A72FCE}"/>
              </a:ext>
            </a:extLst>
          </p:cNvPr>
          <p:cNvPicPr>
            <a:picLocks noChangeAspect="1"/>
          </p:cNvPicPr>
          <p:nvPr/>
        </p:nvPicPr>
        <p:blipFill rotWithShape="1">
          <a:blip r:embed="rId3"/>
          <a:srcRect l="24575" b="16952"/>
          <a:stretch/>
        </p:blipFill>
        <p:spPr>
          <a:xfrm>
            <a:off x="6722347" y="4579286"/>
            <a:ext cx="2278778" cy="1881839"/>
          </a:xfrm>
          <a:prstGeom prst="rect">
            <a:avLst/>
          </a:prstGeom>
        </p:spPr>
      </p:pic>
      <p:cxnSp>
        <p:nvCxnSpPr>
          <p:cNvPr id="16" name="Straight Arrow Connector 15">
            <a:extLst>
              <a:ext uri="{FF2B5EF4-FFF2-40B4-BE49-F238E27FC236}">
                <a16:creationId xmlns:a16="http://schemas.microsoft.com/office/drawing/2014/main" xmlns="" id="{0F1EC79D-333E-4926-A554-2B913ACD6A15}"/>
              </a:ext>
            </a:extLst>
          </p:cNvPr>
          <p:cNvCxnSpPr/>
          <p:nvPr/>
        </p:nvCxnSpPr>
        <p:spPr>
          <a:xfrm flipH="1" flipV="1">
            <a:off x="2893925" y="4953837"/>
            <a:ext cx="140677" cy="566368"/>
          </a:xfrm>
          <a:prstGeom prst="straightConnector1">
            <a:avLst/>
          </a:prstGeom>
          <a:ln w="381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5101D1A-05F8-4C77-A8FB-F1A09EF5B505}"/>
              </a:ext>
            </a:extLst>
          </p:cNvPr>
          <p:cNvCxnSpPr>
            <a:cxnSpLocks/>
            <a:stCxn id="6" idx="1"/>
          </p:cNvCxnSpPr>
          <p:nvPr/>
        </p:nvCxnSpPr>
        <p:spPr>
          <a:xfrm flipH="1" flipV="1">
            <a:off x="2999433" y="5520205"/>
            <a:ext cx="3722914" cy="1"/>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Tree>
    <p:extLst>
      <p:ext uri="{BB962C8B-B14F-4D97-AF65-F5344CB8AC3E}">
        <p14:creationId xmlns:p14="http://schemas.microsoft.com/office/powerpoint/2010/main" val="1855834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response to cryomodule fasteners issues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p:txBody>
          <a:bodyPr>
            <a:normAutofit fontScale="92500"/>
          </a:bodyPr>
          <a:lstStyle/>
          <a:p>
            <a:pPr lvl="1"/>
            <a:r>
              <a:rPr lang="en-US" dirty="0" smtClean="0"/>
              <a:t>Various reviews provided recommendations which were used to establish conditions for production restart and actions to be taken at the partner labs </a:t>
            </a:r>
          </a:p>
          <a:p>
            <a:pPr lvl="2"/>
            <a:r>
              <a:rPr lang="en-US" dirty="0" smtClean="0"/>
              <a:t>Repair of existing cryomodules including BPM seal bolt replacement  </a:t>
            </a:r>
          </a:p>
          <a:p>
            <a:pPr lvl="2"/>
            <a:r>
              <a:rPr lang="en-US" dirty="0" smtClean="0"/>
              <a:t>Resumption of production of new cryomodules </a:t>
            </a:r>
          </a:p>
          <a:p>
            <a:pPr lvl="2"/>
            <a:r>
              <a:rPr lang="en-US" dirty="0" smtClean="0"/>
              <a:t>Study of vibration in transportation– possible adjustments for transportation frame </a:t>
            </a:r>
          </a:p>
          <a:p>
            <a:pPr lvl="1"/>
            <a:r>
              <a:rPr lang="en-US" dirty="0" smtClean="0">
                <a:solidFill>
                  <a:srgbClr val="0000FF"/>
                </a:solidFill>
              </a:rPr>
              <a:t>A spreadsheet was created listing all fasteners specifies methods for ensuring the quality of each joint. </a:t>
            </a:r>
            <a:r>
              <a:rPr lang="en-US" i="1" dirty="0" smtClean="0"/>
              <a:t>[ED0007530 -- 1.3 </a:t>
            </a:r>
            <a:r>
              <a:rPr lang="en-US" i="1" dirty="0"/>
              <a:t>GHz Cryomodule Threaded </a:t>
            </a:r>
            <a:r>
              <a:rPr lang="en-US" i="1" dirty="0" smtClean="0"/>
              <a:t>Fasteners]</a:t>
            </a:r>
            <a:endParaRPr lang="en-US" dirty="0" smtClean="0">
              <a:solidFill>
                <a:srgbClr val="0000FF"/>
              </a:solidFill>
            </a:endParaRPr>
          </a:p>
          <a:p>
            <a:pPr lvl="1"/>
            <a:r>
              <a:rPr lang="en-US" dirty="0" smtClean="0">
                <a:solidFill>
                  <a:srgbClr val="0000FF"/>
                </a:solidFill>
              </a:rPr>
              <a:t>Conclusion at the end of this process:  “The </a:t>
            </a:r>
            <a:r>
              <a:rPr lang="en-US" dirty="0">
                <a:solidFill>
                  <a:srgbClr val="0000FF"/>
                </a:solidFill>
              </a:rPr>
              <a:t>design is sound.  We understand how to fix the beamline vacuum seal issue,  tighten and replace loose fasteners, and ensure </a:t>
            </a:r>
            <a:r>
              <a:rPr lang="en-US" dirty="0" smtClean="0">
                <a:solidFill>
                  <a:srgbClr val="0000FF"/>
                </a:solidFill>
              </a:rPr>
              <a:t>fastener integrity.”   </a:t>
            </a:r>
            <a:endParaRPr lang="en-US" dirty="0">
              <a:solidFill>
                <a:srgbClr val="0000FF"/>
              </a:solidFill>
            </a:endParaRPr>
          </a:p>
        </p:txBody>
      </p:sp>
      <p:sp>
        <p:nvSpPr>
          <p:cNvPr id="6" name="Slide Number Placeholder 5"/>
          <p:cNvSpPr>
            <a:spLocks noGrp="1"/>
          </p:cNvSpPr>
          <p:nvPr>
            <p:ph type="sldNum" sz="quarter" idx="11"/>
          </p:nvPr>
        </p:nvSpPr>
        <p:spPr/>
        <p:txBody>
          <a:bodyPr/>
          <a:lstStyle/>
          <a:p>
            <a:fld id="{5BD36294-2849-48A8-8531-5354CF3095D2}" type="slidenum">
              <a:rPr lang="en-US" smtClean="0"/>
              <a:pPr/>
              <a:t>26</a:t>
            </a:fld>
            <a:endParaRPr lang="en-US" dirty="0"/>
          </a:p>
        </p:txBody>
      </p:sp>
    </p:spTree>
    <p:extLst>
      <p:ext uri="{BB962C8B-B14F-4D97-AF65-F5344CB8AC3E}">
        <p14:creationId xmlns:p14="http://schemas.microsoft.com/office/powerpoint/2010/main" val="3089167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p:cNvSpPr>
            <a:spLocks noGrp="1"/>
          </p:cNvSpPr>
          <p:nvPr>
            <p:ph type="title"/>
          </p:nvPr>
        </p:nvSpPr>
        <p:spPr/>
        <p:txBody>
          <a:bodyPr/>
          <a:lstStyle/>
          <a:p>
            <a:r>
              <a:rPr lang="en-US" dirty="0" smtClean="0"/>
              <a:t>The rough ride continued </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smtClean="0"/>
              <a:t>F1.3-06 returned to Fermilab on April 8 </a:t>
            </a:r>
          </a:p>
          <a:p>
            <a:pPr marL="342900" indent="-342900">
              <a:buFont typeface="Arial" panose="020B0604020202020204" pitchFamily="34" charset="0"/>
              <a:buChar char="•"/>
            </a:pPr>
            <a:r>
              <a:rPr lang="en-US" dirty="0" smtClean="0"/>
              <a:t>On April 23 we learned that a leak check of the cavity string revealed leaks in addition to the likely BPM seal leaks.  </a:t>
            </a:r>
          </a:p>
          <a:p>
            <a:pPr marL="342900" indent="-342900">
              <a:buFont typeface="Arial" panose="020B0604020202020204" pitchFamily="34" charset="0"/>
              <a:buChar char="•"/>
            </a:pPr>
            <a:r>
              <a:rPr lang="en-US" dirty="0" smtClean="0"/>
              <a:t>Cracks were found in two bellows </a:t>
            </a:r>
          </a:p>
          <a:p>
            <a:pPr marL="800100" lvl="1" indent="-342900"/>
            <a:r>
              <a:rPr lang="en-US" dirty="0" smtClean="0"/>
              <a:t>Inner coupler bellows of cavities 4 and 5 </a:t>
            </a:r>
          </a:p>
          <a:p>
            <a:pPr marL="800100" lvl="1" indent="-342900"/>
            <a:r>
              <a:rPr lang="en-US" dirty="0" smtClean="0"/>
              <a:t>Subsequent leak checking showed these to be the only leaks other than the BPM bottom flange where bolts had come loose.  </a:t>
            </a:r>
          </a:p>
          <a:p>
            <a:pPr marL="800100" lvl="1" indent="-342900"/>
            <a:r>
              <a:rPr lang="en-US" dirty="0" smtClean="0"/>
              <a:t>We do not know whether bellows cracking occurred on the first trip (to SLAC) or on the return trip (to Fermilab). </a:t>
            </a:r>
          </a:p>
        </p:txBody>
      </p:sp>
    </p:spTree>
    <p:extLst>
      <p:ext uri="{BB962C8B-B14F-4D97-AF65-F5344CB8AC3E}">
        <p14:creationId xmlns:p14="http://schemas.microsoft.com/office/powerpoint/2010/main" val="130245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5" name="Title 4"/>
          <p:cNvSpPr>
            <a:spLocks noGrp="1"/>
          </p:cNvSpPr>
          <p:nvPr>
            <p:ph type="title"/>
          </p:nvPr>
        </p:nvSpPr>
        <p:spPr/>
        <p:txBody>
          <a:bodyPr/>
          <a:lstStyle/>
          <a:p>
            <a:r>
              <a:rPr lang="en-US" dirty="0" err="1" smtClean="0"/>
              <a:t>Eu</a:t>
            </a:r>
            <a:r>
              <a:rPr lang="en-US" dirty="0" smtClean="0"/>
              <a:t>-XFEL road shock data were similar to ours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6" name="Content Placeholder 5"/>
          <p:cNvSpPr>
            <a:spLocks noGrp="1"/>
          </p:cNvSpPr>
          <p:nvPr>
            <p:ph sz="quarter" idx="14"/>
          </p:nvPr>
        </p:nvSpPr>
        <p:spPr/>
        <p:txBody>
          <a:bodyPr>
            <a:normAutofit/>
          </a:bodyPr>
          <a:lstStyle/>
          <a:p>
            <a:pPr marL="342900" indent="-342900">
              <a:buFont typeface="Arial" panose="020B0604020202020204" pitchFamily="34" charset="0"/>
              <a:buChar char="•"/>
            </a:pPr>
            <a:r>
              <a:rPr lang="en-US" dirty="0"/>
              <a:t>From Proceedings of LINAC2014, Geneva, </a:t>
            </a:r>
            <a:r>
              <a:rPr lang="en-US" dirty="0" smtClean="0"/>
              <a:t>Switzerland </a:t>
            </a:r>
          </a:p>
          <a:p>
            <a:pPr marL="342900" indent="-342900">
              <a:buFont typeface="Arial" panose="020B0604020202020204" pitchFamily="34" charset="0"/>
              <a:buChar char="•"/>
            </a:pPr>
            <a:r>
              <a:rPr lang="en-US" dirty="0" smtClean="0"/>
              <a:t>XFEL Cryomodule Transport:  From the Assembly Laboratory in CEA-</a:t>
            </a:r>
            <a:r>
              <a:rPr lang="en-US" dirty="0" err="1" smtClean="0"/>
              <a:t>Saclay</a:t>
            </a:r>
            <a:r>
              <a:rPr lang="en-US" dirty="0" smtClean="0"/>
              <a:t> (France) to the Test Hall in DESY-Hamburg (Germany), by S</a:t>
            </a:r>
            <a:r>
              <a:rPr lang="en-US" dirty="0"/>
              <a:t>. </a:t>
            </a:r>
            <a:r>
              <a:rPr lang="en-US" dirty="0" smtClean="0"/>
              <a:t>Barbanotti, </a:t>
            </a:r>
            <a:r>
              <a:rPr lang="en-US" dirty="0"/>
              <a:t>K. Jensch, W. Maschmann, O. </a:t>
            </a:r>
            <a:r>
              <a:rPr lang="en-US" dirty="0" err="1"/>
              <a:t>Sawlanski</a:t>
            </a:r>
            <a:r>
              <a:rPr lang="en-US" dirty="0"/>
              <a:t>, DESY, Hamburg, Germany</a:t>
            </a:r>
          </a:p>
          <a:p>
            <a:pPr marL="342900" indent="-342900">
              <a:buFont typeface="Arial" panose="020B0604020202020204" pitchFamily="34" charset="0"/>
              <a:buChar char="•"/>
            </a:pPr>
            <a:r>
              <a:rPr lang="en-US" dirty="0" smtClean="0"/>
              <a:t>“From </a:t>
            </a:r>
            <a:r>
              <a:rPr lang="en-US" dirty="0"/>
              <a:t>these results, the damping factor of the </a:t>
            </a:r>
            <a:r>
              <a:rPr lang="en-US" dirty="0" smtClean="0"/>
              <a:t>new frame </a:t>
            </a:r>
            <a:r>
              <a:rPr lang="en-US" dirty="0"/>
              <a:t>looks satisfactory. Nevertheless, </a:t>
            </a:r>
            <a:r>
              <a:rPr lang="en-US" b="1" dirty="0"/>
              <a:t>values higher </a:t>
            </a:r>
            <a:r>
              <a:rPr lang="en-US" b="1" dirty="0" smtClean="0"/>
              <a:t>than 1.5 </a:t>
            </a:r>
            <a:r>
              <a:rPr lang="en-US" b="1" dirty="0"/>
              <a:t>g on the inner frame have to be accepted </a:t>
            </a:r>
            <a:r>
              <a:rPr lang="en-US" dirty="0"/>
              <a:t>also with </a:t>
            </a:r>
            <a:r>
              <a:rPr lang="en-US" dirty="0" smtClean="0"/>
              <a:t>the new </a:t>
            </a:r>
            <a:r>
              <a:rPr lang="en-US" dirty="0"/>
              <a:t>frame design</a:t>
            </a:r>
            <a:r>
              <a:rPr lang="en-US" dirty="0" smtClean="0"/>
              <a:t>.”  (my emphasis) </a:t>
            </a:r>
            <a:endParaRPr lang="en-US" dirty="0"/>
          </a:p>
        </p:txBody>
      </p:sp>
    </p:spTree>
    <p:extLst>
      <p:ext uri="{BB962C8B-B14F-4D97-AF65-F5344CB8AC3E}">
        <p14:creationId xmlns:p14="http://schemas.microsoft.com/office/powerpoint/2010/main" val="147891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5" name="Title 4"/>
          <p:cNvSpPr>
            <a:spLocks noGrp="1"/>
          </p:cNvSpPr>
          <p:nvPr>
            <p:ph type="title"/>
          </p:nvPr>
        </p:nvSpPr>
        <p:spPr/>
        <p:txBody>
          <a:bodyPr/>
          <a:lstStyle/>
          <a:p>
            <a:r>
              <a:rPr lang="en-US" dirty="0" smtClean="0"/>
              <a:t>F1.3-05 Shipping Test July 25, 2018, More Results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Tree>
    <p:extLst>
      <p:ext uri="{BB962C8B-B14F-4D97-AF65-F5344CB8AC3E}">
        <p14:creationId xmlns:p14="http://schemas.microsoft.com/office/powerpoint/2010/main" val="313918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a:xfrm>
            <a:off x="231354" y="129091"/>
            <a:ext cx="8692309" cy="753033"/>
          </a:xfrm>
        </p:spPr>
        <p:txBody>
          <a:bodyPr/>
          <a:lstStyle/>
          <a:p>
            <a:r>
              <a:rPr lang="en-US" dirty="0" smtClean="0"/>
              <a:t>LCLS-II 1.3 GHz cryomodule – 8 superconducting niobium RF cavities, 12 meters long assembly</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299973"/>
            <a:ext cx="9144000" cy="201168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3378" y="3060494"/>
            <a:ext cx="7348252" cy="3291840"/>
          </a:xfrm>
          <a:prstGeom prst="rect">
            <a:avLst/>
          </a:prstGeom>
        </p:spPr>
      </p:pic>
    </p:spTree>
    <p:extLst>
      <p:ext uri="{BB962C8B-B14F-4D97-AF65-F5344CB8AC3E}">
        <p14:creationId xmlns:p14="http://schemas.microsoft.com/office/powerpoint/2010/main" val="3003757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30</a:t>
            </a:fld>
            <a:endParaRPr lang="en-US" dirty="0"/>
          </a:p>
        </p:txBody>
      </p:sp>
      <p:sp>
        <p:nvSpPr>
          <p:cNvPr id="5" name="Title 4"/>
          <p:cNvSpPr>
            <a:spLocks noGrp="1"/>
          </p:cNvSpPr>
          <p:nvPr>
            <p:ph type="title"/>
          </p:nvPr>
        </p:nvSpPr>
        <p:spPr/>
        <p:txBody>
          <a:bodyPr/>
          <a:lstStyle/>
          <a:p>
            <a:r>
              <a:rPr lang="en-US" dirty="0" smtClean="0"/>
              <a:t>Summary for F1.3-05 road tests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6" name="Content Placeholder 5"/>
          <p:cNvSpPr>
            <a:spLocks noGrp="1"/>
          </p:cNvSpPr>
          <p:nvPr>
            <p:ph sz="quarter" idx="14"/>
          </p:nvPr>
        </p:nvSpPr>
        <p:spPr/>
        <p:txBody>
          <a:bodyPr>
            <a:normAutofit fontScale="85000" lnSpcReduction="10000"/>
          </a:bodyPr>
          <a:lstStyle/>
          <a:p>
            <a:pPr marL="342900" indent="-342900">
              <a:buFont typeface="Arial" panose="020B0604020202020204" pitchFamily="34" charset="0"/>
              <a:buChar char="•"/>
            </a:pPr>
            <a:r>
              <a:rPr lang="en-US" dirty="0" smtClean="0"/>
              <a:t>F1.3-05 vacuum cavity loss during second road trip, July 25, 2018.  </a:t>
            </a:r>
          </a:p>
          <a:p>
            <a:pPr marL="800100" lvl="1" indent="-342900"/>
            <a:r>
              <a:rPr lang="en-US" dirty="0" smtClean="0"/>
              <a:t>Total miles to failure ~ 200 </a:t>
            </a:r>
          </a:p>
          <a:p>
            <a:pPr marL="800100" lvl="1" indent="-342900"/>
            <a:r>
              <a:rPr lang="en-US" dirty="0"/>
              <a:t>I</a:t>
            </a:r>
            <a:r>
              <a:rPr lang="en-US" dirty="0" smtClean="0"/>
              <a:t>nner bellows for RF coupler at cavity 1 (inner bellows failed on F1.3-06 for couplers at cavities 4 and 5) </a:t>
            </a:r>
          </a:p>
          <a:p>
            <a:pPr marL="342900" indent="-342900">
              <a:buFont typeface="Arial" panose="020B0604020202020204" pitchFamily="34" charset="0"/>
              <a:buChar char="•"/>
            </a:pPr>
            <a:r>
              <a:rPr lang="en-US" dirty="0" smtClean="0"/>
              <a:t>Shipping configuration was that agreed upon following the June 12 Transportation Review </a:t>
            </a:r>
          </a:p>
          <a:p>
            <a:pPr marL="342900" indent="-342900">
              <a:buFont typeface="Arial" panose="020B0604020202020204" pitchFamily="34" charset="0"/>
              <a:buChar char="•"/>
            </a:pPr>
            <a:r>
              <a:rPr lang="en-US" dirty="0" smtClean="0"/>
              <a:t>Road shocks occasionally exceed the 1.5 g specification but are similar to those experienced by </a:t>
            </a:r>
            <a:r>
              <a:rPr lang="en-US" dirty="0" err="1"/>
              <a:t>Eu</a:t>
            </a:r>
            <a:r>
              <a:rPr lang="en-US" dirty="0"/>
              <a:t>-XFEL </a:t>
            </a:r>
            <a:r>
              <a:rPr lang="en-US" dirty="0" smtClean="0"/>
              <a:t>and within our expectations </a:t>
            </a:r>
          </a:p>
          <a:p>
            <a:pPr marL="342900" indent="-342900">
              <a:buFont typeface="Arial" panose="020B0604020202020204" pitchFamily="34" charset="0"/>
              <a:buChar char="•"/>
            </a:pPr>
            <a:r>
              <a:rPr lang="en-US" dirty="0" smtClean="0"/>
              <a:t>This short road test was to measure displacements with better instrumentation </a:t>
            </a:r>
          </a:p>
          <a:p>
            <a:pPr marL="800100" lvl="1" indent="-342900"/>
            <a:r>
              <a:rPr lang="en-US" dirty="0" smtClean="0"/>
              <a:t>We were not ready to ship to SLAC </a:t>
            </a:r>
          </a:p>
          <a:p>
            <a:pPr marL="800100" lvl="1" indent="-342900"/>
            <a:r>
              <a:rPr lang="en-US" dirty="0" smtClean="0"/>
              <a:t>We thought this might be the final configuration for transportation to SLAC </a:t>
            </a:r>
          </a:p>
          <a:p>
            <a:pPr marL="800100" lvl="1" indent="-342900"/>
            <a:r>
              <a:rPr lang="en-US" dirty="0" smtClean="0"/>
              <a:t>But some additional data were needed </a:t>
            </a:r>
          </a:p>
          <a:p>
            <a:pPr marL="800100" lvl="1" indent="-342900"/>
            <a:r>
              <a:rPr lang="en-US" dirty="0" smtClean="0"/>
              <a:t>Vacuum loss was totally unexpected </a:t>
            </a:r>
            <a:endParaRPr lang="en-US" dirty="0"/>
          </a:p>
        </p:txBody>
      </p:sp>
    </p:spTree>
    <p:extLst>
      <p:ext uri="{BB962C8B-B14F-4D97-AF65-F5344CB8AC3E}">
        <p14:creationId xmlns:p14="http://schemas.microsoft.com/office/powerpoint/2010/main" val="4147325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3" name="Title 2"/>
          <p:cNvSpPr>
            <a:spLocks noGrp="1"/>
          </p:cNvSpPr>
          <p:nvPr>
            <p:ph type="title"/>
          </p:nvPr>
        </p:nvSpPr>
        <p:spPr/>
        <p:txBody>
          <a:bodyPr/>
          <a:lstStyle/>
          <a:p>
            <a:r>
              <a:rPr lang="en-US" dirty="0" smtClean="0"/>
              <a:t>Foam blocks damp thermal shield swinging</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16" y="1246593"/>
            <a:ext cx="7628798" cy="5081225"/>
          </a:xfrm>
          <a:prstGeom prst="rect">
            <a:avLst/>
          </a:prstGeom>
        </p:spPr>
      </p:pic>
    </p:spTree>
    <p:extLst>
      <p:ext uri="{BB962C8B-B14F-4D97-AF65-F5344CB8AC3E}">
        <p14:creationId xmlns:p14="http://schemas.microsoft.com/office/powerpoint/2010/main" val="3320327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6" name="Title 5"/>
          <p:cNvSpPr>
            <a:spLocks noGrp="1"/>
          </p:cNvSpPr>
          <p:nvPr>
            <p:ph type="title"/>
          </p:nvPr>
        </p:nvSpPr>
        <p:spPr/>
        <p:txBody>
          <a:bodyPr/>
          <a:lstStyle/>
          <a:p>
            <a:r>
              <a:rPr lang="en-US" dirty="0" smtClean="0"/>
              <a:t>Upstream end post tie-down</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89" y="1322999"/>
            <a:ext cx="7215081" cy="4805665"/>
          </a:xfrm>
          <a:prstGeom prst="rect">
            <a:avLst/>
          </a:prstGeom>
        </p:spPr>
      </p:pic>
    </p:spTree>
    <p:extLst>
      <p:ext uri="{BB962C8B-B14F-4D97-AF65-F5344CB8AC3E}">
        <p14:creationId xmlns:p14="http://schemas.microsoft.com/office/powerpoint/2010/main" val="1403240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3" name="Title 2"/>
          <p:cNvSpPr>
            <a:spLocks noGrp="1"/>
          </p:cNvSpPr>
          <p:nvPr>
            <p:ph type="title"/>
          </p:nvPr>
        </p:nvSpPr>
        <p:spPr/>
        <p:txBody>
          <a:bodyPr/>
          <a:lstStyle/>
          <a:p>
            <a:r>
              <a:rPr lang="en-US" dirty="0" smtClean="0"/>
              <a:t>Upstream end post with tie-down removed</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68" y="1188589"/>
            <a:ext cx="7433214" cy="4950954"/>
          </a:xfrm>
          <a:prstGeom prst="rect">
            <a:avLst/>
          </a:prstGeom>
        </p:spPr>
      </p:pic>
    </p:spTree>
    <p:extLst>
      <p:ext uri="{BB962C8B-B14F-4D97-AF65-F5344CB8AC3E}">
        <p14:creationId xmlns:p14="http://schemas.microsoft.com/office/powerpoint/2010/main" val="1098434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3" name="Title 2"/>
          <p:cNvSpPr>
            <a:spLocks noGrp="1"/>
          </p:cNvSpPr>
          <p:nvPr>
            <p:ph type="title"/>
          </p:nvPr>
        </p:nvSpPr>
        <p:spPr/>
        <p:txBody>
          <a:bodyPr/>
          <a:lstStyle/>
          <a:p>
            <a:r>
              <a:rPr lang="en-US" dirty="0" smtClean="0"/>
              <a:t>Upstream end post shows normal cool-down slide mark</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57" y="1282699"/>
            <a:ext cx="7674428" cy="5111617"/>
          </a:xfrm>
          <a:prstGeom prst="rect">
            <a:avLst/>
          </a:prstGeom>
        </p:spPr>
      </p:pic>
    </p:spTree>
    <p:extLst>
      <p:ext uri="{BB962C8B-B14F-4D97-AF65-F5344CB8AC3E}">
        <p14:creationId xmlns:p14="http://schemas.microsoft.com/office/powerpoint/2010/main" val="3205421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3A15AA-8718-4F00-83B8-24C58767D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391" y="514068"/>
            <a:ext cx="6002161" cy="6129237"/>
          </a:xfrm>
          <a:prstGeom prst="rect">
            <a:avLst/>
          </a:prstGeom>
        </p:spPr>
      </p:pic>
      <p:cxnSp>
        <p:nvCxnSpPr>
          <p:cNvPr id="5" name="Straight Connector 4">
            <a:extLst>
              <a:ext uri="{FF2B5EF4-FFF2-40B4-BE49-F238E27FC236}">
                <a16:creationId xmlns:a16="http://schemas.microsoft.com/office/drawing/2014/main" xmlns="" id="{916F2A4E-F2E5-4BBE-BB6F-CF34F3B254B8}"/>
              </a:ext>
            </a:extLst>
          </p:cNvPr>
          <p:cNvCxnSpPr/>
          <p:nvPr/>
        </p:nvCxnSpPr>
        <p:spPr>
          <a:xfrm>
            <a:off x="5813945" y="373038"/>
            <a:ext cx="0" cy="61687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ED4309E-F2CA-4E7C-8AEB-38B24E176CC7}"/>
              </a:ext>
            </a:extLst>
          </p:cNvPr>
          <p:cNvSpPr txBox="1"/>
          <p:nvPr/>
        </p:nvSpPr>
        <p:spPr>
          <a:xfrm>
            <a:off x="5131558" y="309348"/>
            <a:ext cx="936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SSX-002</a:t>
            </a:r>
          </a:p>
        </p:txBody>
      </p:sp>
      <p:sp>
        <p:nvSpPr>
          <p:cNvPr id="7" name="TextBox 6">
            <a:extLst>
              <a:ext uri="{FF2B5EF4-FFF2-40B4-BE49-F238E27FC236}">
                <a16:creationId xmlns:a16="http://schemas.microsoft.com/office/drawing/2014/main" xmlns="" id="{92636D2A-0AD6-40C9-A568-257BB6E93661}"/>
              </a:ext>
            </a:extLst>
          </p:cNvPr>
          <p:cNvSpPr txBox="1"/>
          <p:nvPr/>
        </p:nvSpPr>
        <p:spPr>
          <a:xfrm>
            <a:off x="5827594" y="309348"/>
            <a:ext cx="936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SSX-003</a:t>
            </a:r>
          </a:p>
        </p:txBody>
      </p:sp>
      <p:sp>
        <p:nvSpPr>
          <p:cNvPr id="8" name="TextBox 7">
            <a:extLst>
              <a:ext uri="{FF2B5EF4-FFF2-40B4-BE49-F238E27FC236}">
                <a16:creationId xmlns:a16="http://schemas.microsoft.com/office/drawing/2014/main" xmlns="" id="{B0CB474B-6D33-4FC6-8C03-6522C5AAE790}"/>
              </a:ext>
            </a:extLst>
          </p:cNvPr>
          <p:cNvSpPr txBox="1"/>
          <p:nvPr/>
        </p:nvSpPr>
        <p:spPr>
          <a:xfrm>
            <a:off x="3033213" y="5604680"/>
            <a:ext cx="1188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FF"/>
                </a:solidFill>
                <a:effectLst/>
                <a:uLnTx/>
                <a:uFillTx/>
                <a:latin typeface="Calibri" panose="020F0502020204030204"/>
                <a:ea typeface="+mn-ea"/>
                <a:cs typeface="+mn-cs"/>
              </a:rPr>
              <a:t>Slice 238.2</a:t>
            </a:r>
          </a:p>
        </p:txBody>
      </p:sp>
      <p:cxnSp>
        <p:nvCxnSpPr>
          <p:cNvPr id="10" name="Straight Arrow Connector 9">
            <a:extLst>
              <a:ext uri="{FF2B5EF4-FFF2-40B4-BE49-F238E27FC236}">
                <a16:creationId xmlns:a16="http://schemas.microsoft.com/office/drawing/2014/main" xmlns="" id="{103628A4-350A-42F5-BD27-69EE97B0E77E}"/>
              </a:ext>
            </a:extLst>
          </p:cNvPr>
          <p:cNvCxnSpPr>
            <a:cxnSpLocks/>
          </p:cNvCxnSpPr>
          <p:nvPr/>
        </p:nvCxnSpPr>
        <p:spPr>
          <a:xfrm flipV="1">
            <a:off x="3432411" y="5354470"/>
            <a:ext cx="0" cy="254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22B2D0E-1C43-42DF-92A9-1995E7C1B66A}"/>
              </a:ext>
            </a:extLst>
          </p:cNvPr>
          <p:cNvSpPr txBox="1"/>
          <p:nvPr/>
        </p:nvSpPr>
        <p:spPr>
          <a:xfrm>
            <a:off x="7096836" y="6074154"/>
            <a:ext cx="20096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Slide Courtesy J Holzbauer</a:t>
            </a:r>
          </a:p>
        </p:txBody>
      </p:sp>
      <p:sp>
        <p:nvSpPr>
          <p:cNvPr id="2" name="Footer Placeholder 1"/>
          <p:cNvSpPr>
            <a:spLocks noGrp="1"/>
          </p:cNvSpPr>
          <p:nvPr>
            <p:ph type="ftr" sz="quarter" idx="11"/>
          </p:nvPr>
        </p:nvSpPr>
        <p:spPr/>
        <p:txBody>
          <a:bodyPr/>
          <a:lstStyle/>
          <a:p>
            <a:r>
              <a:rPr lang="en-US" smtClean="0"/>
              <a:t>LCLS-II Cryomodule Transportation, 6 Feb 2019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208184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Failure Analysis Logic </a:t>
            </a:r>
            <a:r>
              <a:rPr lang="en-US" dirty="0" smtClean="0"/>
              <a:t>Path</a:t>
            </a:r>
            <a:endParaRPr lang="en-US" dirty="0"/>
          </a:p>
        </p:txBody>
      </p:sp>
      <p:sp>
        <p:nvSpPr>
          <p:cNvPr id="3" name="Footer Placeholder 2"/>
          <p:cNvSpPr>
            <a:spLocks noGrp="1"/>
          </p:cNvSpPr>
          <p:nvPr>
            <p:ph type="ftr" sz="quarter" idx="13"/>
          </p:nvPr>
        </p:nvSpPr>
        <p:spPr/>
        <p:txBody>
          <a:bodyPr/>
          <a:lstStyle/>
          <a:p>
            <a:r>
              <a:rPr lang="en-US" smtClean="0">
                <a:solidFill>
                  <a:srgbClr val="000000"/>
                </a:solidFill>
              </a:rPr>
              <a:t>LCLS-II Cryomodule Transportation, 6 Feb 2019</a:t>
            </a:r>
            <a:endParaRPr lang="en-US" dirty="0">
              <a:solidFill>
                <a:srgbClr val="000000"/>
              </a:solidFill>
            </a:endParaRPr>
          </a:p>
        </p:txBody>
      </p:sp>
      <p:pic>
        <p:nvPicPr>
          <p:cNvPr id="10" name="Content Placeholder 9"/>
          <p:cNvPicPr>
            <a:picLocks noGrp="1" noChangeAspect="1"/>
          </p:cNvPicPr>
          <p:nvPr>
            <p:ph sz="quarter" idx="14"/>
          </p:nvPr>
        </p:nvPicPr>
        <p:blipFill>
          <a:blip r:embed="rId2"/>
          <a:stretch>
            <a:fillRect/>
          </a:stretch>
        </p:blipFill>
        <p:spPr>
          <a:xfrm>
            <a:off x="457200" y="1418688"/>
            <a:ext cx="8108950" cy="4714361"/>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pPr/>
              <a:t>36</a:t>
            </a:fld>
            <a:endParaRPr lang="en-US" dirty="0"/>
          </a:p>
        </p:txBody>
      </p:sp>
    </p:spTree>
    <p:extLst>
      <p:ext uri="{BB962C8B-B14F-4D97-AF65-F5344CB8AC3E}">
        <p14:creationId xmlns:p14="http://schemas.microsoft.com/office/powerpoint/2010/main" val="3980996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37</a:t>
            </a:fld>
            <a:endParaRPr lang="en-US" dirty="0"/>
          </a:p>
        </p:txBody>
      </p:sp>
      <p:sp>
        <p:nvSpPr>
          <p:cNvPr id="6" name="Title 5"/>
          <p:cNvSpPr>
            <a:spLocks noGrp="1"/>
          </p:cNvSpPr>
          <p:nvPr>
            <p:ph type="title"/>
          </p:nvPr>
        </p:nvSpPr>
        <p:spPr/>
        <p:txBody>
          <a:bodyPr/>
          <a:lstStyle/>
          <a:p>
            <a:r>
              <a:rPr lang="en-US" dirty="0"/>
              <a:t>Bellows prediction, data, and specification </a:t>
            </a:r>
          </a:p>
        </p:txBody>
      </p:sp>
      <p:sp>
        <p:nvSpPr>
          <p:cNvPr id="4" name="Footer Placeholder 3"/>
          <p:cNvSpPr>
            <a:spLocks noGrp="1"/>
          </p:cNvSpPr>
          <p:nvPr>
            <p:ph type="ftr" sz="quarter" idx="13"/>
          </p:nvPr>
        </p:nvSpPr>
        <p:spPr/>
        <p:txBody>
          <a:bodyPr/>
          <a:lstStyle/>
          <a:p>
            <a:r>
              <a:rPr lang="fr-FR" smtClean="0"/>
              <a:t>LCLS-II Cryomodule Transportation, Dec 2018</a:t>
            </a:r>
            <a:endParaRPr lang="en-US" dirty="0"/>
          </a:p>
        </p:txBody>
      </p:sp>
      <p:sp>
        <p:nvSpPr>
          <p:cNvPr id="5" name="TextBox 4"/>
          <p:cNvSpPr txBox="1"/>
          <p:nvPr/>
        </p:nvSpPr>
        <p:spPr>
          <a:xfrm>
            <a:off x="262066" y="1915180"/>
            <a:ext cx="2128710" cy="4185761"/>
          </a:xfrm>
          <a:prstGeom prst="rect">
            <a:avLst/>
          </a:prstGeom>
          <a:noFill/>
        </p:spPr>
        <p:txBody>
          <a:bodyPr wrap="square" rtlCol="0">
            <a:spAutoFit/>
          </a:bodyPr>
          <a:lstStyle/>
          <a:p>
            <a:r>
              <a:rPr lang="en-US" sz="1400" dirty="0"/>
              <a:t>Note about the blue line specification:   </a:t>
            </a:r>
          </a:p>
          <a:p>
            <a:r>
              <a:rPr lang="en-US" sz="1400" dirty="0"/>
              <a:t>Below 2 mm peak to peak lateral offset, bellows stress is below the fatigue limit for 316L stainless.  </a:t>
            </a:r>
          </a:p>
          <a:p>
            <a:r>
              <a:rPr lang="en-US" sz="1400" dirty="0"/>
              <a:t>We selected a specification which sets the </a:t>
            </a:r>
            <a:r>
              <a:rPr lang="en-US" sz="1400" dirty="0">
                <a:solidFill>
                  <a:srgbClr val="0070C0"/>
                </a:solidFill>
              </a:rPr>
              <a:t>number of cycles at 2 mm peak to peak at no more than 100,000</a:t>
            </a:r>
            <a:r>
              <a:rPr lang="en-US" sz="1400" dirty="0"/>
              <a:t>, two orders of magnitude below failure.  We set the </a:t>
            </a:r>
            <a:r>
              <a:rPr lang="en-US" sz="1400" dirty="0">
                <a:solidFill>
                  <a:srgbClr val="0070C0"/>
                </a:solidFill>
              </a:rPr>
              <a:t>magnitude of high frequency cycles at 1 mm peak to peak</a:t>
            </a:r>
            <a:r>
              <a:rPr lang="en-US" sz="1400" dirty="0"/>
              <a:t>, a factor of two below failure amplitude.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368" y="1577352"/>
            <a:ext cx="5836920" cy="4617720"/>
          </a:xfrm>
          <a:prstGeom prst="rect">
            <a:avLst/>
          </a:prstGeom>
        </p:spPr>
      </p:pic>
    </p:spTree>
    <p:extLst>
      <p:ext uri="{BB962C8B-B14F-4D97-AF65-F5344CB8AC3E}">
        <p14:creationId xmlns:p14="http://schemas.microsoft.com/office/powerpoint/2010/main" val="4192688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38</a:t>
            </a:fld>
            <a:endParaRPr lang="en-US" dirty="0"/>
          </a:p>
        </p:txBody>
      </p:sp>
      <p:sp>
        <p:nvSpPr>
          <p:cNvPr id="6" name="Title 5"/>
          <p:cNvSpPr>
            <a:spLocks noGrp="1"/>
          </p:cNvSpPr>
          <p:nvPr>
            <p:ph type="title"/>
          </p:nvPr>
        </p:nvSpPr>
        <p:spPr/>
        <p:txBody>
          <a:bodyPr/>
          <a:lstStyle/>
          <a:p>
            <a:r>
              <a:rPr lang="en-US" dirty="0" smtClean="0"/>
              <a:t>Alignment requirements</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310" y="2783840"/>
            <a:ext cx="6469380" cy="3550920"/>
          </a:xfrm>
          <a:prstGeom prst="rect">
            <a:avLst/>
          </a:prstGeom>
        </p:spPr>
      </p:pic>
      <p:sp>
        <p:nvSpPr>
          <p:cNvPr id="9" name="TextBox 8"/>
          <p:cNvSpPr txBox="1"/>
          <p:nvPr/>
        </p:nvSpPr>
        <p:spPr>
          <a:xfrm>
            <a:off x="469900" y="1244600"/>
            <a:ext cx="8280400" cy="1477328"/>
          </a:xfrm>
          <a:prstGeom prst="rect">
            <a:avLst/>
          </a:prstGeom>
          <a:noFill/>
        </p:spPr>
        <p:txBody>
          <a:bodyPr wrap="square" rtlCol="0">
            <a:spAutoFit/>
          </a:bodyPr>
          <a:lstStyle/>
          <a:p>
            <a:r>
              <a:rPr lang="en-US" dirty="0" smtClean="0"/>
              <a:t>Cavity strings are aligned at the partner labs, and data referenced to vacuum vessel fiducials provide cavity positions with respect to the vacuum vessel.  Tunnel alignment sets vacuum vessel position so as to place cavities, quad, and BPM on the beamline.  Thus, offsets during shipping result in errors regarding our knowledge of cavity position and should be small, (e.g., tenths of a mm).  </a:t>
            </a:r>
          </a:p>
        </p:txBody>
      </p:sp>
    </p:spTree>
    <p:extLst>
      <p:ext uri="{BB962C8B-B14F-4D97-AF65-F5344CB8AC3E}">
        <p14:creationId xmlns:p14="http://schemas.microsoft.com/office/powerpoint/2010/main" val="1480825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39</a:t>
            </a:fld>
            <a:endParaRPr lang="en-US" dirty="0"/>
          </a:p>
        </p:txBody>
      </p:sp>
      <p:sp>
        <p:nvSpPr>
          <p:cNvPr id="3" name="Title 2"/>
          <p:cNvSpPr>
            <a:spLocks noGrp="1"/>
          </p:cNvSpPr>
          <p:nvPr>
            <p:ph type="title"/>
          </p:nvPr>
        </p:nvSpPr>
        <p:spPr/>
        <p:txBody>
          <a:bodyPr/>
          <a:lstStyle/>
          <a:p>
            <a:r>
              <a:rPr lang="en-US" dirty="0" smtClean="0"/>
              <a:t>Present status at SLAC</a:t>
            </a:r>
            <a:endParaRPr lang="en-US" dirty="0"/>
          </a:p>
        </p:txBody>
      </p:sp>
      <p:sp>
        <p:nvSpPr>
          <p:cNvPr id="4" name="Footer Placeholder 3"/>
          <p:cNvSpPr>
            <a:spLocks noGrp="1"/>
          </p:cNvSpPr>
          <p:nvPr>
            <p:ph type="ftr" sz="quarter" idx="13"/>
          </p:nvPr>
        </p:nvSpPr>
        <p:spPr/>
        <p:txBody>
          <a:bodyPr/>
          <a:lstStyle/>
          <a:p>
            <a:r>
              <a:rPr lang="fr-FR" smtClean="0"/>
              <a:t>LCLS-II Cryomodule Transportation, 11 Jan 2019</a:t>
            </a:r>
            <a:endParaRPr lang="en-US" dirty="0"/>
          </a:p>
        </p:txBody>
      </p:sp>
      <p:sp>
        <p:nvSpPr>
          <p:cNvPr id="5" name="Content Placeholder 4"/>
          <p:cNvSpPr>
            <a:spLocks noGrp="1"/>
          </p:cNvSpPr>
          <p:nvPr>
            <p:ph sz="quarter" idx="14"/>
          </p:nvPr>
        </p:nvSpPr>
        <p:spPr>
          <a:xfrm>
            <a:off x="457200" y="1198772"/>
            <a:ext cx="8108950" cy="5278227"/>
          </a:xfrm>
        </p:spPr>
        <p:txBody>
          <a:bodyPr>
            <a:normAutofit fontScale="77500" lnSpcReduction="20000"/>
          </a:bodyPr>
          <a:lstStyle/>
          <a:p>
            <a:pPr lvl="1"/>
            <a:r>
              <a:rPr lang="en-US" b="1" dirty="0" smtClean="0"/>
              <a:t>Five </a:t>
            </a:r>
            <a:r>
              <a:rPr lang="en-US" b="1" dirty="0"/>
              <a:t>cryomodules </a:t>
            </a:r>
            <a:r>
              <a:rPr lang="en-US" b="1" dirty="0" smtClean="0"/>
              <a:t>are at SLAC </a:t>
            </a:r>
          </a:p>
          <a:p>
            <a:pPr lvl="2"/>
            <a:r>
              <a:rPr lang="en-US" dirty="0"/>
              <a:t>I</a:t>
            </a:r>
            <a:r>
              <a:rPr lang="en-US" dirty="0" smtClean="0"/>
              <a:t>n Sector 10 entrance and linac tunnel</a:t>
            </a:r>
          </a:p>
          <a:p>
            <a:pPr lvl="2"/>
            <a:r>
              <a:rPr lang="en-US" dirty="0" smtClean="0"/>
              <a:t>Four </a:t>
            </a:r>
            <a:r>
              <a:rPr lang="en-US" dirty="0"/>
              <a:t>are </a:t>
            </a:r>
            <a:r>
              <a:rPr lang="en-US" dirty="0" smtClean="0"/>
              <a:t>linac-ready; one is for practice and will be rebuilt </a:t>
            </a:r>
          </a:p>
          <a:p>
            <a:pPr lvl="1"/>
            <a:r>
              <a:rPr lang="en-US" b="1" dirty="0" smtClean="0"/>
              <a:t>F1.3-07 </a:t>
            </a:r>
            <a:r>
              <a:rPr lang="en-US" b="1" dirty="0"/>
              <a:t>(linac-ready cryomodule) </a:t>
            </a:r>
            <a:r>
              <a:rPr lang="en-US" dirty="0"/>
              <a:t>arrived successfully at SLAC from Fermilab in November using the bolt cage solution for RF coupler support. </a:t>
            </a:r>
            <a:endParaRPr lang="en-US" dirty="0" smtClean="0"/>
          </a:p>
          <a:p>
            <a:pPr lvl="2"/>
            <a:r>
              <a:rPr lang="en-US" dirty="0" smtClean="0"/>
              <a:t>Couplers were reassembled by Fermilab personnel in December.  </a:t>
            </a:r>
            <a:endParaRPr lang="en-US" dirty="0"/>
          </a:p>
          <a:p>
            <a:pPr lvl="1"/>
            <a:r>
              <a:rPr lang="en-US" b="1" dirty="0" smtClean="0"/>
              <a:t>F1.3-05 (needs eventual rebuild) </a:t>
            </a:r>
            <a:r>
              <a:rPr lang="en-US" dirty="0" smtClean="0"/>
              <a:t>remains </a:t>
            </a:r>
            <a:r>
              <a:rPr lang="en-US" dirty="0"/>
              <a:t>at </a:t>
            </a:r>
            <a:r>
              <a:rPr lang="en-US" dirty="0" smtClean="0"/>
              <a:t>SLAC for practice handling.  </a:t>
            </a:r>
          </a:p>
          <a:p>
            <a:pPr lvl="2"/>
            <a:r>
              <a:rPr lang="en-US" dirty="0"/>
              <a:t>T</a:t>
            </a:r>
            <a:r>
              <a:rPr lang="en-US" dirty="0" smtClean="0"/>
              <a:t>raveled over 10,000 miles for various tests without losing cavity vacuum.  </a:t>
            </a:r>
          </a:p>
          <a:p>
            <a:pPr lvl="2"/>
            <a:r>
              <a:rPr lang="en-US" dirty="0"/>
              <a:t>T</a:t>
            </a:r>
            <a:r>
              <a:rPr lang="en-US" dirty="0" smtClean="0"/>
              <a:t>he last test and delivery from Jefferson Lab to SLAC utilized constraints (M-mounts and another design) of fully assembled couplers.  </a:t>
            </a:r>
          </a:p>
          <a:p>
            <a:pPr lvl="2"/>
            <a:r>
              <a:rPr lang="en-US" dirty="0" smtClean="0"/>
              <a:t>M-mount is our long-term solution. </a:t>
            </a:r>
          </a:p>
          <a:p>
            <a:pPr lvl="1"/>
            <a:r>
              <a:rPr lang="en-US" b="1" dirty="0"/>
              <a:t>J1.3-04 (linac-ready cryomodule) </a:t>
            </a:r>
            <a:r>
              <a:rPr lang="en-US" dirty="0"/>
              <a:t>arrived </a:t>
            </a:r>
            <a:r>
              <a:rPr lang="en-US" dirty="0" smtClean="0"/>
              <a:t>at SLAC in December </a:t>
            </a:r>
            <a:r>
              <a:rPr lang="en-US" dirty="0"/>
              <a:t>using </a:t>
            </a:r>
            <a:r>
              <a:rPr lang="en-US" dirty="0" smtClean="0"/>
              <a:t>M-mount constraints </a:t>
            </a:r>
            <a:r>
              <a:rPr lang="en-US" dirty="0"/>
              <a:t>of fully assembled RF couplers. </a:t>
            </a:r>
            <a:endParaRPr lang="en-US" dirty="0" smtClean="0"/>
          </a:p>
          <a:p>
            <a:pPr lvl="1"/>
            <a:r>
              <a:rPr lang="en-US" b="1" dirty="0" smtClean="0"/>
              <a:t>F1.3-04 and J1.3-08 (linac-ready cryomodules) </a:t>
            </a:r>
            <a:r>
              <a:rPr lang="en-US" dirty="0" smtClean="0"/>
              <a:t>arrived at SLAC in January with our new transportation methods and procedures.  </a:t>
            </a:r>
          </a:p>
          <a:p>
            <a:pPr lvl="1"/>
            <a:r>
              <a:rPr lang="en-US" dirty="0" smtClean="0"/>
              <a:t>We </a:t>
            </a:r>
            <a:r>
              <a:rPr lang="en-US" dirty="0"/>
              <a:t>have released SLAC Engineering Note </a:t>
            </a:r>
            <a:r>
              <a:rPr lang="en-US" b="1" dirty="0"/>
              <a:t>LCLSII-4.5-EN-1370-R0, “F1.3-05 Study, Lines of Inquiry Conclusions and Responses”.  </a:t>
            </a:r>
          </a:p>
          <a:p>
            <a:pPr lvl="2"/>
            <a:r>
              <a:rPr lang="en-US" dirty="0"/>
              <a:t>This summarizes the conclusions and project responses to the investigation of the </a:t>
            </a:r>
            <a:r>
              <a:rPr lang="en-US" dirty="0" smtClean="0"/>
              <a:t>cryomodule transportation issues.  </a:t>
            </a:r>
            <a:endParaRPr lang="en-US" dirty="0"/>
          </a:p>
          <a:p>
            <a:pPr lvl="1"/>
            <a:r>
              <a:rPr lang="en-US" b="1" dirty="0">
                <a:solidFill>
                  <a:srgbClr val="00B050"/>
                </a:solidFill>
              </a:rPr>
              <a:t>W</a:t>
            </a:r>
            <a:r>
              <a:rPr lang="en-US" b="1" dirty="0" smtClean="0">
                <a:solidFill>
                  <a:srgbClr val="00B050"/>
                </a:solidFill>
              </a:rPr>
              <a:t>e </a:t>
            </a:r>
            <a:r>
              <a:rPr lang="en-US" b="1" dirty="0">
                <a:solidFill>
                  <a:srgbClr val="00B050"/>
                </a:solidFill>
              </a:rPr>
              <a:t>now have our cryomodule transportation solutions in place</a:t>
            </a:r>
            <a:r>
              <a:rPr lang="en-US" dirty="0">
                <a:solidFill>
                  <a:srgbClr val="00B050"/>
                </a:solidFill>
              </a:rPr>
              <a:t>. </a:t>
            </a:r>
          </a:p>
        </p:txBody>
      </p:sp>
    </p:spTree>
    <p:extLst>
      <p:ext uri="{BB962C8B-B14F-4D97-AF65-F5344CB8AC3E}">
        <p14:creationId xmlns:p14="http://schemas.microsoft.com/office/powerpoint/2010/main" val="156564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2D9E52F-7B02-4503-B0EA-A3715CCB5A36}"/>
              </a:ext>
            </a:extLst>
          </p:cNvPr>
          <p:cNvSpPr>
            <a:spLocks noGrp="1"/>
          </p:cNvSpPr>
          <p:nvPr>
            <p:ph type="sldNum" sz="quarter" idx="11"/>
          </p:nvPr>
        </p:nvSpPr>
        <p:spPr/>
        <p:txBody>
          <a:bodyPr/>
          <a:lstStyle/>
          <a:p>
            <a:fld id="{52E9C158-AEF1-41A2-A6CE-6F0BAB305EFD}" type="slidenum">
              <a:rPr lang="en-US" altLang="en-US" smtClean="0"/>
              <a:pPr/>
              <a:t>4</a:t>
            </a:fld>
            <a:endParaRPr lang="en-US" altLang="en-US" dirty="0"/>
          </a:p>
        </p:txBody>
      </p:sp>
      <p:sp>
        <p:nvSpPr>
          <p:cNvPr id="2" name="Title 1">
            <a:extLst>
              <a:ext uri="{FF2B5EF4-FFF2-40B4-BE49-F238E27FC236}">
                <a16:creationId xmlns:a16="http://schemas.microsoft.com/office/drawing/2014/main" xmlns="" id="{7F769FA3-FEFF-476D-ACC4-30CE2BFF3BAE}"/>
              </a:ext>
            </a:extLst>
          </p:cNvPr>
          <p:cNvSpPr>
            <a:spLocks noGrp="1"/>
          </p:cNvSpPr>
          <p:nvPr>
            <p:ph type="title"/>
          </p:nvPr>
        </p:nvSpPr>
        <p:spPr/>
        <p:txBody>
          <a:bodyPr/>
          <a:lstStyle/>
          <a:p>
            <a:r>
              <a:rPr lang="en-US" dirty="0"/>
              <a:t>Transport System. DESY Feed Cap Sectional View</a:t>
            </a:r>
          </a:p>
        </p:txBody>
      </p:sp>
      <p:sp>
        <p:nvSpPr>
          <p:cNvPr id="5" name="Footer Placeholder 4">
            <a:extLst>
              <a:ext uri="{FF2B5EF4-FFF2-40B4-BE49-F238E27FC236}">
                <a16:creationId xmlns:a16="http://schemas.microsoft.com/office/drawing/2014/main" xmlns="" id="{EF292E52-FD59-48E6-8395-0AD8CFAD2784}"/>
              </a:ext>
            </a:extLst>
          </p:cNvPr>
          <p:cNvSpPr>
            <a:spLocks noGrp="1"/>
          </p:cNvSpPr>
          <p:nvPr>
            <p:ph type="ftr" sz="quarter" idx="13"/>
          </p:nvPr>
        </p:nvSpPr>
        <p:spPr/>
        <p:txBody>
          <a:bodyPr/>
          <a:lstStyle/>
          <a:p>
            <a:pPr>
              <a:defRPr/>
            </a:pPr>
            <a:r>
              <a:rPr lang="en-US" smtClean="0"/>
              <a:t>LCLS-II Cryomodule Transportation, 6 Feb 2019</a:t>
            </a:r>
            <a:endParaRPr lang="en-US" b="1" dirty="0"/>
          </a:p>
        </p:txBody>
      </p:sp>
      <p:pic>
        <p:nvPicPr>
          <p:cNvPr id="8" name="Content Placeholder 7" descr="Screen Clipping">
            <a:extLst>
              <a:ext uri="{FF2B5EF4-FFF2-40B4-BE49-F238E27FC236}">
                <a16:creationId xmlns:a16="http://schemas.microsoft.com/office/drawing/2014/main" xmlns="" id="{A8E9D6AF-0DB7-4AEB-894C-09BC8324054B}"/>
              </a:ext>
            </a:extLst>
          </p:cNvPr>
          <p:cNvPicPr>
            <a:picLocks noGrp="1" noChangeAspect="1"/>
          </p:cNvPicPr>
          <p:nvPr>
            <p:ph idx="4294967295"/>
          </p:nvPr>
        </p:nvPicPr>
        <p:blipFill>
          <a:blip r:embed="rId2"/>
          <a:stretch>
            <a:fillRect/>
          </a:stretch>
        </p:blipFill>
        <p:spPr>
          <a:xfrm>
            <a:off x="1554300" y="1281114"/>
            <a:ext cx="5618389" cy="4340540"/>
          </a:xfrm>
        </p:spPr>
      </p:pic>
      <p:sp>
        <p:nvSpPr>
          <p:cNvPr id="3" name="TextBox 2"/>
          <p:cNvSpPr txBox="1"/>
          <p:nvPr/>
        </p:nvSpPr>
        <p:spPr>
          <a:xfrm>
            <a:off x="1128156" y="5640787"/>
            <a:ext cx="6314549" cy="646331"/>
          </a:xfrm>
          <a:prstGeom prst="rect">
            <a:avLst/>
          </a:prstGeom>
          <a:noFill/>
        </p:spPr>
        <p:txBody>
          <a:bodyPr wrap="none" rtlCol="0">
            <a:spAutoFit/>
          </a:bodyPr>
          <a:lstStyle/>
          <a:p>
            <a:r>
              <a:rPr lang="en-US" dirty="0" smtClean="0"/>
              <a:t>Shipping end cap supports 300 mm pipe with attachment to </a:t>
            </a:r>
          </a:p>
          <a:p>
            <a:r>
              <a:rPr lang="en-US" dirty="0"/>
              <a:t>v</a:t>
            </a:r>
            <a:r>
              <a:rPr lang="en-US" dirty="0" smtClean="0"/>
              <a:t>acuum vessel flange.  Support is provided in all directions.  </a:t>
            </a:r>
            <a:endParaRPr lang="en-US" dirty="0"/>
          </a:p>
        </p:txBody>
      </p:sp>
    </p:spTree>
    <p:extLst>
      <p:ext uri="{BB962C8B-B14F-4D97-AF65-F5344CB8AC3E}">
        <p14:creationId xmlns:p14="http://schemas.microsoft.com/office/powerpoint/2010/main" val="766278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40</a:t>
            </a:fld>
            <a:endParaRPr lang="en-US" dirty="0"/>
          </a:p>
        </p:txBody>
      </p:sp>
      <p:sp>
        <p:nvSpPr>
          <p:cNvPr id="5" name="Title 4"/>
          <p:cNvSpPr>
            <a:spLocks noGrp="1"/>
          </p:cNvSpPr>
          <p:nvPr>
            <p:ph type="title"/>
          </p:nvPr>
        </p:nvSpPr>
        <p:spPr/>
        <p:txBody>
          <a:bodyPr/>
          <a:lstStyle/>
          <a:p>
            <a:r>
              <a:rPr lang="en-US" dirty="0" smtClean="0"/>
              <a:t>Next </a:t>
            </a:r>
            <a:endParaRPr lang="en-US" dirty="0"/>
          </a:p>
        </p:txBody>
      </p:sp>
      <p:sp>
        <p:nvSpPr>
          <p:cNvPr id="4" name="Footer Placeholder 3"/>
          <p:cNvSpPr>
            <a:spLocks noGrp="1"/>
          </p:cNvSpPr>
          <p:nvPr>
            <p:ph type="ftr" sz="quarter" idx="13"/>
          </p:nvPr>
        </p:nvSpPr>
        <p:spPr/>
        <p:txBody>
          <a:bodyPr/>
          <a:lstStyle/>
          <a:p>
            <a:r>
              <a:rPr lang="fr-FR" smtClean="0"/>
              <a:t>LCLS-II Cryomodule Transportation, 11 Jan 2019</a:t>
            </a:r>
            <a:endParaRPr lang="en-US" dirty="0"/>
          </a:p>
        </p:txBody>
      </p:sp>
      <p:sp>
        <p:nvSpPr>
          <p:cNvPr id="6" name="Content Placeholder 5"/>
          <p:cNvSpPr>
            <a:spLocks noGrp="1"/>
          </p:cNvSpPr>
          <p:nvPr>
            <p:ph sz="quarter" idx="14"/>
          </p:nvPr>
        </p:nvSpPr>
        <p:spPr/>
        <p:txBody>
          <a:bodyPr>
            <a:normAutofit fontScale="77500" lnSpcReduction="20000"/>
          </a:bodyPr>
          <a:lstStyle/>
          <a:p>
            <a:pPr marL="800100" lvl="1" indent="-342900"/>
            <a:r>
              <a:rPr lang="en-US" dirty="0" smtClean="0"/>
              <a:t>One trailer and end caps returning from SLAC to Fermilab now. </a:t>
            </a:r>
          </a:p>
          <a:p>
            <a:pPr marL="800100" lvl="1" indent="-342900"/>
            <a:r>
              <a:rPr lang="en-US" dirty="0" smtClean="0"/>
              <a:t>The other trailer with end caps departs from SLAC to JLab on Monday.  </a:t>
            </a:r>
          </a:p>
          <a:p>
            <a:pPr marL="800100" lvl="1" indent="-342900"/>
            <a:r>
              <a:rPr lang="en-US" dirty="0" err="1"/>
              <a:t>Jlab</a:t>
            </a:r>
            <a:r>
              <a:rPr lang="en-US" dirty="0"/>
              <a:t> personnel will be here next week for M-mount removal </a:t>
            </a:r>
            <a:r>
              <a:rPr lang="en-US" dirty="0" smtClean="0"/>
              <a:t>from F05 and J04 and associated training </a:t>
            </a:r>
            <a:r>
              <a:rPr lang="en-US" dirty="0"/>
              <a:t>of SLAC personnel. </a:t>
            </a:r>
            <a:endParaRPr lang="en-US" dirty="0" smtClean="0"/>
          </a:p>
          <a:p>
            <a:pPr marL="800100" lvl="1" indent="-342900"/>
            <a:r>
              <a:rPr lang="en-US" dirty="0"/>
              <a:t>F-05 will be moved into CM15 slot (last of L2) where it will be mounted and aligned, followed by HPRF waveguide </a:t>
            </a:r>
            <a:r>
              <a:rPr lang="en-US" dirty="0" smtClean="0"/>
              <a:t>practice installations, cable dressing, </a:t>
            </a:r>
            <a:r>
              <a:rPr lang="en-US" dirty="0"/>
              <a:t>and measurements for terminations</a:t>
            </a:r>
            <a:r>
              <a:rPr lang="en-US" dirty="0" smtClean="0"/>
              <a:t>. </a:t>
            </a:r>
          </a:p>
          <a:p>
            <a:pPr marL="800100" lvl="1" indent="-342900"/>
            <a:r>
              <a:rPr lang="en-US" dirty="0" smtClean="0"/>
              <a:t>F1.3-04 is being prepared for shipping from Fermilab with M-mounts.  </a:t>
            </a:r>
          </a:p>
          <a:p>
            <a:pPr marL="800100" lvl="1" indent="-342900"/>
            <a:r>
              <a:rPr lang="en-US" dirty="0" smtClean="0"/>
              <a:t>Next cryomodules from Jefferson Lab and Fermilab will arrive at SLAC by late January.  </a:t>
            </a:r>
            <a:r>
              <a:rPr lang="en-US" smtClean="0"/>
              <a:t>(Jan 22 and Jan 28) </a:t>
            </a:r>
            <a:endParaRPr lang="en-US" dirty="0" smtClean="0"/>
          </a:p>
          <a:p>
            <a:pPr marL="800100" lvl="1" indent="-342900"/>
            <a:r>
              <a:rPr lang="en-US" dirty="0" smtClean="0"/>
              <a:t>We plan to bring another “practice” cryomodule (one which needs rebuilding) to SLAC, which combined with F05 will enable full practicing of interconnect assembly in the tunnel.  </a:t>
            </a:r>
          </a:p>
          <a:p>
            <a:pPr marL="800100" lvl="1" indent="-342900"/>
            <a:r>
              <a:rPr lang="en-US" dirty="0" smtClean="0"/>
              <a:t>Fermilab and Jefferson Lab have a total of 7 cryomodules now which are ready to send for linac installation.  </a:t>
            </a:r>
          </a:p>
          <a:p>
            <a:pPr marL="1033463" lvl="2" indent="-342900"/>
            <a:r>
              <a:rPr lang="en-US" dirty="0" smtClean="0">
                <a:solidFill>
                  <a:srgbClr val="00B050"/>
                </a:solidFill>
              </a:rPr>
              <a:t>We expect to begin receiving one cryomodule every few weeks starting in February.  </a:t>
            </a:r>
          </a:p>
        </p:txBody>
      </p:sp>
    </p:spTree>
    <p:extLst>
      <p:ext uri="{BB962C8B-B14F-4D97-AF65-F5344CB8AC3E}">
        <p14:creationId xmlns:p14="http://schemas.microsoft.com/office/powerpoint/2010/main" val="345201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dirty="0"/>
          </a:p>
        </p:txBody>
      </p:sp>
      <p:sp>
        <p:nvSpPr>
          <p:cNvPr id="6" name="Title 5"/>
          <p:cNvSpPr>
            <a:spLocks noGrp="1"/>
          </p:cNvSpPr>
          <p:nvPr>
            <p:ph type="title"/>
          </p:nvPr>
        </p:nvSpPr>
        <p:spPr/>
        <p:txBody>
          <a:bodyPr/>
          <a:lstStyle/>
          <a:p>
            <a:r>
              <a:rPr lang="en-US" dirty="0" smtClean="0"/>
              <a:t>1.3 GHz Cryomodule Mass</a:t>
            </a:r>
            <a:endParaRPr lang="en-US" dirty="0"/>
          </a:p>
        </p:txBody>
      </p:sp>
      <p:sp>
        <p:nvSpPr>
          <p:cNvPr id="2" name="Footer Placeholder 1"/>
          <p:cNvSpPr>
            <a:spLocks noGrp="1"/>
          </p:cNvSpPr>
          <p:nvPr>
            <p:ph type="ftr" sz="quarter" idx="13"/>
          </p:nvPr>
        </p:nvSpPr>
        <p:spPr/>
        <p:txBody>
          <a:bodyPr/>
          <a:lstStyle/>
          <a:p>
            <a:r>
              <a:rPr lang="en-US" smtClean="0"/>
              <a:t>LCLS-II Cryomodule Transportation, 6 Feb 2019</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935480"/>
            <a:ext cx="8595360" cy="2987040"/>
          </a:xfrm>
          <a:prstGeom prst="rect">
            <a:avLst/>
          </a:prstGeom>
        </p:spPr>
      </p:pic>
    </p:spTree>
    <p:extLst>
      <p:ext uri="{BB962C8B-B14F-4D97-AF65-F5344CB8AC3E}">
        <p14:creationId xmlns:p14="http://schemas.microsoft.com/office/powerpoint/2010/main" val="243576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Transport Accelerations – Summary of NASA Study</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5" name="Content Placeholder 4"/>
          <p:cNvSpPr>
            <a:spLocks noGrp="1"/>
          </p:cNvSpPr>
          <p:nvPr>
            <p:ph sz="quarter" idx="14"/>
          </p:nvPr>
        </p:nvSpPr>
        <p:spPr>
          <a:xfrm>
            <a:off x="457200" y="1166328"/>
            <a:ext cx="8108950" cy="923730"/>
          </a:xfrm>
        </p:spPr>
        <p:txBody>
          <a:bodyPr/>
          <a:lstStyle/>
          <a:p>
            <a:r>
              <a:rPr lang="en-US" sz="2000" dirty="0" smtClean="0"/>
              <a:t>“Structural Design Criteria Applicable to a Space Shuttle,”</a:t>
            </a:r>
          </a:p>
          <a:p>
            <a:r>
              <a:rPr lang="en-US" sz="2000" dirty="0" smtClean="0"/>
              <a:t>NASA Space Vehicle Design Criteria (Structures), NASA SP-8057,1971.</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67" y="1932172"/>
            <a:ext cx="7213419" cy="4615456"/>
          </a:xfrm>
          <a:prstGeom prst="rect">
            <a:avLst/>
          </a:prstGeom>
        </p:spPr>
      </p:pic>
    </p:spTree>
    <p:extLst>
      <p:ext uri="{BB962C8B-B14F-4D97-AF65-F5344CB8AC3E}">
        <p14:creationId xmlns:p14="http://schemas.microsoft.com/office/powerpoint/2010/main" val="41157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6" name="Title 5"/>
          <p:cNvSpPr>
            <a:spLocks noGrp="1"/>
          </p:cNvSpPr>
          <p:nvPr>
            <p:ph type="title"/>
          </p:nvPr>
        </p:nvSpPr>
        <p:spPr/>
        <p:txBody>
          <a:bodyPr/>
          <a:lstStyle/>
          <a:p>
            <a:r>
              <a:rPr lang="en-US" dirty="0" smtClean="0"/>
              <a:t>Sea transport – slow motion but large angles possible</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390" y="1550202"/>
            <a:ext cx="5951220" cy="4808220"/>
          </a:xfrm>
          <a:prstGeom prst="rect">
            <a:avLst/>
          </a:prstGeom>
        </p:spPr>
      </p:pic>
    </p:spTree>
    <p:extLst>
      <p:ext uri="{BB962C8B-B14F-4D97-AF65-F5344CB8AC3E}">
        <p14:creationId xmlns:p14="http://schemas.microsoft.com/office/powerpoint/2010/main" val="419558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vs Time – DS Outer Frame (Truck)</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353" y="745403"/>
            <a:ext cx="3103047" cy="23272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436" y="3055258"/>
            <a:ext cx="3938678" cy="29540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47381"/>
            <a:ext cx="5143189" cy="4242667"/>
          </a:xfrm>
          <a:prstGeom prst="rect">
            <a:avLst/>
          </a:prstGeom>
        </p:spPr>
      </p:pic>
    </p:spTree>
    <p:extLst>
      <p:ext uri="{BB962C8B-B14F-4D97-AF65-F5344CB8AC3E}">
        <p14:creationId xmlns:p14="http://schemas.microsoft.com/office/powerpoint/2010/main" val="79644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5" name="Title 4"/>
          <p:cNvSpPr>
            <a:spLocks noGrp="1"/>
          </p:cNvSpPr>
          <p:nvPr>
            <p:ph type="title"/>
          </p:nvPr>
        </p:nvSpPr>
        <p:spPr/>
        <p:txBody>
          <a:bodyPr/>
          <a:lstStyle/>
          <a:p>
            <a:r>
              <a:rPr lang="en-US" dirty="0" smtClean="0"/>
              <a:t>Our experience for truck transport with transport frame</a:t>
            </a:r>
            <a:endParaRPr lang="en-US" dirty="0"/>
          </a:p>
        </p:txBody>
      </p:sp>
      <p:sp>
        <p:nvSpPr>
          <p:cNvPr id="4" name="Footer Placeholder 3"/>
          <p:cNvSpPr>
            <a:spLocks noGrp="1"/>
          </p:cNvSpPr>
          <p:nvPr>
            <p:ph type="ftr" sz="quarter" idx="13"/>
          </p:nvPr>
        </p:nvSpPr>
        <p:spPr/>
        <p:txBody>
          <a:bodyPr/>
          <a:lstStyle/>
          <a:p>
            <a:r>
              <a:rPr lang="en-US" smtClean="0"/>
              <a:t>LCLS-II Cryomodule Transportation, 6 Feb 2019</a:t>
            </a:r>
            <a:endParaRPr lang="en-US" dirty="0"/>
          </a:p>
        </p:txBody>
      </p:sp>
      <p:sp>
        <p:nvSpPr>
          <p:cNvPr id="6" name="Content Placeholder 5"/>
          <p:cNvSpPr>
            <a:spLocks noGrp="1"/>
          </p:cNvSpPr>
          <p:nvPr>
            <p:ph sz="quarter" idx="14"/>
          </p:nvPr>
        </p:nvSpPr>
        <p:spPr/>
        <p:txBody>
          <a:bodyPr>
            <a:normAutofit/>
          </a:bodyPr>
          <a:lstStyle/>
          <a:p>
            <a:pPr lvl="1"/>
            <a:r>
              <a:rPr lang="en-US" dirty="0" smtClean="0"/>
              <a:t>X – horizontal side motion </a:t>
            </a:r>
          </a:p>
          <a:p>
            <a:pPr lvl="1"/>
            <a:r>
              <a:rPr lang="en-US" dirty="0" smtClean="0"/>
              <a:t>Y – vertical </a:t>
            </a:r>
          </a:p>
          <a:p>
            <a:pPr lvl="1"/>
            <a:r>
              <a:rPr lang="en-US" dirty="0" smtClean="0"/>
              <a:t>Z – horizontal travel direction </a:t>
            </a:r>
          </a:p>
          <a:p>
            <a:pPr lvl="1"/>
            <a:r>
              <a:rPr lang="en-US" dirty="0" smtClean="0"/>
              <a:t>On the truck trailer bed with air-ride suspension   </a:t>
            </a:r>
          </a:p>
          <a:p>
            <a:pPr lvl="2"/>
            <a:r>
              <a:rPr lang="en-US" dirty="0" smtClean="0"/>
              <a:t>X &lt; 2.5 g</a:t>
            </a:r>
          </a:p>
          <a:p>
            <a:pPr lvl="2"/>
            <a:r>
              <a:rPr lang="en-US" dirty="0" smtClean="0"/>
              <a:t>Y &lt; 2.5 g</a:t>
            </a:r>
          </a:p>
          <a:p>
            <a:pPr lvl="2"/>
            <a:r>
              <a:rPr lang="en-US" dirty="0" smtClean="0"/>
              <a:t>Z &lt; 1.5 g</a:t>
            </a:r>
          </a:p>
          <a:p>
            <a:pPr lvl="1"/>
            <a:r>
              <a:rPr lang="en-US" dirty="0" smtClean="0"/>
              <a:t>At our cryomodule on the inner frame on springs </a:t>
            </a:r>
          </a:p>
          <a:p>
            <a:pPr lvl="2"/>
            <a:r>
              <a:rPr lang="en-US" dirty="0" smtClean="0"/>
              <a:t>X &lt; 1 g </a:t>
            </a:r>
          </a:p>
          <a:p>
            <a:pPr lvl="2"/>
            <a:r>
              <a:rPr lang="en-US" dirty="0" smtClean="0"/>
              <a:t>Y &lt; 1.5 g</a:t>
            </a:r>
          </a:p>
          <a:p>
            <a:pPr lvl="2"/>
            <a:r>
              <a:rPr lang="en-US" dirty="0" smtClean="0"/>
              <a:t>Z &lt; 1 g</a:t>
            </a:r>
            <a:endParaRPr lang="en-US" dirty="0"/>
          </a:p>
        </p:txBody>
      </p:sp>
    </p:spTree>
    <p:extLst>
      <p:ext uri="{BB962C8B-B14F-4D97-AF65-F5344CB8AC3E}">
        <p14:creationId xmlns:p14="http://schemas.microsoft.com/office/powerpoint/2010/main" val="1512043805"/>
      </p:ext>
    </p:extLst>
  </p:cSld>
  <p:clrMapOvr>
    <a:masterClrMapping/>
  </p:clrMapOvr>
</p:sld>
</file>

<file path=ppt/theme/theme1.xml><?xml version="1.0" encoding="utf-8"?>
<a:theme xmlns:a="http://schemas.openxmlformats.org/drawingml/2006/main" name="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B6CED81E-951A-4DFA-9287-6DC86C25A1D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B774D99237A44BE707D73B8CAC532" ma:contentTypeVersion="8" ma:contentTypeDescription="Create a new document." ma:contentTypeScope="" ma:versionID="a8b4091f99d67ba44f67915a5e91046a">
  <xsd:schema xmlns:xsd="http://www.w3.org/2001/XMLSchema" xmlns:xs="http://www.w3.org/2001/XMLSchema" xmlns:p="http://schemas.microsoft.com/office/2006/metadata/properties" xmlns:ns2="http://schemas.microsoft.com/sharepoint/v4" xmlns:ns3="edd148e4-5974-43a9-9f34-fb13a34868a7" targetNamespace="http://schemas.microsoft.com/office/2006/metadata/properties" ma:root="true" ma:fieldsID="a175695bd13820ca137d998413a2f34a" ns2:_="" ns3:_="">
    <xsd:import namespace="http://schemas.microsoft.com/sharepoint/v4"/>
    <xsd:import namespace="edd148e4-5974-43a9-9f34-fb13a34868a7"/>
    <xsd:element name="properties">
      <xsd:complexType>
        <xsd:sequence>
          <xsd:element name="documentManagement">
            <xsd:complexType>
              <xsd:all>
                <xsd:element ref="ns2:IconOverlay" minOccurs="0"/>
                <xsd:element ref="ns3:Speak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d148e4-5974-43a9-9f34-fb13a34868a7" elementFormDefault="qualified">
    <xsd:import namespace="http://schemas.microsoft.com/office/2006/documentManagement/types"/>
    <xsd:import namespace="http://schemas.microsoft.com/office/infopath/2007/PartnerControls"/>
    <xsd:element name="Speaker" ma:index="9" nillable="true" ma:displayName="Speaker" ma:internalName="Speak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IconOverlay xmlns="http://schemas.microsoft.com/sharepoint/v4" xsi:nil="true"/>
    <Speaker xmlns="edd148e4-5974-43a9-9f34-fb13a34868a7">Tom Peterson</Speak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876A72-04BE-432E-890C-F5468F284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edd148e4-5974-43a9-9f34-fb13a3486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B16AA-9221-46AE-B700-523442ABDABD}">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edd148e4-5974-43a9-9f34-fb13a34868a7"/>
    <ds:schemaRef ds:uri="http://purl.org/dc/terms/"/>
    <ds:schemaRef ds:uri="http://schemas.microsoft.com/office/infopath/2007/PartnerControls"/>
    <ds:schemaRef ds:uri="http://schemas.openxmlformats.org/package/2006/metadata/core-properties"/>
    <ds:schemaRef ds:uri="http://schemas.microsoft.com/sharepoint/v4"/>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LastName_Title_DR201608</Template>
  <TotalTime>44702</TotalTime>
  <Words>2069</Words>
  <Application>Microsoft Office PowerPoint</Application>
  <PresentationFormat>On-screen Show (4:3)</PresentationFormat>
  <Paragraphs>248</Paragraphs>
  <Slides>40</Slides>
  <Notes>1</Notes>
  <HiddenSlides>0</HiddenSlides>
  <MMClips>1</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LastName_Title_DR201608</vt:lpstr>
      <vt:lpstr>1_LastName_Title_DR201608</vt:lpstr>
      <vt:lpstr>2_LastName_Title_DR201608</vt:lpstr>
      <vt:lpstr>3_LastName_Title_DR201608</vt:lpstr>
      <vt:lpstr>4_LastName_Title_DR201608</vt:lpstr>
      <vt:lpstr>FNAL_TemplateMac_060514</vt:lpstr>
      <vt:lpstr>  LCLS-II Cryomodule Transportation Experience and Lessons Learned</vt:lpstr>
      <vt:lpstr>LCLS-II 1.3 CM Transport System</vt:lpstr>
      <vt:lpstr>LCLS-II 1.3 GHz cryomodule – 8 superconducting niobium RF cavities, 12 meters long assembly</vt:lpstr>
      <vt:lpstr>Transport System. DESY Feed Cap Sectional View</vt:lpstr>
      <vt:lpstr>1.3 GHz Cryomodule Mass</vt:lpstr>
      <vt:lpstr>Transport Accelerations – Summary of NASA Study</vt:lpstr>
      <vt:lpstr>Sea transport – slow motion but large angles possible</vt:lpstr>
      <vt:lpstr>Acceleration vs Time – DS Outer Frame (Truck)</vt:lpstr>
      <vt:lpstr>Our experience for truck transport with transport frame</vt:lpstr>
      <vt:lpstr>CAD model cross section at RF power coupler</vt:lpstr>
      <vt:lpstr>Coupler internal motion during shipping </vt:lpstr>
      <vt:lpstr>MODE 1 (12 Hz) :Rocking Mode in X-Dir</vt:lpstr>
      <vt:lpstr>Many resonance frequencies in the 10 – 20 Hz range</vt:lpstr>
      <vt:lpstr>Key improvements in transportation system</vt:lpstr>
      <vt:lpstr>“M-mount” constraint of assembled coupler </vt:lpstr>
      <vt:lpstr>A cage of thin rods – another transport option (tested and proven OK but not presently in use) </vt:lpstr>
      <vt:lpstr>Lessons learned </vt:lpstr>
      <vt:lpstr>Engage shipping professionals</vt:lpstr>
      <vt:lpstr>Acknowledgements</vt:lpstr>
      <vt:lpstr>Sector 10 entrance</vt:lpstr>
      <vt:lpstr>Additional slides for reference</vt:lpstr>
      <vt:lpstr>F1.3-06.  First cryomodule shipped to SLAC.   Arrival 19 Jan 2018 </vt:lpstr>
      <vt:lpstr>PowerPoint Presentation</vt:lpstr>
      <vt:lpstr>Cavity motion which could result from support motion</vt:lpstr>
      <vt:lpstr>LCLS-II-4.5-ES-0403, Cold Button Beam Position Monitor </vt:lpstr>
      <vt:lpstr>Project response to cryomodule fasteners issues</vt:lpstr>
      <vt:lpstr>The rough ride continued </vt:lpstr>
      <vt:lpstr>Eu-XFEL road shock data were similar to ours</vt:lpstr>
      <vt:lpstr>F1.3-05 Shipping Test July 25, 2018, More Results</vt:lpstr>
      <vt:lpstr>Summary for F1.3-05 road tests</vt:lpstr>
      <vt:lpstr>Foam blocks damp thermal shield swinging</vt:lpstr>
      <vt:lpstr>Upstream end post tie-down</vt:lpstr>
      <vt:lpstr>Upstream end post with tie-down removed</vt:lpstr>
      <vt:lpstr>Upstream end post shows normal cool-down slide mark</vt:lpstr>
      <vt:lpstr>PowerPoint Presentation</vt:lpstr>
      <vt:lpstr>Technical Failure Analysis Logic Path</vt:lpstr>
      <vt:lpstr>Bellows prediction, data, and specification </vt:lpstr>
      <vt:lpstr>Alignment requirements</vt:lpstr>
      <vt:lpstr>Present status at SLAC</vt:lpstr>
      <vt:lpstr>Next </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LCLS-II Cryomodule Transportation</dc:title>
  <dc:creator>Smitherum, Stefanie</dc:creator>
  <cp:lastModifiedBy>Peterson, Thomas J</cp:lastModifiedBy>
  <cp:revision>682</cp:revision>
  <cp:lastPrinted>2018-01-24T20:41:17Z</cp:lastPrinted>
  <dcterms:created xsi:type="dcterms:W3CDTF">2016-07-29T17:18:15Z</dcterms:created>
  <dcterms:modified xsi:type="dcterms:W3CDTF">2019-02-05T14:57:47Z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0x010100334B774D99237A44BE707D73B8CAC532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ies>
</file>