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325" r:id="rId4"/>
    <p:sldId id="377" r:id="rId5"/>
    <p:sldId id="382" r:id="rId6"/>
    <p:sldId id="366" r:id="rId7"/>
    <p:sldId id="383" r:id="rId8"/>
    <p:sldId id="378" r:id="rId9"/>
    <p:sldId id="307" r:id="rId10"/>
    <p:sldId id="380" r:id="rId11"/>
    <p:sldId id="379" r:id="rId12"/>
    <p:sldId id="308" r:id="rId13"/>
    <p:sldId id="364" r:id="rId14"/>
    <p:sldId id="376" r:id="rId15"/>
    <p:sldId id="304" r:id="rId16"/>
    <p:sldId id="367" r:id="rId17"/>
    <p:sldId id="372" r:id="rId18"/>
    <p:sldId id="368" r:id="rId19"/>
    <p:sldId id="369" r:id="rId20"/>
    <p:sldId id="370" r:id="rId21"/>
    <p:sldId id="374" r:id="rId22"/>
    <p:sldId id="331" r:id="rId23"/>
    <p:sldId id="385" r:id="rId24"/>
    <p:sldId id="386" r:id="rId25"/>
    <p:sldId id="3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79" autoAdjust="0"/>
    <p:restoredTop sz="88959" autoAdjust="0"/>
  </p:normalViewPr>
  <p:slideViewPr>
    <p:cSldViewPr>
      <p:cViewPr varScale="1">
        <p:scale>
          <a:sx n="58" d="100"/>
          <a:sy n="58" d="100"/>
        </p:scale>
        <p:origin x="67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F5C35-207E-4CF6-BBEE-C80066EA4839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55564-ADE4-4F8D-A7AF-101B9EB1A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97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55564-ADE4-4F8D-A7AF-101B9EB1A1C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B34F4-BC6A-4CFD-AB50-187A4681777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72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B34F4-BC6A-4CFD-AB50-187A4681777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893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A811-9495-4AD5-A97B-70693F5DD7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12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3F13-2A60-4583-962C-5C6674BBA41E}" type="datetime1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1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36F6-B88F-4EC9-A4FD-B85B2D9069E9}" type="datetime1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5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18B7-12E6-49CC-A8C7-C07DAAE4D4B7}" type="datetime1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9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0" y="928670"/>
            <a:ext cx="8858280" cy="45719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8427720" algn="l"/>
              </a:tabLst>
              <a:defRPr/>
            </a:pPr>
            <a:endParaRPr lang="zh-CN" altLang="en-US" sz="1600" b="1" i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043758" cy="57148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74106" y="6492875"/>
            <a:ext cx="990600" cy="365125"/>
          </a:xfrm>
          <a:prstGeom prst="rect">
            <a:avLst/>
          </a:prstGeom>
        </p:spPr>
        <p:txBody>
          <a:bodyPr/>
          <a:lstStyle/>
          <a:p>
            <a:fld id="{4B514181-69FE-7C43-AB0A-95D566B63C77}" type="slidenum">
              <a:rPr kumimoji="1" lang="zh-CN" altLang="en-US">
                <a:solidFill>
                  <a:prstClr val="black"/>
                </a:solidFill>
              </a:rPr>
              <a:pPr/>
              <a:t>‹#›</a:t>
            </a:fld>
            <a:endParaRPr kumimoji="1"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4758" y="6492875"/>
            <a:ext cx="7633448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kumimoji="1" lang="en-US" altLang="zh-CN">
                <a:solidFill>
                  <a:prstClr val="black"/>
                </a:solidFill>
              </a:rPr>
              <a:t>R. D. Porter, TTC Feb 5, 2019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9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470025"/>
          </a:xfrm>
        </p:spPr>
        <p:txBody>
          <a:bodyPr/>
          <a:lstStyle>
            <a:lvl1pPr>
              <a:defRPr b="1" u="sng">
                <a:solidFill>
                  <a:srgbClr val="FF0000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10" name="Picture 2" descr="logo-imp2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-506" y="1"/>
            <a:ext cx="643416" cy="60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 descr="cn74toplogo0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-1"/>
            <a:ext cx="2860032" cy="60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 userDrawn="1"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zh-CN" altLang="en-US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F PEPSI" pitchFamily="34" charset="0"/>
                <a:ea typeface="黑体" pitchFamily="49" charset="-122"/>
              </a:rPr>
              <a:t>   </a:t>
            </a:r>
            <a:endParaRPr lang="zh-CN" altLang="en-US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0000CC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4758" y="6492875"/>
            <a:ext cx="76334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zh-CN">
                <a:solidFill>
                  <a:prstClr val="black"/>
                </a:solidFill>
              </a:rPr>
              <a:t>R. D. Porter, TTC Feb 5, 2019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FA2C3857-05C3-469A-99D6-DFE21362DA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-27725"/>
            <a:ext cx="3056815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65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0" y="928670"/>
            <a:ext cx="8858280" cy="45719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8427720" algn="l"/>
              </a:tabLst>
              <a:defRPr/>
            </a:pPr>
            <a:endParaRPr lang="zh-CN" altLang="en-US" sz="1600" b="1" i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043758" cy="57148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zh-CN" altLang="en-US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F PEPSI" pitchFamily="34" charset="0"/>
                <a:ea typeface="黑体" pitchFamily="49" charset="-122"/>
              </a:rPr>
              <a:t>   </a:t>
            </a:r>
            <a:endParaRPr lang="zh-CN" altLang="en-US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0000CC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4758" y="6492875"/>
            <a:ext cx="76334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zh-CN">
                <a:solidFill>
                  <a:prstClr val="black"/>
                </a:solidFill>
              </a:rPr>
              <a:t>R. D. Porter, TTC Feb 5, 2019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4532-542F-4B94-B584-6BB1F1D4C120}" type="datetime1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4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432D-3AAE-484E-A53F-FC35C2CDC114}" type="datetime1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5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A306-A302-4B7B-8988-540C38799BF2}" type="datetime1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2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42A-2B33-401B-9CDC-1A1E77D26656}" type="datetime1">
              <a:rPr lang="en-GB" smtClean="0"/>
              <a:t>05/02/2019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9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B248-CED1-468B-A7F7-25DF5C31C158}" type="datetime1">
              <a:rPr lang="en-GB" smtClean="0"/>
              <a:t>05/02/2019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0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0433-5223-4C26-90DF-74CCD0AD57F1}" type="datetime1">
              <a:rPr lang="en-GB" smtClean="0"/>
              <a:t>05/02/2019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2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A053-525F-4500-AB8D-DE79034A50B6}" type="datetime1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6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E594-6BB6-4804-AE58-8D3088B01A34}" type="datetime1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6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16AE8-F16F-4943-BFFD-A01B8A8CB7E8}" type="datetime1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R. D. Porter, TTC Feb 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69"/>
          <a:stretch/>
        </p:blipFill>
        <p:spPr>
          <a:xfrm>
            <a:off x="0" y="0"/>
            <a:ext cx="2771776" cy="491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33488" cy="333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0"/>
            <a:ext cx="4648201" cy="491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59"/>
          <a:stretch/>
        </p:blipFill>
        <p:spPr>
          <a:xfrm>
            <a:off x="2514600" y="0"/>
            <a:ext cx="2790825" cy="4919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199" y="0"/>
            <a:ext cx="6096001" cy="491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80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043758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57158" y="1071546"/>
            <a:ext cx="8429684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 级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zh-CN" altLang="en-US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F PEPSI" pitchFamily="34" charset="0"/>
                <a:ea typeface="黑体" pitchFamily="49" charset="-122"/>
              </a:rPr>
              <a:t>   </a:t>
            </a:r>
            <a:endParaRPr lang="zh-CN" altLang="en-US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0000CC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4758" y="6492875"/>
            <a:ext cx="7633448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>
                <a:solidFill>
                  <a:prstClr val="black"/>
                </a:solidFill>
              </a:rPr>
              <a:t>R. D. Porter, TTC Feb 5, 2019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74106" y="6492875"/>
            <a:ext cx="990600" cy="365125"/>
          </a:xfrm>
          <a:prstGeom prst="rect">
            <a:avLst/>
          </a:prstGeom>
        </p:spPr>
        <p:txBody>
          <a:bodyPr/>
          <a:lstStyle/>
          <a:p>
            <a:fld id="{4B514181-69FE-7C43-AB0A-95D566B63C77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9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00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T-mapping, B-measurements and Vertical Diagnostics at Cornell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7543800" cy="1828800"/>
          </a:xfrm>
        </p:spPr>
        <p:txBody>
          <a:bodyPr>
            <a:normAutofit fontScale="47500" lnSpcReduction="20000"/>
          </a:bodyPr>
          <a:lstStyle/>
          <a:p>
            <a:r>
              <a:rPr lang="en-GB" sz="5900" dirty="0">
                <a:solidFill>
                  <a:srgbClr val="7E7E7E"/>
                </a:solidFill>
              </a:rPr>
              <a:t>Ryan Porter</a:t>
            </a:r>
          </a:p>
          <a:p>
            <a:r>
              <a:rPr lang="en-GB" sz="5900" dirty="0">
                <a:solidFill>
                  <a:srgbClr val="7E7E7E"/>
                </a:solidFill>
              </a:rPr>
              <a:t>Cornell University</a:t>
            </a:r>
          </a:p>
          <a:p>
            <a:endParaRPr lang="en-GB" dirty="0"/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Supported by:</a:t>
            </a:r>
          </a:p>
          <a:p>
            <a:r>
              <a:rPr lang="en-US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U.S. DOE award DE-SC0008431.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64668-2376-468C-95C6-E7F7B6EA2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5963920"/>
            <a:ext cx="513080" cy="513080"/>
          </a:xfrm>
          <a:prstGeom prst="rect">
            <a:avLst/>
          </a:prstGeom>
        </p:spPr>
      </p:pic>
      <p:pic>
        <p:nvPicPr>
          <p:cNvPr id="5" name="Picture 4" descr="nsfe">
            <a:extLst>
              <a:ext uri="{FF2B5EF4-FFF2-40B4-BE49-F238E27FC236}">
                <a16:creationId xmlns:a16="http://schemas.microsoft.com/office/drawing/2014/main" id="{C1E1B3F0-9441-468B-808F-AA1F13325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88" y1="29412" x2="5488" y2="29412"/>
                        <a14:foregroundMark x1="10671" y1="25077" x2="10671" y2="25077"/>
                        <a14:foregroundMark x1="17378" y1="21362" x2="17378" y2="21362"/>
                        <a14:foregroundMark x1="24695" y1="10836" x2="24695" y2="10836"/>
                        <a14:foregroundMark x1="33841" y1="8359" x2="33841" y2="8359"/>
                        <a14:foregroundMark x1="43293" y1="6502" x2="43293" y2="6502"/>
                        <a14:foregroundMark x1="56402" y1="3715" x2="56402" y2="3715"/>
                        <a14:foregroundMark x1="69512" y1="8978" x2="69512" y2="8978"/>
                        <a14:foregroundMark x1="74085" y1="13313" x2="74085" y2="13313"/>
                        <a14:foregroundMark x1="83537" y1="18576" x2="83537" y2="18576"/>
                        <a14:foregroundMark x1="86890" y1="22291" x2="86890" y2="22291"/>
                        <a14:foregroundMark x1="92073" y1="30031" x2="92073" y2="30031"/>
                        <a14:foregroundMark x1="92378" y1="41486" x2="92378" y2="41486"/>
                        <a14:foregroundMark x1="93598" y1="50464" x2="93598" y2="50464"/>
                        <a14:foregroundMark x1="93293" y1="64396" x2="93293" y2="64396"/>
                        <a14:foregroundMark x1="84756" y1="75542" x2="84756" y2="75542"/>
                        <a14:foregroundMark x1="81707" y1="81424" x2="81707" y2="81424"/>
                        <a14:foregroundMark x1="71951" y1="86997" x2="71951" y2="86997"/>
                        <a14:foregroundMark x1="65244" y1="89164" x2="65244" y2="89164"/>
                        <a14:foregroundMark x1="57012" y1="91641" x2="57012" y2="91641"/>
                        <a14:foregroundMark x1="49390" y1="93808" x2="49390" y2="93808"/>
                        <a14:foregroundMark x1="39024" y1="93498" x2="39024" y2="93498"/>
                        <a14:foregroundMark x1="27744" y1="90402" x2="27744" y2="90402"/>
                        <a14:foregroundMark x1="19207" y1="84211" x2="19207" y2="84211"/>
                        <a14:foregroundMark x1="10366" y1="72136" x2="10366" y2="72136"/>
                        <a14:foregroundMark x1="6707" y1="64706" x2="6707" y2="64706"/>
                        <a14:foregroundMark x1="6098" y1="50155" x2="6098" y2="50155"/>
                        <a14:foregroundMark x1="6098" y1="43034" x2="6098" y2="43034"/>
                        <a14:backgroundMark x1="26220" y1="43344" x2="26220" y2="43344"/>
                        <a14:backgroundMark x1="31707" y1="39319" x2="31707" y2="39319"/>
                        <a14:backgroundMark x1="32622" y1="30031" x2="32622" y2="30031"/>
                        <a14:backgroundMark x1="39939" y1="31579" x2="39939" y2="31579"/>
                        <a14:backgroundMark x1="44207" y1="23839" x2="44207" y2="23839"/>
                        <a14:backgroundMark x1="50305" y1="28483" x2="50305" y2="28483"/>
                        <a14:backgroundMark x1="56402" y1="25077" x2="56402" y2="25077"/>
                        <a14:backgroundMark x1="60671" y1="30650" x2="60671" y2="30650"/>
                        <a14:backgroundMark x1="70427" y1="30341" x2="70427" y2="30341"/>
                        <a14:backgroundMark x1="69512" y1="38390" x2="69512" y2="38390"/>
                        <a14:backgroundMark x1="76220" y1="42724" x2="76220" y2="42724"/>
                        <a14:backgroundMark x1="71646" y1="48916" x2="71646" y2="48916"/>
                        <a14:backgroundMark x1="74390" y1="55418" x2="74390" y2="55418"/>
                        <a14:backgroundMark x1="68293" y1="59133" x2="68293" y2="59133"/>
                        <a14:backgroundMark x1="68293" y1="66563" x2="68293" y2="66563"/>
                        <a14:backgroundMark x1="60671" y1="67492" x2="60671" y2="67492"/>
                        <a14:backgroundMark x1="56402" y1="73375" x2="56402" y2="73375"/>
                        <a14:backgroundMark x1="50000" y1="69969" x2="50000" y2="69969"/>
                        <a14:backgroundMark x1="45427" y1="72446" x2="45427" y2="72446"/>
                        <a14:backgroundMark x1="39634" y1="67183" x2="39634" y2="67183"/>
                        <a14:backgroundMark x1="31098" y1="67492" x2="31098" y2="67492"/>
                        <a14:backgroundMark x1="31707" y1="60062" x2="31707" y2="60062"/>
                        <a14:backgroundMark x1="23476" y1="56347" x2="23476" y2="56347"/>
                        <a14:backgroundMark x1="23780" y1="41796" x2="23780" y2="41796"/>
                        <a14:backgroundMark x1="5183" y1="40557" x2="5183" y2="40557"/>
                        <a14:backgroundMark x1="57012" y1="94737" x2="57012" y2="94737"/>
                        <a14:backgroundMark x1="35671" y1="6192" x2="35671" y2="6192"/>
                        <a14:backgroundMark x1="27134" y1="10217" x2="27134" y2="10217"/>
                        <a14:backgroundMark x1="28963" y1="49536" x2="28963" y2="49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958840"/>
            <a:ext cx="542237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enter for Bright Beams">
            <a:extLst>
              <a:ext uri="{FF2B5EF4-FFF2-40B4-BE49-F238E27FC236}">
                <a16:creationId xmlns:a16="http://schemas.microsoft.com/office/drawing/2014/main" id="{B661EE14-9D42-4F68-9FE0-A98DD4DAD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79505"/>
            <a:ext cx="5943600" cy="8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6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8316720-29F9-4020-8F8E-1250C4A98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44" y="1600200"/>
            <a:ext cx="4584191" cy="358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F114A0-07AF-4B48-BBA9-45D0D08B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Calibrating T-Map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AA00B-BA60-4694-9AC1-24A7DDB7C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41148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/>
              <a:t>Measure resistance</a:t>
            </a:r>
            <a:r>
              <a:rPr lang="en-US" dirty="0"/>
              <a:t> by applying constant current source and measuring voltage drop</a:t>
            </a:r>
          </a:p>
          <a:p>
            <a:r>
              <a:rPr lang="en-US" dirty="0"/>
              <a:t>Allen-Bradley resistors ~</a:t>
            </a:r>
            <a:r>
              <a:rPr lang="el-GR" dirty="0"/>
              <a:t>30 Ω/</a:t>
            </a:r>
            <a:r>
              <a:rPr lang="en-US" dirty="0" err="1"/>
              <a:t>mK</a:t>
            </a:r>
            <a:endParaRPr lang="en-US" dirty="0"/>
          </a:p>
          <a:p>
            <a:pPr lvl="1"/>
            <a:r>
              <a:rPr lang="en-US" dirty="0"/>
              <a:t>Need calibrating</a:t>
            </a:r>
          </a:p>
          <a:p>
            <a:r>
              <a:rPr lang="en-US" dirty="0"/>
              <a:t>Calibrate while cooling below 4.2 K using Cernox sensors</a:t>
            </a:r>
          </a:p>
          <a:p>
            <a:pPr lvl="1"/>
            <a:r>
              <a:rPr lang="en-US" dirty="0"/>
              <a:t>Fit a 4</a:t>
            </a:r>
            <a:r>
              <a:rPr lang="en-US" baseline="30000" dirty="0"/>
              <a:t>th</a:t>
            </a:r>
            <a:r>
              <a:rPr lang="en-US" dirty="0"/>
              <a:t> order polynomial to T</a:t>
            </a:r>
            <a:r>
              <a:rPr lang="en-US" baseline="30000" dirty="0"/>
              <a:t>-1</a:t>
            </a:r>
            <a:r>
              <a:rPr lang="en-US" dirty="0"/>
              <a:t> vs ln(R)</a:t>
            </a:r>
          </a:p>
          <a:p>
            <a:r>
              <a:rPr lang="en-US" dirty="0"/>
              <a:t>Can get </a:t>
            </a:r>
            <a:r>
              <a:rPr lang="en-US" b="1" u="sng" dirty="0"/>
              <a:t>1 </a:t>
            </a:r>
            <a:r>
              <a:rPr lang="en-US" b="1" u="sng" dirty="0" err="1"/>
              <a:t>mK</a:t>
            </a:r>
            <a:r>
              <a:rPr lang="en-US" b="1" u="sng" dirty="0"/>
              <a:t> resolution </a:t>
            </a:r>
            <a:r>
              <a:rPr lang="en-US" dirty="0"/>
              <a:t>(after averaging)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9EA98-35FC-47CC-BA14-59C2F3D1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646E9-94E5-459A-AE17-47290D85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10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261336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Temperature 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" y="710625"/>
            <a:ext cx="9144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Temperature map of a </a:t>
            </a:r>
            <a:r>
              <a:rPr lang="en-GB" sz="3200" dirty="0" err="1"/>
              <a:t>Nb</a:t>
            </a:r>
            <a:r>
              <a:rPr lang="en-GB" sz="3200" dirty="0"/>
              <a:t> cavity at Cornell</a:t>
            </a:r>
          </a:p>
          <a:p>
            <a:pPr algn="ctr"/>
            <a:r>
              <a:rPr lang="el-GR" sz="3200" dirty="0"/>
              <a:t>Δ</a:t>
            </a:r>
            <a:r>
              <a:rPr lang="en-US" sz="3200" dirty="0"/>
              <a:t>T = </a:t>
            </a:r>
            <a:r>
              <a:rPr lang="en-GB" sz="3200" dirty="0"/>
              <a:t>T</a:t>
            </a:r>
            <a:r>
              <a:rPr lang="en-GB" sz="3200" baseline="-25000" dirty="0"/>
              <a:t>RF-on</a:t>
            </a:r>
            <a:r>
              <a:rPr lang="en-GB" sz="3200" dirty="0"/>
              <a:t> - T</a:t>
            </a:r>
            <a:r>
              <a:rPr lang="en-GB" sz="3200" baseline="-25000" dirty="0"/>
              <a:t>RF-off</a:t>
            </a:r>
          </a:p>
          <a:p>
            <a:pPr algn="ctr"/>
            <a:r>
              <a:rPr lang="en-GB" sz="3200" dirty="0"/>
              <a:t>Use bath resistors to account for LHe bath T drift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248A9-F44D-4D95-862C-7FB362163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18302"/>
            <a:ext cx="8153400" cy="387769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60F45-D877-47A0-AF43-23723FD4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8B6DC-E5F4-4A9B-A5A3-41764F06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11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285116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5016-E9A4-4BC3-9EF6-586C1E11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057525"/>
            <a:ext cx="7772400" cy="13620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Flux Trapping Measurements at Cornell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84B335-2068-4DCC-8E8B-8F4DE630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A081E-C34F-4AEF-AC29-F0911FCE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12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4531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86BA53D-F347-4A9B-8068-3E92D044E775}"/>
              </a:ext>
            </a:extLst>
          </p:cNvPr>
          <p:cNvSpPr/>
          <p:nvPr/>
        </p:nvSpPr>
        <p:spPr>
          <a:xfrm>
            <a:off x="5943600" y="3775265"/>
            <a:ext cx="175654" cy="4919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Experimental setup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6" y="1198267"/>
            <a:ext cx="2712077" cy="482153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01CB722-6F49-43DF-ACEE-4D78A35B8B5A}"/>
              </a:ext>
            </a:extLst>
          </p:cNvPr>
          <p:cNvGrpSpPr/>
          <p:nvPr/>
        </p:nvGrpSpPr>
        <p:grpSpPr>
          <a:xfrm>
            <a:off x="2895600" y="533400"/>
            <a:ext cx="6163916" cy="4419600"/>
            <a:chOff x="2815400" y="685800"/>
            <a:chExt cx="6163916" cy="44196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3C98DC8-6220-464F-9648-F3F9CD62A650}"/>
                </a:ext>
              </a:extLst>
            </p:cNvPr>
            <p:cNvGrpSpPr/>
            <p:nvPr/>
          </p:nvGrpSpPr>
          <p:grpSpPr>
            <a:xfrm>
              <a:off x="4290454" y="1295400"/>
              <a:ext cx="2415146" cy="3810000"/>
              <a:chOff x="4290454" y="1295400"/>
              <a:chExt cx="2415146" cy="38100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E955321-608D-4F48-AD51-C7A3D1C9445C}"/>
                  </a:ext>
                </a:extLst>
              </p:cNvPr>
              <p:cNvSpPr/>
              <p:nvPr/>
            </p:nvSpPr>
            <p:spPr>
              <a:xfrm>
                <a:off x="4290454" y="2514600"/>
                <a:ext cx="2415146" cy="13716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2C3F55-D967-4B2A-81F9-F3FB1DBC72ED}"/>
                  </a:ext>
                </a:extLst>
              </p:cNvPr>
              <p:cNvSpPr/>
              <p:nvPr/>
            </p:nvSpPr>
            <p:spPr>
              <a:xfrm>
                <a:off x="5105400" y="1295400"/>
                <a:ext cx="762000" cy="1371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96AAF58-06ED-4ACC-9EF3-D9E9727A3F37}"/>
                  </a:ext>
                </a:extLst>
              </p:cNvPr>
              <p:cNvSpPr/>
              <p:nvPr/>
            </p:nvSpPr>
            <p:spPr>
              <a:xfrm>
                <a:off x="5105400" y="3733800"/>
                <a:ext cx="762000" cy="1371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0F0A2C8-1ABB-4F61-BDF6-BC35CEB24B92}"/>
                </a:ext>
              </a:extLst>
            </p:cNvPr>
            <p:cNvSpPr/>
            <p:nvPr/>
          </p:nvSpPr>
          <p:spPr>
            <a:xfrm>
              <a:off x="4114800" y="3048000"/>
              <a:ext cx="304800" cy="30479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24CC25F-CFAB-4D9E-9323-09E273825878}"/>
                </a:ext>
              </a:extLst>
            </p:cNvPr>
            <p:cNvSpPr/>
            <p:nvPr/>
          </p:nvSpPr>
          <p:spPr>
            <a:xfrm>
              <a:off x="4953000" y="2286001"/>
              <a:ext cx="304800" cy="30479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1380A6-6BD9-4828-8F45-0D4D6C1A781C}"/>
                </a:ext>
              </a:extLst>
            </p:cNvPr>
            <p:cNvSpPr/>
            <p:nvPr/>
          </p:nvSpPr>
          <p:spPr>
            <a:xfrm>
              <a:off x="4953000" y="3810001"/>
              <a:ext cx="304800" cy="30479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C1EF1D-40F2-4D37-8B12-C557FA849B54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4038600"/>
              <a:ext cx="32004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FB7DC6-5EC6-4E28-8117-99BB61D27420}"/>
                </a:ext>
              </a:extLst>
            </p:cNvPr>
            <p:cNvSpPr/>
            <p:nvPr/>
          </p:nvSpPr>
          <p:spPr>
            <a:xfrm>
              <a:off x="5867400" y="2022665"/>
              <a:ext cx="175654" cy="49193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A0353B3-8A4E-4F8E-8E8D-A4CA109F5A44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2362200"/>
              <a:ext cx="32004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68B847D-F9EC-42BA-B583-D7170D1C188E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4182858" y="1562990"/>
              <a:ext cx="770142" cy="7230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14F510-4AAE-41B5-9AEB-26FB22E9A385}"/>
                </a:ext>
              </a:extLst>
            </p:cNvPr>
            <p:cNvSpPr txBox="1"/>
            <p:nvPr/>
          </p:nvSpPr>
          <p:spPr>
            <a:xfrm>
              <a:off x="2815400" y="731993"/>
              <a:ext cx="27349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Cernox Temperature</a:t>
              </a:r>
              <a:br>
                <a:rPr lang="en-US" sz="2400" dirty="0"/>
              </a:br>
              <a:r>
                <a:rPr lang="en-US" sz="2400" dirty="0"/>
                <a:t>Sensors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0E94F26-B590-4381-9F41-28FE6F77979F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flipH="1">
              <a:off x="6080369" y="1516797"/>
              <a:ext cx="553178" cy="4566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EB7B82-EDAD-484B-AE4D-5B1F20D54156}"/>
                </a:ext>
              </a:extLst>
            </p:cNvPr>
            <p:cNvSpPr txBox="1"/>
            <p:nvPr/>
          </p:nvSpPr>
          <p:spPr>
            <a:xfrm>
              <a:off x="5914343" y="685800"/>
              <a:ext cx="14384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Flux Gate</a:t>
              </a:r>
              <a:br>
                <a:rPr lang="en-US" sz="2400" dirty="0"/>
              </a:br>
              <a:r>
                <a:rPr lang="en-US" sz="2400" dirty="0"/>
                <a:t>on top iris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C0BA654-C9B6-4806-8D1D-3DA56E0B36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86600" y="2362200"/>
              <a:ext cx="376859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BF40D8F-68F8-4B46-83EC-35979B99C0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6600" y="3048000"/>
              <a:ext cx="376859" cy="990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539645E-0078-493E-BBA7-1392347B3B99}"/>
                </a:ext>
              </a:extLst>
            </p:cNvPr>
            <p:cNvSpPr txBox="1"/>
            <p:nvPr/>
          </p:nvSpPr>
          <p:spPr>
            <a:xfrm>
              <a:off x="7513850" y="2632501"/>
              <a:ext cx="14654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Helmholtz</a:t>
              </a:r>
              <a:br>
                <a:rPr lang="en-US" sz="2400" dirty="0"/>
              </a:br>
              <a:r>
                <a:rPr lang="en-US" sz="2400" dirty="0"/>
                <a:t>Coil</a:t>
              </a:r>
            </a:p>
          </p:txBody>
        </p:sp>
      </p:grp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1FBD4D63-48CE-4C00-B27F-E3A6B7B97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214" y="5029200"/>
            <a:ext cx="5746185" cy="10667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Cooldown in applied field, then turn off Helmholtz coil</a:t>
            </a:r>
          </a:p>
          <a:p>
            <a:r>
              <a:rPr lang="en-US" dirty="0" err="1"/>
              <a:t>B</a:t>
            </a:r>
            <a:r>
              <a:rPr lang="en-US" baseline="-25000" dirty="0" err="1"/>
              <a:t>trapped</a:t>
            </a:r>
            <a:r>
              <a:rPr lang="en-US" dirty="0"/>
              <a:t> = </a:t>
            </a:r>
            <a:r>
              <a:rPr lang="en-US" dirty="0" err="1"/>
              <a:t>B</a:t>
            </a:r>
            <a:r>
              <a:rPr lang="en-US" baseline="-25000" dirty="0" err="1"/>
              <a:t>left</a:t>
            </a:r>
            <a:r>
              <a:rPr lang="en-US" dirty="0"/>
              <a:t> - </a:t>
            </a:r>
            <a:r>
              <a:rPr lang="en-US" dirty="0" err="1"/>
              <a:t>B</a:t>
            </a:r>
            <a:r>
              <a:rPr lang="en-US" baseline="-25000" dirty="0" err="1"/>
              <a:t>amb</a:t>
            </a:r>
            <a:endParaRPr lang="en-US" baseline="-25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14B0FC-E4A9-446D-8DF2-9830EFC8020B}"/>
              </a:ext>
            </a:extLst>
          </p:cNvPr>
          <p:cNvSpPr/>
          <p:nvPr/>
        </p:nvSpPr>
        <p:spPr>
          <a:xfrm>
            <a:off x="6781800" y="2819400"/>
            <a:ext cx="175654" cy="4919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6F2CE-77FB-4625-BF7B-E8EA055E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FBBC72-A17E-4F47-BD41-AEABF018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13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88082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 txBox="1">
            <a:spLocks/>
          </p:cNvSpPr>
          <p:nvPr/>
        </p:nvSpPr>
        <p:spPr>
          <a:xfrm>
            <a:off x="7974106" y="6492875"/>
            <a:ext cx="990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971600" y="332656"/>
            <a:ext cx="7676926" cy="571480"/>
          </a:xfrm>
        </p:spPr>
        <p:txBody>
          <a:bodyPr/>
          <a:lstStyle/>
          <a:p>
            <a:pPr marL="685800" indent="-685800"/>
            <a:r>
              <a:rPr lang="en-US" altLang="zh-CN" sz="3600" dirty="0"/>
              <a:t>Three Methods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23528" y="1124744"/>
                <a:ext cx="5616624" cy="4800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/>
                    <a:ea typeface="宋体" panose="02010600030101010101" pitchFamily="2" charset="-122"/>
                    <a:cs typeface="+mn-cs"/>
                  </a:rPr>
                  <a:t>Method adopted at  JLAB[1]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zh-CN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CN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altLang="zh-CN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trap</m:t>
                          </m:r>
                        </m:sub>
                      </m:sSub>
                      <m:r>
                        <a:rPr kumimoji="0" lang="en-US" altLang="zh-C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=(1</m:t>
                      </m:r>
                      <m:r>
                        <a:rPr kumimoji="0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zh-CN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CN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altLang="zh-CN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Eq</m:t>
                          </m:r>
                        </m:sub>
                      </m:sSub>
                      <m:r>
                        <a:rPr kumimoji="0" lang="en-US" altLang="zh-C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)×</m:t>
                      </m:r>
                      <m:sSub>
                        <m:sSubPr>
                          <m:ctrlPr>
                            <a:rPr kumimoji="0" lang="zh-CN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CN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altLang="zh-CN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zh-CN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CN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altLang="zh-CN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eq</m:t>
                          </m:r>
                        </m:sub>
                      </m:sSub>
                      <m:r>
                        <a:rPr kumimoji="0" lang="en-US" altLang="zh-C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zh-CN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zh-CN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SC</m:t>
                              </m:r>
                              <m: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Eq</m:t>
                              </m:r>
                            </m:sub>
                          </m:sSub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zh-CN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NC</m:t>
                              </m:r>
                              <m: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Eq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kumimoji="0" lang="zh-CN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SC</m:t>
                              </m:r>
                              <m: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Eq</m:t>
                              </m:r>
                            </m:sub>
                            <m:sup>
                              <m: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(0)</m:t>
                              </m:r>
                            </m:sup>
                          </m:sSubSup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zh-CN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NC</m:t>
                              </m:r>
                              <m: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Eq</m:t>
                              </m:r>
                            </m:sub>
                          </m:sSub>
                        </m:den>
                      </m:f>
                      <m:r>
                        <a:rPr kumimoji="0" lang="en-US" altLang="zh-C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zh-CN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0" lang="zh-CN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zh-CN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SC</m:t>
                                  </m:r>
                                  <m:r>
                                    <a:rPr kumimoji="0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Eq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zh-CN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NC</m:t>
                                  </m:r>
                                  <m:r>
                                    <a:rPr kumimoji="0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Eq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−</m:t>
                          </m:r>
                          <m:r>
                            <a:rPr kumimoji="0" lang="en-US" altLang="zh-CN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kumimoji="0" lang="zh-CN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0" lang="zh-CN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SC</m:t>
                                  </m:r>
                                  <m:r>
                                    <a:rPr kumimoji="0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Eq</m:t>
                                  </m:r>
                                </m:sub>
                                <m:sup>
                                  <m:r>
                                    <a:rPr kumimoji="0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(0)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kumimoji="0" lang="zh-CN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NC</m:t>
                                  </m:r>
                                  <m:r>
                                    <a:rPr kumimoji="0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Eq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−</m:t>
                          </m:r>
                          <m:r>
                            <a:rPr kumimoji="0" lang="en-US" altLang="zh-CN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Cambria Math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/>
                    <a:ea typeface="Cambria Math"/>
                    <a:cs typeface="+mn-cs"/>
                  </a:rPr>
                  <a:t>Method  adopted at  FNAL[2]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𝑡𝑟𝑎𝑝</m:t>
                          </m:r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𝑁𝐶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1−</m:t>
                          </m:r>
                          <m:f>
                            <m:f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kumimoji="0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𝑆𝐶</m:t>
                                      </m:r>
                                      <m:r>
                                        <a:rPr kumimoji="0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𝑒𝑞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kumimoji="0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𝑁𝐶</m:t>
                                      </m:r>
                                      <m:r>
                                        <a:rPr kumimoji="0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𝑒𝑞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−1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𝑃𝐷</m:t>
                                  </m:r>
                                </m:sub>
                              </m:s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/>
                    <a:ea typeface="宋体" panose="02010600030101010101" pitchFamily="2" charset="-122"/>
                    <a:cs typeface="+mn-cs"/>
                  </a:rPr>
                  <a:t>Method adopted at  Cornell[3]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𝑡𝑟𝑎𝑝𝑝𝑒𝑑</m:t>
                          </m:r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𝑙𝑒𝑓𝑡</m:t>
                          </m:r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𝑎𝑚𝑏</m:t>
                          </m:r>
                        </m:sub>
                      </m:sSub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24744"/>
                <a:ext cx="5616624" cy="4800160"/>
              </a:xfrm>
              <a:prstGeom prst="rect">
                <a:avLst/>
              </a:prstGeom>
              <a:blipFill rotWithShape="1">
                <a:blip r:embed="rId3"/>
                <a:stretch>
                  <a:fillRect l="-648" t="-505"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-20906" y="6021893"/>
            <a:ext cx="90628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[1]. S. Huang, Takayuki Kubo, and R.L.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Geng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Phys, Rev. ST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Accel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Beams 19, 082001(2016).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[2]. M.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Martinello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et al., in Proceedings of SRF2015, Whistler, BC, Canada, MOPB015.</a:t>
            </a:r>
            <a:endParaRPr kumimoji="0" lang="zh-CN" altLang="zh-C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[3]. D.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Gonnella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J. Kaufman, and M.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Liepe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J. Appl. Phys119, 073904 (2016).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8586" y="1268760"/>
            <a:ext cx="2055371" cy="584775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Method J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4008" y="3284984"/>
            <a:ext cx="2031325" cy="584775"/>
          </a:xfrm>
          <a:prstGeom prst="rect">
            <a:avLst/>
          </a:prstGeom>
          <a:solidFill>
            <a:srgbClr val="0099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Method 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87721" y="5229200"/>
            <a:ext cx="2029723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Method C</a:t>
            </a:r>
          </a:p>
        </p:txBody>
      </p:sp>
      <p:sp>
        <p:nvSpPr>
          <p:cNvPr id="7" name="Curved Up Arrow 6"/>
          <p:cNvSpPr/>
          <p:nvPr/>
        </p:nvSpPr>
        <p:spPr>
          <a:xfrm flipH="1">
            <a:off x="3635896" y="4437112"/>
            <a:ext cx="1728192" cy="36004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4885" y="4081427"/>
            <a:ext cx="36721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Numerically Calculated  Ratio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Modeling perfect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dia-gmagnetism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1.7 for 1-cell TESLA end cell shape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Varies with cavity geometry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DF2240-AD1B-4904-A76F-1A16E4314DCD}"/>
              </a:ext>
            </a:extLst>
          </p:cNvPr>
          <p:cNvSpPr txBox="1"/>
          <p:nvPr/>
        </p:nvSpPr>
        <p:spPr>
          <a:xfrm>
            <a:off x="48770" y="68431"/>
            <a:ext cx="879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Shichun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Huang(IMP,CAS),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Rongli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(JLAB),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“Can Present Techniques for Cavity Flux Expulsion Efficacy Measurements be Unified?”, TTC 2018 CERN, Nov 2018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079688"/>
      </p:ext>
    </p:extLst>
  </p:cSld>
  <p:clrMapOvr>
    <a:masterClrMapping/>
  </p:clrMapOvr>
  <p:transition advTm="10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199" y="0"/>
            <a:ext cx="6096001" cy="491935"/>
          </a:xfrm>
        </p:spPr>
        <p:txBody>
          <a:bodyPr>
            <a:noAutofit/>
          </a:bodyPr>
          <a:lstStyle/>
          <a:p>
            <a:r>
              <a:rPr lang="en-US" sz="2800"/>
              <a:t>Flux Trapping Experiment on STE1-2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5242052" cy="5668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Was preparing to test STE1-2</a:t>
            </a:r>
          </a:p>
          <a:p>
            <a:pPr lvl="1"/>
            <a:r>
              <a:rPr lang="en-US" dirty="0"/>
              <a:t>2.6 GHz Nb</a:t>
            </a:r>
            <a:r>
              <a:rPr lang="en-US" baseline="-25000" dirty="0"/>
              <a:t>3</a:t>
            </a:r>
            <a:r>
              <a:rPr lang="en-US" dirty="0"/>
              <a:t>Sn cavity</a:t>
            </a:r>
          </a:p>
          <a:p>
            <a:pPr lvl="2"/>
            <a:r>
              <a:rPr lang="en-US" dirty="0"/>
              <a:t>Will present results on Thursday!</a:t>
            </a:r>
          </a:p>
          <a:p>
            <a:r>
              <a:rPr lang="en-US" dirty="0"/>
              <a:t>Opportunity to compare flux trapping techniques!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Compare techniques all in one test with top iris, bottom iris, and equator flux gates</a:t>
            </a:r>
          </a:p>
          <a:p>
            <a:r>
              <a:rPr lang="en-US" b="1" u="sng" dirty="0"/>
              <a:t>Cornell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Cooldown, measure top iris</a:t>
            </a:r>
          </a:p>
          <a:p>
            <a:r>
              <a:rPr lang="en-US" b="1" u="sng" dirty="0" err="1"/>
              <a:t>Jlab</a:t>
            </a:r>
            <a:r>
              <a:rPr lang="en-US" b="1" u="sng" dirty="0"/>
              <a:t>:</a:t>
            </a:r>
          </a:p>
          <a:p>
            <a:pPr lvl="1"/>
            <a:r>
              <a:rPr lang="en-US" dirty="0"/>
              <a:t>Cooldown, measure equator</a:t>
            </a:r>
          </a:p>
          <a:p>
            <a:pPr lvl="1"/>
            <a:r>
              <a:rPr lang="en-US" dirty="0"/>
              <a:t>Cooldown in “zero” (ambient field) then turn on Helmholtz coil to same current</a:t>
            </a:r>
          </a:p>
          <a:p>
            <a:r>
              <a:rPr lang="en-US" b="1" u="sng" dirty="0"/>
              <a:t>Fermi Lab*:</a:t>
            </a:r>
          </a:p>
          <a:p>
            <a:pPr lvl="1"/>
            <a:r>
              <a:rPr lang="en-US" dirty="0"/>
              <a:t>Cooldown, measure equator</a:t>
            </a:r>
          </a:p>
          <a:p>
            <a:pPr lvl="1"/>
            <a:r>
              <a:rPr lang="en-US" dirty="0"/>
              <a:t>*Calculate/simulate new R</a:t>
            </a:r>
            <a:r>
              <a:rPr lang="en-US" baseline="-25000" dirty="0"/>
              <a:t>PD</a:t>
            </a:r>
            <a:r>
              <a:rPr lang="en-US" dirty="0"/>
              <a:t> number for specific geometry</a:t>
            </a:r>
          </a:p>
          <a:p>
            <a:pPr lvl="1"/>
            <a:endParaRPr lang="en-US" dirty="0"/>
          </a:p>
          <a:p>
            <a:r>
              <a:rPr lang="en-US" dirty="0"/>
              <a:t>Note: cooldown rate 1 K/10 min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31658-CE0B-4FAD-82C6-556C8512B2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346259" y="1953194"/>
            <a:ext cx="3922134" cy="321614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4A52F-5C7E-480E-9DCC-6D86E242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166C8-504F-4D93-AE89-2357F3E2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15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655972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Flux Trapping Experiment on STE1-2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STE1-2 looks like it is near 100% trapping</a:t>
            </a:r>
          </a:p>
          <a:p>
            <a:pPr lvl="1"/>
            <a:r>
              <a:rPr lang="en-US" dirty="0"/>
              <a:t>For 106 </a:t>
            </a:r>
            <a:r>
              <a:rPr lang="en-US" dirty="0" err="1"/>
              <a:t>mG</a:t>
            </a:r>
            <a:r>
              <a:rPr lang="en-US" dirty="0"/>
              <a:t> applied field change in field through transition/transitions is 1 </a:t>
            </a:r>
            <a:r>
              <a:rPr lang="en-US" dirty="0" err="1"/>
              <a:t>mG</a:t>
            </a:r>
            <a:r>
              <a:rPr lang="en-US" dirty="0"/>
              <a:t> or less.</a:t>
            </a:r>
          </a:p>
          <a:p>
            <a:r>
              <a:rPr lang="en-US" dirty="0"/>
              <a:t>After </a:t>
            </a:r>
            <a:r>
              <a:rPr lang="en-US" dirty="0" err="1"/>
              <a:t>cooldown</a:t>
            </a:r>
            <a:r>
              <a:rPr lang="en-US" dirty="0"/>
              <a:t> with Helmholtz coil off flux top iris fluxgate read 46.3 </a:t>
            </a:r>
            <a:r>
              <a:rPr lang="en-US" dirty="0" err="1"/>
              <a:t>mG</a:t>
            </a:r>
            <a:endParaRPr lang="en-US" dirty="0"/>
          </a:p>
          <a:p>
            <a:pPr lvl="1"/>
            <a:r>
              <a:rPr lang="en-US" dirty="0"/>
              <a:t>Much less than 106 </a:t>
            </a:r>
            <a:r>
              <a:rPr lang="en-US" dirty="0" err="1"/>
              <a:t>mG</a:t>
            </a:r>
            <a:r>
              <a:rPr lang="en-US" dirty="0"/>
              <a:t>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u="sng" dirty="0"/>
              <a:t>Historic Cornell method under estimates trapped flux</a:t>
            </a:r>
          </a:p>
          <a:p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1C541B-AB28-4B37-B592-3F79C0235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285346"/>
              </p:ext>
            </p:extLst>
          </p:nvPr>
        </p:nvGraphicFramePr>
        <p:xfrm>
          <a:off x="1524000" y="3276600"/>
          <a:ext cx="60960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28297182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915385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302313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71864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“Real”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JLab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Fermi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Cornell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27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106 </a:t>
                      </a:r>
                      <a:r>
                        <a:rPr lang="en-US" sz="2800" dirty="0" err="1"/>
                        <a:t>mG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106 </a:t>
                      </a:r>
                      <a:r>
                        <a:rPr lang="en-US" sz="2800" dirty="0" err="1"/>
                        <a:t>mG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106 </a:t>
                      </a:r>
                      <a:r>
                        <a:rPr lang="en-US" sz="2800" dirty="0" err="1"/>
                        <a:t>mG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46.3 </a:t>
                      </a:r>
                      <a:r>
                        <a:rPr lang="en-US" sz="2800" dirty="0" err="1"/>
                        <a:t>mG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864345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98DD6-58B9-40B7-8C2F-8B9D25E0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02550-BFD9-4F98-BD47-9F4469AE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16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883861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5867400" cy="30132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Simulated STE1-2 flux trapping/expulsion</a:t>
            </a:r>
          </a:p>
          <a:p>
            <a:pPr lvl="1"/>
            <a:r>
              <a:rPr lang="en-US" dirty="0"/>
              <a:t>Model in CST Studio with very small µ</a:t>
            </a:r>
            <a:r>
              <a:rPr lang="en-US" baseline="-25000" dirty="0"/>
              <a:t>r</a:t>
            </a:r>
            <a:r>
              <a:rPr lang="en-US" dirty="0"/>
              <a:t> (0.0000001) (near perfect diamagnet)</a:t>
            </a:r>
          </a:p>
          <a:p>
            <a:pPr lvl="1"/>
            <a:r>
              <a:rPr lang="en-US" dirty="0"/>
              <a:t>Complete Expulsion of 106 </a:t>
            </a:r>
            <a:r>
              <a:rPr lang="en-US" dirty="0" err="1"/>
              <a:t>mG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106 </a:t>
            </a:r>
            <a:r>
              <a:rPr lang="en-US" dirty="0" err="1"/>
              <a:t>mG</a:t>
            </a:r>
            <a:r>
              <a:rPr lang="en-US" dirty="0"/>
              <a:t> trapped, no Helmholtz coil</a:t>
            </a:r>
          </a:p>
          <a:p>
            <a:pPr lvl="2"/>
            <a:r>
              <a:rPr lang="en-US" dirty="0"/>
              <a:t>Assumption Field trapped perfectly vertical</a:t>
            </a:r>
          </a:p>
          <a:p>
            <a:r>
              <a:rPr lang="en-US" dirty="0"/>
              <a:t>Average B-field over </a:t>
            </a:r>
            <a:r>
              <a:rPr lang="en-US" u="sng" dirty="0"/>
              <a:t>active region</a:t>
            </a:r>
            <a:r>
              <a:rPr lang="en-US" dirty="0"/>
              <a:t> of flux gate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7891"/>
            <a:ext cx="4191000" cy="2725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56" y="3737891"/>
            <a:ext cx="4468544" cy="2725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343" y="3737891"/>
            <a:ext cx="347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100% Expelling (cooled in 100 </a:t>
            </a:r>
            <a:r>
              <a:rPr lang="en-US" b="1" dirty="0" err="1"/>
              <a:t>mG</a:t>
            </a:r>
            <a:r>
              <a:rPr lang="en-US" b="1" dirty="0"/>
              <a:t>)</a:t>
            </a:r>
          </a:p>
          <a:p>
            <a:r>
              <a:rPr lang="en-US" b="1" dirty="0"/>
              <a:t>y-component B-field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3699067"/>
            <a:ext cx="2135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100 </a:t>
            </a:r>
            <a:r>
              <a:rPr lang="en-US" b="1" dirty="0" err="1"/>
              <a:t>mG</a:t>
            </a:r>
            <a:r>
              <a:rPr lang="en-US" b="1" dirty="0"/>
              <a:t> trapped</a:t>
            </a:r>
          </a:p>
          <a:p>
            <a:r>
              <a:rPr lang="en-US" b="1" dirty="0"/>
              <a:t>y-component B-field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FFB4F1-181F-44B2-A69F-CA27D11161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t="8910" r="16762" b="6822"/>
          <a:stretch/>
        </p:blipFill>
        <p:spPr>
          <a:xfrm>
            <a:off x="6510020" y="670561"/>
            <a:ext cx="2372360" cy="28528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2B7E3-1E89-43F8-AAE4-9C38E5F9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7AF9A-02C8-4D97-A714-09776CA7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17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2315426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Simulation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21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Simulation results for 106 </a:t>
            </a:r>
            <a:r>
              <a:rPr lang="en-US" dirty="0" err="1"/>
              <a:t>mG</a:t>
            </a:r>
            <a:r>
              <a:rPr lang="en-US" dirty="0"/>
              <a:t> applied/trapped </a:t>
            </a:r>
          </a:p>
          <a:p>
            <a:pPr lvl="1"/>
            <a:r>
              <a:rPr lang="en-US" dirty="0"/>
              <a:t>Within 15% for all measurements!</a:t>
            </a:r>
          </a:p>
          <a:p>
            <a:pPr lvl="1"/>
            <a:r>
              <a:rPr lang="en-US" dirty="0"/>
              <a:t>‘Tabs’ are important in simulation (for 2.6 GHz)!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902" y="2205038"/>
            <a:ext cx="7552196" cy="25955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52433-7A20-43B3-B948-1EBD2AF94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EA33A-F2D4-4784-8220-CF8E872B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18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567295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Equator is bad… Why!?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057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Simulation not entirely getting correct fields inside walls. Field switches from 100 </a:t>
            </a:r>
            <a:r>
              <a:rPr lang="en-US" dirty="0" err="1"/>
              <a:t>mG</a:t>
            </a:r>
            <a:r>
              <a:rPr lang="en-US" dirty="0"/>
              <a:t> at halfway point of wall (1.25 mm/2.5 mm)</a:t>
            </a:r>
          </a:p>
          <a:p>
            <a:pPr lvl="1"/>
            <a:r>
              <a:rPr lang="en-US" dirty="0"/>
              <a:t>High density mesh or smaller µ</a:t>
            </a:r>
            <a:r>
              <a:rPr lang="en-US" baseline="-25000" dirty="0"/>
              <a:t>r</a:t>
            </a:r>
            <a:r>
              <a:rPr lang="en-US" dirty="0"/>
              <a:t> does not help</a:t>
            </a:r>
          </a:p>
          <a:p>
            <a:pPr lvl="1"/>
            <a:r>
              <a:rPr lang="en-US" dirty="0"/>
              <a:t>Problem with program for this application?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38" y="2743200"/>
            <a:ext cx="6431382" cy="357211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19378EF-93F3-43C9-9961-B023D35C7BA9}"/>
              </a:ext>
            </a:extLst>
          </p:cNvPr>
          <p:cNvSpPr/>
          <p:nvPr/>
        </p:nvSpPr>
        <p:spPr>
          <a:xfrm>
            <a:off x="2514600" y="4114800"/>
            <a:ext cx="15240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E07E1-CE06-421E-8501-3E0342D5898E}"/>
              </a:ext>
            </a:extLst>
          </p:cNvPr>
          <p:cNvSpPr txBox="1"/>
          <p:nvPr/>
        </p:nvSpPr>
        <p:spPr>
          <a:xfrm>
            <a:off x="937184" y="5257800"/>
            <a:ext cx="1874571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Magnetic field incorrect through half of wall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B29801-5F4C-458E-B406-30D237A5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8D4520-FAD6-4375-9AD1-1A7ABCD8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19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84212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6F60E-4FC5-44B4-9301-7D8D7FF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D299E-F3C1-4345-9E76-BD474CC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/>
              <a:t>Vertical test diagnostic</a:t>
            </a:r>
          </a:p>
          <a:p>
            <a:pPr lvl="1"/>
            <a:r>
              <a:rPr lang="en-US" dirty="0"/>
              <a:t>Setup</a:t>
            </a:r>
          </a:p>
          <a:p>
            <a:pPr lvl="1"/>
            <a:r>
              <a:rPr lang="en-US" dirty="0"/>
              <a:t>Analysis</a:t>
            </a:r>
          </a:p>
          <a:p>
            <a:endParaRPr lang="en-US" dirty="0"/>
          </a:p>
          <a:p>
            <a:r>
              <a:rPr lang="en-US" dirty="0"/>
              <a:t>Temperature mapping</a:t>
            </a:r>
          </a:p>
          <a:p>
            <a:endParaRPr lang="en-US" dirty="0"/>
          </a:p>
          <a:p>
            <a:r>
              <a:rPr lang="en-US" dirty="0"/>
              <a:t>Flux Trapping Measurements</a:t>
            </a:r>
          </a:p>
          <a:p>
            <a:pPr lvl="1"/>
            <a:r>
              <a:rPr lang="en-US" dirty="0"/>
              <a:t>Experimental setup</a:t>
            </a:r>
          </a:p>
          <a:p>
            <a:pPr lvl="1"/>
            <a:r>
              <a:rPr lang="en-US" dirty="0"/>
              <a:t>Comparison with other labs</a:t>
            </a:r>
          </a:p>
          <a:p>
            <a:pPr lvl="1"/>
            <a:r>
              <a:rPr lang="en-US" dirty="0"/>
              <a:t>Electromagnetic simulations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C9B3F-2C74-45A6-81DF-2AD4DF98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R. D. Porter, TTC Feb 5,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1DA32-FA3C-4E76-8379-D5AD7BBD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2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659521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F75C-19D5-467A-8A48-6AE95BB0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LTE – 1.3 GHz Tesla Style Cavities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D84A38-194B-4466-8419-E6BC22D25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Have conducted simulations of LTE (1.3 GHz) flux trapping</a:t>
            </a:r>
          </a:p>
          <a:p>
            <a:pPr lvl="1"/>
            <a:r>
              <a:rPr lang="en-US" dirty="0"/>
              <a:t>The cavity simulations find top iris fluxgate measures </a:t>
            </a:r>
            <a:r>
              <a:rPr lang="en-US" b="1" u="sng" dirty="0">
                <a:solidFill>
                  <a:srgbClr val="FF0000"/>
                </a:solidFill>
              </a:rPr>
              <a:t>58.0%</a:t>
            </a:r>
            <a:r>
              <a:rPr lang="en-US" dirty="0"/>
              <a:t> of ‘actual’ trapped flux</a:t>
            </a:r>
          </a:p>
          <a:p>
            <a:endParaRPr lang="en-US" dirty="0"/>
          </a:p>
          <a:p>
            <a:r>
              <a:rPr lang="en-US" dirty="0"/>
              <a:t>Previous data could be corrected using simulation results</a:t>
            </a:r>
          </a:p>
          <a:p>
            <a:endParaRPr lang="en-US" dirty="0"/>
          </a:p>
          <a:p>
            <a:r>
              <a:rPr lang="en-US" dirty="0"/>
              <a:t>Need to confirm flux trapping simulations with experiments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2814C-C4D4-4ABC-9733-880A6EB6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3A6AE-A308-42C7-873B-A4B8BA6E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8DBAE2-7DA5-433F-94A3-C02DB4BDDEE6}" type="slidenum">
              <a:rPr lang="en-GB" smtClean="0"/>
              <a:t>20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705501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Flux Trapping Sim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Cornell’s historic iris measurements trapped flux have </a:t>
            </a:r>
            <a:r>
              <a:rPr lang="en-US" b="1" u="sng" dirty="0"/>
              <a:t>underestimated trapped magnetic fields</a:t>
            </a:r>
          </a:p>
          <a:p>
            <a:pPr lvl="1"/>
            <a:r>
              <a:rPr lang="en-US" dirty="0"/>
              <a:t>Cornell measurements have overestimated flux trapping sensitivity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Some improvement needed in flux trapping simulations</a:t>
            </a:r>
          </a:p>
          <a:p>
            <a:pPr lvl="1"/>
            <a:r>
              <a:rPr lang="en-US" dirty="0"/>
              <a:t>B-field changing in walls</a:t>
            </a:r>
          </a:p>
          <a:p>
            <a:endParaRPr lang="en-US" dirty="0"/>
          </a:p>
          <a:p>
            <a:r>
              <a:rPr lang="en-US" dirty="0"/>
              <a:t>For STE (</a:t>
            </a:r>
            <a:r>
              <a:rPr lang="en-US" b="1" u="sng" dirty="0">
                <a:solidFill>
                  <a:srgbClr val="00B050"/>
                </a:solidFill>
              </a:rPr>
              <a:t>2.6 GHz</a:t>
            </a:r>
            <a:r>
              <a:rPr lang="en-US" dirty="0"/>
              <a:t>) cavity top iris measures only </a:t>
            </a:r>
            <a:r>
              <a:rPr lang="en-US" b="1" u="sng" dirty="0">
                <a:solidFill>
                  <a:srgbClr val="00B050"/>
                </a:solidFill>
              </a:rPr>
              <a:t>43.7%</a:t>
            </a:r>
            <a:r>
              <a:rPr lang="en-US" dirty="0"/>
              <a:t> of ‘actual’ trapped flux</a:t>
            </a:r>
          </a:p>
          <a:p>
            <a:endParaRPr lang="en-US" dirty="0"/>
          </a:p>
          <a:p>
            <a:r>
              <a:rPr lang="en-US" dirty="0"/>
              <a:t>For LTE (</a:t>
            </a:r>
            <a:r>
              <a:rPr lang="en-US" b="1" u="sng" dirty="0">
                <a:solidFill>
                  <a:srgbClr val="FF0000"/>
                </a:solidFill>
              </a:rPr>
              <a:t>1.3 GHz</a:t>
            </a:r>
            <a:r>
              <a:rPr lang="en-US" dirty="0"/>
              <a:t>) cavity simulations find top iris fluxgate measures </a:t>
            </a:r>
            <a:r>
              <a:rPr lang="en-US" b="1" u="sng" dirty="0">
                <a:solidFill>
                  <a:srgbClr val="FF0000"/>
                </a:solidFill>
              </a:rPr>
              <a:t>58.0%</a:t>
            </a:r>
            <a:r>
              <a:rPr lang="en-US" dirty="0"/>
              <a:t> of ‘actual’ trapped flux</a:t>
            </a:r>
          </a:p>
          <a:p>
            <a:pPr lvl="1"/>
            <a:r>
              <a:rPr lang="en-US" dirty="0"/>
              <a:t>Need to do 1.3 GHz flux trapping experiments to confirm simulations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F0B41-8083-443B-AC47-0D61B6C8D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DE871-21EA-43B2-908A-4AB02BA0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21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823812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B10B-5595-4DBB-8D1C-7E82FAA4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B64F-5BF0-43E8-947E-90C7B8351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Flux trapping measurements assume trapped flux is oriented with the applied field. If trapped flux moves during partial expulsion, how much does this impact measurements? T-maps imply that the flux distribution is not uniform.</a:t>
            </a:r>
          </a:p>
          <a:p>
            <a:endParaRPr lang="en-US" dirty="0"/>
          </a:p>
          <a:p>
            <a:r>
              <a:rPr lang="en-US" dirty="0"/>
              <a:t>How does the orientation of trapped flux </a:t>
            </a:r>
            <a:r>
              <a:rPr lang="en-US" dirty="0" err="1"/>
              <a:t>w.r.t.</a:t>
            </a:r>
            <a:r>
              <a:rPr lang="en-US" dirty="0"/>
              <a:t> the RF surface impact losses? And sensitivity measurements?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278BF-E096-48A5-8356-269C43B3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484AD-6B19-4A2E-BF43-60A10461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22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222822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5016-E9A4-4BC3-9EF6-586C1E11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057525"/>
            <a:ext cx="7772400" cy="13620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 up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3015B-3198-4D89-93A1-0DF3C0C1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E8BB6-D938-4B56-9F6D-77BBF53E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26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Continuous Q vs 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For continuous Q vs E the entire decay curve is used</a:t>
                </a:r>
              </a:p>
              <a:p>
                <a:r>
                  <a:rPr lang="en-US" dirty="0"/>
                  <a:t>The conventional decay curve Q vs E point is found</a:t>
                </a:r>
              </a:p>
              <a:p>
                <a:r>
                  <a:rPr lang="en-US" dirty="0"/>
                  <a:t>This first point is used to determine 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e</a:t>
                </a:r>
                <a:endParaRPr lang="en-US" baseline="-25000" dirty="0"/>
              </a:p>
              <a:p>
                <a:r>
                  <a:rPr lang="en-US" dirty="0"/>
                  <a:t>This allows a continuous Q</a:t>
                </a:r>
                <a:r>
                  <a:rPr lang="en-US" baseline="-25000" dirty="0"/>
                  <a:t>0</a:t>
                </a:r>
                <a:r>
                  <a:rPr lang="en-US" dirty="0"/>
                  <a:t> to be calculated as: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err="1"/>
                  <a:t>E</a:t>
                </a:r>
                <a:r>
                  <a:rPr lang="en-US" baseline="-25000" dirty="0" err="1"/>
                  <a:t>acc</a:t>
                </a:r>
                <a:r>
                  <a:rPr lang="en-US" dirty="0"/>
                  <a:t> as a function of time is: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F7256-2C21-41E6-96AF-35AF0FBE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4D7C0-73A1-4021-BA68-7B7E231E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9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Experimental setup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3" y="1066800"/>
            <a:ext cx="2712077" cy="482153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01CB722-6F49-43DF-ACEE-4D78A35B8B5A}"/>
              </a:ext>
            </a:extLst>
          </p:cNvPr>
          <p:cNvGrpSpPr>
            <a:grpSpLocks noChangeAspect="1"/>
          </p:cNvGrpSpPr>
          <p:nvPr/>
        </p:nvGrpSpPr>
        <p:grpSpPr>
          <a:xfrm>
            <a:off x="3781518" y="685800"/>
            <a:ext cx="4430556" cy="3053693"/>
            <a:chOff x="2663894" y="685800"/>
            <a:chExt cx="6412330" cy="44196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3C98DC8-6220-464F-9648-F3F9CD62A650}"/>
                </a:ext>
              </a:extLst>
            </p:cNvPr>
            <p:cNvGrpSpPr/>
            <p:nvPr/>
          </p:nvGrpSpPr>
          <p:grpSpPr>
            <a:xfrm>
              <a:off x="4290454" y="1295400"/>
              <a:ext cx="2415146" cy="3810000"/>
              <a:chOff x="4290454" y="1295400"/>
              <a:chExt cx="2415146" cy="38100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E955321-608D-4F48-AD51-C7A3D1C9445C}"/>
                  </a:ext>
                </a:extLst>
              </p:cNvPr>
              <p:cNvSpPr/>
              <p:nvPr/>
            </p:nvSpPr>
            <p:spPr>
              <a:xfrm>
                <a:off x="4290454" y="2514600"/>
                <a:ext cx="2415146" cy="13716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2C3F55-D967-4B2A-81F9-F3FB1DBC72ED}"/>
                  </a:ext>
                </a:extLst>
              </p:cNvPr>
              <p:cNvSpPr/>
              <p:nvPr/>
            </p:nvSpPr>
            <p:spPr>
              <a:xfrm>
                <a:off x="5105400" y="1295400"/>
                <a:ext cx="762000" cy="1371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96AAF58-06ED-4ACC-9EF3-D9E9727A3F37}"/>
                  </a:ext>
                </a:extLst>
              </p:cNvPr>
              <p:cNvSpPr/>
              <p:nvPr/>
            </p:nvSpPr>
            <p:spPr>
              <a:xfrm>
                <a:off x="5105400" y="3733800"/>
                <a:ext cx="762000" cy="1371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0F0A2C8-1ABB-4F61-BDF6-BC35CEB24B92}"/>
                </a:ext>
              </a:extLst>
            </p:cNvPr>
            <p:cNvSpPr/>
            <p:nvPr/>
          </p:nvSpPr>
          <p:spPr>
            <a:xfrm>
              <a:off x="4114800" y="3048000"/>
              <a:ext cx="304800" cy="30479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24CC25F-CFAB-4D9E-9323-09E273825878}"/>
                </a:ext>
              </a:extLst>
            </p:cNvPr>
            <p:cNvSpPr/>
            <p:nvPr/>
          </p:nvSpPr>
          <p:spPr>
            <a:xfrm>
              <a:off x="4953000" y="2286001"/>
              <a:ext cx="304800" cy="30479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1380A6-6BD9-4828-8F45-0D4D6C1A781C}"/>
                </a:ext>
              </a:extLst>
            </p:cNvPr>
            <p:cNvSpPr/>
            <p:nvPr/>
          </p:nvSpPr>
          <p:spPr>
            <a:xfrm>
              <a:off x="4953000" y="3810001"/>
              <a:ext cx="304800" cy="30479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C1EF1D-40F2-4D37-8B12-C557FA849B54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4038600"/>
              <a:ext cx="32004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FB7DC6-5EC6-4E28-8117-99BB61D27420}"/>
                </a:ext>
              </a:extLst>
            </p:cNvPr>
            <p:cNvSpPr/>
            <p:nvPr/>
          </p:nvSpPr>
          <p:spPr>
            <a:xfrm>
              <a:off x="5867400" y="2022665"/>
              <a:ext cx="175654" cy="49193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0F1FEF-610C-4196-A298-B999FC8CACA1}"/>
                </a:ext>
              </a:extLst>
            </p:cNvPr>
            <p:cNvSpPr/>
            <p:nvPr/>
          </p:nvSpPr>
          <p:spPr>
            <a:xfrm>
              <a:off x="6705600" y="2937065"/>
              <a:ext cx="175654" cy="49193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A0353B3-8A4E-4F8E-8E8D-A4CA109F5A44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2362200"/>
              <a:ext cx="32004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68B847D-F9EC-42BA-B583-D7170D1C188E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4182858" y="1667426"/>
              <a:ext cx="770141" cy="6185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14F510-4AAE-41B5-9AEB-26FB22E9A385}"/>
                </a:ext>
              </a:extLst>
            </p:cNvPr>
            <p:cNvSpPr txBox="1"/>
            <p:nvPr/>
          </p:nvSpPr>
          <p:spPr>
            <a:xfrm>
              <a:off x="2663894" y="731993"/>
              <a:ext cx="3037928" cy="935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Cernox Temperature</a:t>
              </a:r>
              <a:br>
                <a:rPr lang="en-US" dirty="0"/>
              </a:br>
              <a:r>
                <a:rPr lang="en-US" dirty="0"/>
                <a:t>Sensors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0E94F26-B590-4381-9F41-28FE6F77979F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flipH="1">
              <a:off x="6080369" y="1220333"/>
              <a:ext cx="553176" cy="75315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75E26CA-BFBA-4FAF-B8AE-890DB13A089B}"/>
                </a:ext>
              </a:extLst>
            </p:cNvPr>
            <p:cNvCxnSpPr>
              <a:cxnSpLocks/>
              <a:stCxn id="34" idx="2"/>
              <a:endCxn id="23" idx="0"/>
            </p:cNvCxnSpPr>
            <p:nvPr/>
          </p:nvCxnSpPr>
          <p:spPr>
            <a:xfrm>
              <a:off x="6633544" y="1220333"/>
              <a:ext cx="159883" cy="17167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EB7B82-EDAD-484B-AE4D-5B1F20D54156}"/>
                </a:ext>
              </a:extLst>
            </p:cNvPr>
            <p:cNvSpPr txBox="1"/>
            <p:nvPr/>
          </p:nvSpPr>
          <p:spPr>
            <a:xfrm>
              <a:off x="5800285" y="685800"/>
              <a:ext cx="1666518" cy="534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Flux Gates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C0BA654-C9B6-4806-8D1D-3DA56E0B36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86600" y="2362200"/>
              <a:ext cx="376859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BF40D8F-68F8-4B46-83EC-35979B99C0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6600" y="3048000"/>
              <a:ext cx="376859" cy="990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539645E-0078-493E-BBA7-1392347B3B99}"/>
                </a:ext>
              </a:extLst>
            </p:cNvPr>
            <p:cNvSpPr txBox="1"/>
            <p:nvPr/>
          </p:nvSpPr>
          <p:spPr>
            <a:xfrm>
              <a:off x="7416943" y="2632501"/>
              <a:ext cx="1659281" cy="935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Helmholtz</a:t>
              </a:r>
              <a:br>
                <a:rPr lang="en-US" dirty="0"/>
              </a:br>
              <a:r>
                <a:rPr lang="en-US" dirty="0"/>
                <a:t>Coil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6816DC2-7C7E-414C-B325-2DBDA7D8E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038600"/>
            <a:ext cx="5715000" cy="21081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3 Cernox sensor</a:t>
            </a:r>
          </a:p>
          <a:p>
            <a:r>
              <a:rPr lang="en-US" dirty="0"/>
              <a:t>Bartington Flux Gates (Mag-01H type F)</a:t>
            </a:r>
          </a:p>
          <a:p>
            <a:pPr lvl="1"/>
            <a:r>
              <a:rPr lang="en-US" dirty="0"/>
              <a:t>Historically:</a:t>
            </a:r>
          </a:p>
          <a:p>
            <a:pPr lvl="2"/>
            <a:r>
              <a:rPr lang="en-US" dirty="0"/>
              <a:t>Always one of top iris</a:t>
            </a:r>
          </a:p>
          <a:p>
            <a:pPr lvl="2"/>
            <a:r>
              <a:rPr lang="en-US" dirty="0"/>
              <a:t>Sometimes another on equator</a:t>
            </a:r>
          </a:p>
          <a:p>
            <a:r>
              <a:rPr lang="en-US" dirty="0"/>
              <a:t>Helmholtz coil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B2332-4390-456F-BB70-F39660D3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B6DFA-79F9-412C-A6D5-46EBFC3B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3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55120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Locked-Loop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7CCE7F-840D-40CE-A53B-7BC23A6A2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256" y="685800"/>
            <a:ext cx="5623488" cy="5440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7B5796-9F37-4703-8E55-9FB87ED03BFD}"/>
              </a:ext>
            </a:extLst>
          </p:cNvPr>
          <p:cNvSpPr txBox="1"/>
          <p:nvPr/>
        </p:nvSpPr>
        <p:spPr>
          <a:xfrm>
            <a:off x="4185356" y="525780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F5584-6F65-40DB-B78D-D3193C2AE7B7}"/>
              </a:ext>
            </a:extLst>
          </p:cNvPr>
          <p:cNvSpPr txBox="1"/>
          <p:nvPr/>
        </p:nvSpPr>
        <p:spPr>
          <a:xfrm>
            <a:off x="6781800" y="54102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93F61-712B-4E51-9BF7-9F8F001B007A}"/>
              </a:ext>
            </a:extLst>
          </p:cNvPr>
          <p:cNvSpPr txBox="1"/>
          <p:nvPr/>
        </p:nvSpPr>
        <p:spPr>
          <a:xfrm>
            <a:off x="7131577" y="1066800"/>
            <a:ext cx="2012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Diagram take from: D. L. Hall, “New Insights into the Limitations on the Efficiency and Achievable Gradients in Nb3Sn SRF Cavities,” Ph.D. Dissertation, Cornell University, 2017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C1D56-247F-4A6C-96AB-F80031DF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AC88F-FC2A-4FB5-B068-D0782B83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4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64515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263E-2EA4-4B8B-91FC-54D5EE16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Measurement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190DB-2210-4EBC-BF61-BE0FD53B5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4281786" cy="44195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Quality factor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decay curve method</a:t>
            </a:r>
          </a:p>
          <a:p>
            <a:pPr lvl="2"/>
            <a:r>
              <a:rPr lang="en-US" dirty="0"/>
              <a:t>Use decay constant near peak field to calculate Q</a:t>
            </a:r>
          </a:p>
          <a:p>
            <a:pPr lvl="1"/>
            <a:r>
              <a:rPr lang="en-US" b="1" dirty="0"/>
              <a:t>Analyze entire decay curve</a:t>
            </a:r>
            <a:r>
              <a:rPr lang="en-US" dirty="0"/>
              <a:t> to find Q from peak </a:t>
            </a:r>
            <a:r>
              <a:rPr lang="en-US" dirty="0" err="1"/>
              <a:t>E</a:t>
            </a:r>
            <a:r>
              <a:rPr lang="en-US" baseline="-25000" dirty="0" err="1"/>
              <a:t>acc</a:t>
            </a:r>
            <a:r>
              <a:rPr lang="en-US" dirty="0"/>
              <a:t> to low field</a:t>
            </a:r>
          </a:p>
          <a:p>
            <a:pPr lvl="2"/>
            <a:r>
              <a:rPr lang="en-US" dirty="0"/>
              <a:t>Allows to measure Q vs E at many temperatures during cooldown</a:t>
            </a:r>
          </a:p>
          <a:p>
            <a:pPr lvl="2"/>
            <a:r>
              <a:rPr lang="en-US" dirty="0"/>
              <a:t>Confirm by measuring Q vs E using only peak field at some temperatures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2F98ED-CE52-4CF6-8868-13A7BF75A919}"/>
              </a:ext>
            </a:extLst>
          </p:cNvPr>
          <p:cNvSpPr txBox="1">
            <a:spLocks/>
          </p:cNvSpPr>
          <p:nvPr/>
        </p:nvSpPr>
        <p:spPr>
          <a:xfrm>
            <a:off x="482600" y="4824762"/>
            <a:ext cx="8610600" cy="1423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 vs T</a:t>
            </a:r>
          </a:p>
          <a:p>
            <a:pPr lvl="1"/>
            <a:r>
              <a:rPr lang="en-US" dirty="0"/>
              <a:t>Measure frequency of cavity vs temperature </a:t>
            </a:r>
          </a:p>
          <a:p>
            <a:pPr lvl="2"/>
            <a:r>
              <a:rPr lang="en-US" dirty="0"/>
              <a:t>Remove effects from pressure</a:t>
            </a:r>
          </a:p>
          <a:p>
            <a:pPr lvl="1"/>
            <a:r>
              <a:rPr lang="en-US" dirty="0"/>
              <a:t>Acquire change in penetration depth by fitting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892334-4C41-4306-9297-6BA3D48BCC56}"/>
                  </a:ext>
                </a:extLst>
              </p:cNvPr>
              <p:cNvSpPr txBox="1"/>
              <p:nvPr/>
            </p:nvSpPr>
            <p:spPr>
              <a:xfrm>
                <a:off x="5535747" y="907740"/>
                <a:ext cx="27050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892334-4C41-4306-9297-6BA3D48BC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747" y="907740"/>
                <a:ext cx="2705036" cy="369332"/>
              </a:xfrm>
              <a:prstGeom prst="rect">
                <a:avLst/>
              </a:prstGeom>
              <a:blipFill>
                <a:blip r:embed="rId3"/>
                <a:stretch>
                  <a:fillRect l="-3153" r="-360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53F9016-3143-4D27-BE41-6D1B16709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779984"/>
            <a:ext cx="4223100" cy="279201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4D91B-7DB3-429F-B99C-459762E9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DC1E98-CC58-4A06-A2FB-5DE5945D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5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55676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62B3-44D1-48A6-AB2E-0934DC85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Coupling Calculation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339B3-25EB-4604-8275-E058F40C9D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Use </a:t>
                </a:r>
                <a:r>
                  <a:rPr lang="en-US" b="1" u="sng" dirty="0"/>
                  <a:t>average</a:t>
                </a:r>
                <a:r>
                  <a:rPr lang="en-US" dirty="0"/>
                  <a:t> of two coupling calculation</a:t>
                </a:r>
              </a:p>
              <a:p>
                <a:r>
                  <a:rPr lang="en-US" dirty="0"/>
                  <a:t>Measure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f</a:t>
                </a:r>
                <a:r>
                  <a:rPr lang="en-US" dirty="0"/>
                  <a:t> and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r</a:t>
                </a:r>
                <a:r>
                  <a:rPr lang="en-US" dirty="0"/>
                  <a:t> with power on then P</a:t>
                </a:r>
                <a:r>
                  <a:rPr lang="en-US" baseline="-25000" dirty="0"/>
                  <a:t>e</a:t>
                </a:r>
                <a:r>
                  <a:rPr lang="en-US" dirty="0"/>
                  <a:t> (emitted power from cavity) immediately after turning off power to the cavity.</a:t>
                </a:r>
              </a:p>
              <a:p>
                <a:pPr lvl="1"/>
                <a:r>
                  <a:rPr lang="en-US" dirty="0"/>
                  <a:t>Beta is calculated from P</a:t>
                </a:r>
                <a:r>
                  <a:rPr lang="en-US" baseline="-25000" dirty="0"/>
                  <a:t>e</a:t>
                </a:r>
                <a:r>
                  <a:rPr lang="en-US" dirty="0"/>
                  <a:t> and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f</a:t>
                </a:r>
                <a:r>
                  <a:rPr lang="en-US" dirty="0"/>
                  <a:t>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Beta is calculated from ratio of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f</a:t>
                </a:r>
                <a:r>
                  <a:rPr lang="en-US" dirty="0"/>
                  <a:t> and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r</a:t>
                </a:r>
                <a:endParaRPr lang="en-US" baseline="-250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1±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∓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Where + is chosen if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f</a:t>
                </a:r>
                <a:r>
                  <a:rPr lang="en-US" dirty="0"/>
                  <a:t> &lt; P</a:t>
                </a:r>
                <a:r>
                  <a:rPr lang="en-US" baseline="-25000" dirty="0"/>
                  <a:t>e</a:t>
                </a:r>
                <a:r>
                  <a:rPr lang="en-US" dirty="0"/>
                  <a:t> and – is chosen if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f</a:t>
                </a:r>
                <a:r>
                  <a:rPr lang="en-US" dirty="0"/>
                  <a:t> &gt; P</a:t>
                </a:r>
                <a:r>
                  <a:rPr lang="en-US" baseline="-25000" dirty="0"/>
                  <a:t>e</a:t>
                </a:r>
              </a:p>
              <a:p>
                <a:r>
                  <a:rPr lang="en-US" dirty="0"/>
                  <a:t>Only accept measurement if the two couplings are close in value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339B3-25EB-4604-8275-E058F40C9D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130" b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C4B8F-C320-42D3-B802-CDF5C2A1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032F8-6FAE-44AD-9EFF-8E20048D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6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406254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5016-E9A4-4BC3-9EF6-586C1E11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057525"/>
            <a:ext cx="7772400" cy="13620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Temperature Mapping at Cornell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F9045-AB57-4E44-BFFB-20BB7D30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62B5A-FFF3-44C6-928D-E9D8E6B5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7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78376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026"/>
          <p:cNvGrpSpPr/>
          <p:nvPr/>
        </p:nvGrpSpPr>
        <p:grpSpPr>
          <a:xfrm rot="16200000">
            <a:off x="1299276" y="3044126"/>
            <a:ext cx="2895600" cy="2750949"/>
            <a:chOff x="1447800" y="3924963"/>
            <a:chExt cx="2895600" cy="2750949"/>
          </a:xfrm>
        </p:grpSpPr>
        <p:sp>
          <p:nvSpPr>
            <p:cNvPr id="20" name="Rectangle 19"/>
            <p:cNvSpPr/>
            <p:nvPr/>
          </p:nvSpPr>
          <p:spPr>
            <a:xfrm>
              <a:off x="1447800" y="3924963"/>
              <a:ext cx="1828800" cy="27509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2209800" y="4149687"/>
              <a:ext cx="2133600" cy="2301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138304" y="4108238"/>
              <a:ext cx="942406" cy="1259406"/>
              <a:chOff x="1604904" y="857451"/>
              <a:chExt cx="942406" cy="1259406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604904" y="1982443"/>
                <a:ext cx="362919" cy="134414"/>
                <a:chOff x="1846881" y="1776170"/>
                <a:chExt cx="2057400" cy="7620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3599481" y="1776170"/>
                  <a:ext cx="304800" cy="7620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2989881" y="2080970"/>
                  <a:ext cx="609600" cy="152400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846881" y="2080970"/>
                  <a:ext cx="1143000" cy="152400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 rot="300000">
                <a:off x="1604905" y="1755986"/>
                <a:ext cx="362919" cy="134414"/>
                <a:chOff x="1846881" y="1776170"/>
                <a:chExt cx="2057400" cy="7620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3599481" y="1776170"/>
                  <a:ext cx="304800" cy="7620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989881" y="2080970"/>
                  <a:ext cx="609600" cy="152400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846881" y="2080970"/>
                  <a:ext cx="1143000" cy="152400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 rot="900000">
                <a:off x="1661121" y="1524000"/>
                <a:ext cx="362919" cy="134414"/>
                <a:chOff x="1846881" y="1776170"/>
                <a:chExt cx="2057400" cy="762000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3599481" y="1776170"/>
                  <a:ext cx="304800" cy="7620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2989881" y="2080970"/>
                  <a:ext cx="609600" cy="152400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1846881" y="2080970"/>
                  <a:ext cx="1143000" cy="152400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 rot="2100000">
                <a:off x="1793233" y="1304393"/>
                <a:ext cx="362919" cy="134414"/>
                <a:chOff x="1846881" y="1776170"/>
                <a:chExt cx="2057400" cy="762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3599481" y="1776170"/>
                  <a:ext cx="304800" cy="7620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2989881" y="2080970"/>
                  <a:ext cx="609600" cy="152400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846881" y="2080970"/>
                  <a:ext cx="1143000" cy="152400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 rot="3300000">
                <a:off x="1998135" y="1086142"/>
                <a:ext cx="362919" cy="134414"/>
                <a:chOff x="1846881" y="1776170"/>
                <a:chExt cx="2057400" cy="762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3599481" y="1776170"/>
                  <a:ext cx="304800" cy="7620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989881" y="2080970"/>
                  <a:ext cx="609600" cy="152400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846881" y="2080970"/>
                  <a:ext cx="1143000" cy="152400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 rot="4800000">
                <a:off x="2298643" y="971704"/>
                <a:ext cx="362919" cy="134414"/>
                <a:chOff x="1846881" y="1776170"/>
                <a:chExt cx="2057400" cy="7620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3599481" y="1776170"/>
                  <a:ext cx="304800" cy="7620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989881" y="2080970"/>
                  <a:ext cx="609600" cy="152400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1846881" y="2080970"/>
                  <a:ext cx="1143000" cy="152400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 rot="21300000" flipV="1">
              <a:off x="2137825" y="5456953"/>
              <a:ext cx="362919" cy="134414"/>
              <a:chOff x="1846881" y="1776170"/>
              <a:chExt cx="2057400" cy="7620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599481" y="1776170"/>
                <a:ext cx="304800" cy="762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989881" y="2080970"/>
                <a:ext cx="609600" cy="152400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846881" y="2080970"/>
                <a:ext cx="1143000" cy="152400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rot="20700000" flipV="1">
              <a:off x="2194041" y="5688939"/>
              <a:ext cx="362919" cy="134414"/>
              <a:chOff x="1846881" y="1776170"/>
              <a:chExt cx="2057400" cy="7620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3599481" y="1776170"/>
                <a:ext cx="304800" cy="762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989881" y="2080970"/>
                <a:ext cx="609600" cy="152400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846881" y="2080970"/>
                <a:ext cx="1143000" cy="152400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 rot="19500000" flipV="1">
              <a:off x="2326153" y="5908546"/>
              <a:ext cx="362919" cy="134414"/>
              <a:chOff x="1846881" y="1776170"/>
              <a:chExt cx="2057400" cy="7620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3599481" y="1776170"/>
                <a:ext cx="304800" cy="762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989881" y="2080970"/>
                <a:ext cx="609600" cy="152400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846881" y="2080970"/>
                <a:ext cx="1143000" cy="152400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18300000" flipV="1">
              <a:off x="2531055" y="6126797"/>
              <a:ext cx="362919" cy="134414"/>
              <a:chOff x="1846881" y="1776170"/>
              <a:chExt cx="2057400" cy="7620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599481" y="1776170"/>
                <a:ext cx="304800" cy="762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989881" y="2080970"/>
                <a:ext cx="609600" cy="152400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846881" y="2080970"/>
                <a:ext cx="1143000" cy="152400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16800000" flipV="1">
              <a:off x="2831563" y="6241235"/>
              <a:ext cx="362919" cy="134414"/>
              <a:chOff x="1846881" y="1776170"/>
              <a:chExt cx="2057400" cy="7620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3599481" y="1776170"/>
                <a:ext cx="304800" cy="762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989881" y="2080970"/>
                <a:ext cx="609600" cy="152400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846881" y="2080970"/>
                <a:ext cx="1143000" cy="152400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Temperature mapping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7200" y="4393311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T-Map board</a:t>
            </a:r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3F51EDB2-D25D-4324-B536-E0481B33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685800"/>
            <a:ext cx="4419600" cy="54403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646 sensors on cavity + 4 LHe bath sensors</a:t>
            </a:r>
          </a:p>
          <a:p>
            <a:r>
              <a:rPr lang="en-US" dirty="0"/>
              <a:t>~1.7 cm between sensors on equator and flats of cavity</a:t>
            </a:r>
          </a:p>
          <a:p>
            <a:r>
              <a:rPr lang="en-US" dirty="0"/>
              <a:t>16 bit ADC at 24 kHz</a:t>
            </a:r>
          </a:p>
          <a:p>
            <a:r>
              <a:rPr lang="en-US" dirty="0"/>
              <a:t>Multiplexed</a:t>
            </a:r>
          </a:p>
          <a:p>
            <a:r>
              <a:rPr lang="en-US" dirty="0"/>
              <a:t>Typically average 1000 measurements for each resistor in T-map</a:t>
            </a:r>
          </a:p>
          <a:p>
            <a:r>
              <a:rPr lang="en-US" dirty="0"/>
              <a:t>Takes several seconds to read entire board</a:t>
            </a:r>
          </a:p>
          <a:p>
            <a:r>
              <a:rPr lang="en-US" dirty="0"/>
              <a:t>Can also measure a single sensor at 24 kHz</a:t>
            </a:r>
          </a:p>
          <a:p>
            <a:endParaRPr lang="en-US" dirty="0"/>
          </a:p>
        </p:txBody>
      </p:sp>
      <p:pic>
        <p:nvPicPr>
          <p:cNvPr id="71" name="Picture 2" descr="\\samba\accsrf\DanHall\Conferences\IPAC2017\MOPVA116 Quench Studies in Single-Cell\MOPVA116f1.png">
            <a:extLst>
              <a:ext uri="{FF2B5EF4-FFF2-40B4-BE49-F238E27FC236}">
                <a16:creationId xmlns:a16="http://schemas.microsoft.com/office/drawing/2014/main" id="{F7948AFB-81FA-4AF1-AC89-A7DA37DE3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81072"/>
            <a:ext cx="3453501" cy="330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CAAF5-C38D-4665-9830-EAB38EB2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6EB5A-34F1-42A5-840C-605BA472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8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223777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Temperature mapping</a:t>
            </a:r>
          </a:p>
        </p:txBody>
      </p:sp>
      <p:sp>
        <p:nvSpPr>
          <p:cNvPr id="5" name="Freeform 4"/>
          <p:cNvSpPr/>
          <p:nvPr/>
        </p:nvSpPr>
        <p:spPr>
          <a:xfrm>
            <a:off x="8229586" y="533400"/>
            <a:ext cx="689689" cy="5501899"/>
          </a:xfrm>
          <a:custGeom>
            <a:avLst/>
            <a:gdLst>
              <a:gd name="connsiteX0" fmla="*/ 674190 w 689689"/>
              <a:gd name="connsiteY0" fmla="*/ 0 h 5501899"/>
              <a:gd name="connsiteX1" fmla="*/ 14 w 689689"/>
              <a:gd name="connsiteY1" fmla="*/ 2750949 h 5501899"/>
              <a:gd name="connsiteX2" fmla="*/ 689689 w 689689"/>
              <a:gd name="connsiteY2" fmla="*/ 5501899 h 550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689" h="5501899">
                <a:moveTo>
                  <a:pt x="674190" y="0"/>
                </a:moveTo>
                <a:cubicBezTo>
                  <a:pt x="335810" y="916983"/>
                  <a:pt x="-2569" y="1833966"/>
                  <a:pt x="14" y="2750949"/>
                </a:cubicBezTo>
                <a:cubicBezTo>
                  <a:pt x="2597" y="3667932"/>
                  <a:pt x="545038" y="5138980"/>
                  <a:pt x="689689" y="5501899"/>
                </a:cubicBezTo>
              </a:path>
            </a:pathLst>
          </a:cu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010400" y="2907224"/>
            <a:ext cx="3048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400800" y="3212024"/>
            <a:ext cx="6096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257800" y="3212024"/>
            <a:ext cx="11430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391400" y="2754824"/>
            <a:ext cx="76200" cy="1066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257800" y="3059624"/>
            <a:ext cx="1752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257800" y="3516824"/>
            <a:ext cx="1752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477000" y="2526224"/>
            <a:ext cx="1524000" cy="1524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cxnSpLocks/>
            <a:stCxn id="12" idx="4"/>
          </p:cNvCxnSpPr>
          <p:nvPr/>
        </p:nvCxnSpPr>
        <p:spPr>
          <a:xfrm flipH="1">
            <a:off x="6583673" y="4050224"/>
            <a:ext cx="655327" cy="7235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5562600" y="4267200"/>
            <a:ext cx="838200" cy="2095500"/>
            <a:chOff x="4419600" y="762000"/>
            <a:chExt cx="838200" cy="2095500"/>
          </a:xfrm>
        </p:grpSpPr>
        <p:sp>
          <p:nvSpPr>
            <p:cNvPr id="17" name="Rectangle 16"/>
            <p:cNvSpPr/>
            <p:nvPr/>
          </p:nvSpPr>
          <p:spPr>
            <a:xfrm>
              <a:off x="4419600" y="762000"/>
              <a:ext cx="838200" cy="20955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29200" y="1220554"/>
              <a:ext cx="228600" cy="117839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4419600" y="1371600"/>
              <a:ext cx="6096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419600" y="2209800"/>
              <a:ext cx="6096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5181600" y="1230824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T-Map sensor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29400" y="5435646"/>
            <a:ext cx="1945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T-Map </a:t>
            </a:r>
            <a:br>
              <a:rPr lang="en-GB" sz="2400" dirty="0"/>
            </a:br>
            <a:r>
              <a:rPr lang="en-GB" sz="2400" dirty="0"/>
              <a:t>sensor head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086600" y="62122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Niobium surface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916119" y="1651685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Thermal paste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52634" y="3783218"/>
            <a:ext cx="135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Pogo stick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178040" y="4743619"/>
            <a:ext cx="135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Carbon resistor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5852547" y="3288224"/>
            <a:ext cx="129153" cy="5061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2" idx="2"/>
            <a:endCxn id="8" idx="0"/>
          </p:cNvCxnSpPr>
          <p:nvPr/>
        </p:nvCxnSpPr>
        <p:spPr>
          <a:xfrm flipH="1">
            <a:off x="7429500" y="2298016"/>
            <a:ext cx="20019" cy="4568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cxnSpLocks/>
            <a:stCxn id="85" idx="1"/>
            <a:endCxn id="16" idx="3"/>
          </p:cNvCxnSpPr>
          <p:nvPr/>
        </p:nvCxnSpPr>
        <p:spPr>
          <a:xfrm flipH="1">
            <a:off x="6400800" y="5066785"/>
            <a:ext cx="777240" cy="2481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Right Arrow 1023"/>
          <p:cNvSpPr/>
          <p:nvPr/>
        </p:nvSpPr>
        <p:spPr>
          <a:xfrm>
            <a:off x="7678115" y="3173924"/>
            <a:ext cx="475285" cy="228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C29379B0-6FFD-40AC-9381-51DE5F847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4566834" cy="54403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Allen-Bradley carbon resistors</a:t>
            </a:r>
          </a:p>
          <a:p>
            <a:pPr lvl="1"/>
            <a:r>
              <a:rPr lang="en-US" dirty="0"/>
              <a:t>Bad resistor = good thermometer</a:t>
            </a:r>
          </a:p>
          <a:p>
            <a:r>
              <a:rPr lang="en-US" dirty="0"/>
              <a:t>Resistors embedded in </a:t>
            </a:r>
            <a:r>
              <a:rPr lang="en-US" dirty="0" err="1"/>
              <a:t>stycast</a:t>
            </a:r>
            <a:r>
              <a:rPr lang="en-US" dirty="0"/>
              <a:t> to shield from LHe bath</a:t>
            </a:r>
          </a:p>
          <a:p>
            <a:r>
              <a:rPr lang="en-US" dirty="0"/>
              <a:t>Shielding on resistor removed to allow direct contact to cavity wall</a:t>
            </a:r>
          </a:p>
          <a:p>
            <a:r>
              <a:rPr lang="en-US" dirty="0" err="1"/>
              <a:t>Springed</a:t>
            </a:r>
            <a:r>
              <a:rPr lang="en-US" dirty="0"/>
              <a:t> “pogo” sticks keep sensor in contact with cavity surface</a:t>
            </a:r>
          </a:p>
          <a:p>
            <a:r>
              <a:rPr lang="en-US" dirty="0"/>
              <a:t>Silicon grease applied to sensor as a thermal paste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47C056E-3A4F-4734-9B45-2E74B6CC1AC1}"/>
              </a:ext>
            </a:extLst>
          </p:cNvPr>
          <p:cNvSpPr txBox="1"/>
          <p:nvPr/>
        </p:nvSpPr>
        <p:spPr>
          <a:xfrm>
            <a:off x="5129616" y="2149033"/>
            <a:ext cx="135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Connector leads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6A5E62D-261A-4350-BE65-08E85A9A1985}"/>
              </a:ext>
            </a:extLst>
          </p:cNvPr>
          <p:cNvCxnSpPr>
            <a:cxnSpLocks/>
            <a:stCxn id="89" idx="2"/>
          </p:cNvCxnSpPr>
          <p:nvPr/>
        </p:nvCxnSpPr>
        <p:spPr>
          <a:xfrm flipH="1">
            <a:off x="5715008" y="2795364"/>
            <a:ext cx="92336" cy="2980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ACE47-925B-48F7-A740-CA874B66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D. Porter, TTC Feb 5,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BFA4E-5DA3-49FC-9968-AAE0929A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9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926719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5333</TotalTime>
  <Words>1540</Words>
  <Application>Microsoft Office PowerPoint</Application>
  <PresentationFormat>On-screen Show (4:3)</PresentationFormat>
  <Paragraphs>261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黑体</vt:lpstr>
      <vt:lpstr>AF PEPSI</vt:lpstr>
      <vt:lpstr>Arial</vt:lpstr>
      <vt:lpstr>Calibri</vt:lpstr>
      <vt:lpstr>Cambria Math</vt:lpstr>
      <vt:lpstr>Comic Sans MS</vt:lpstr>
      <vt:lpstr>Times New Roman</vt:lpstr>
      <vt:lpstr>Office Theme</vt:lpstr>
      <vt:lpstr>2_Office 主题</vt:lpstr>
      <vt:lpstr>T-mapping, B-measurements and Vertical Diagnostics at Cornell</vt:lpstr>
      <vt:lpstr>Outline</vt:lpstr>
      <vt:lpstr>Experimental setup</vt:lpstr>
      <vt:lpstr>Phase Locked-Loop</vt:lpstr>
      <vt:lpstr>Measurement Techniques</vt:lpstr>
      <vt:lpstr>Coupling Calculation</vt:lpstr>
      <vt:lpstr>Temperature Mapping at Cornell</vt:lpstr>
      <vt:lpstr>Temperature mapping</vt:lpstr>
      <vt:lpstr>Temperature mapping</vt:lpstr>
      <vt:lpstr>Calibrating T-Map</vt:lpstr>
      <vt:lpstr>Example Temperature Map</vt:lpstr>
      <vt:lpstr>Flux Trapping Measurements at Cornell</vt:lpstr>
      <vt:lpstr>Experimental setup</vt:lpstr>
      <vt:lpstr>Three Methods</vt:lpstr>
      <vt:lpstr>Flux Trapping Experiment on STE1-2</vt:lpstr>
      <vt:lpstr>Flux Trapping Experiment on STE1-2</vt:lpstr>
      <vt:lpstr>Simulations</vt:lpstr>
      <vt:lpstr>Simulation Results</vt:lpstr>
      <vt:lpstr>Equator is bad… Why!?</vt:lpstr>
      <vt:lpstr>LTE – 1.3 GHz Tesla Style Cavities</vt:lpstr>
      <vt:lpstr>Flux Trapping Sim Conclusions</vt:lpstr>
      <vt:lpstr>Further Questions</vt:lpstr>
      <vt:lpstr>Back up</vt:lpstr>
      <vt:lpstr>Continuous Q vs E</vt:lpstr>
    </vt:vector>
  </TitlesOfParts>
  <Company>LEPP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L. Hall</dc:creator>
  <cp:lastModifiedBy>Ryan Porter</cp:lastModifiedBy>
  <cp:revision>396</cp:revision>
  <dcterms:created xsi:type="dcterms:W3CDTF">2016-05-23T12:44:58Z</dcterms:created>
  <dcterms:modified xsi:type="dcterms:W3CDTF">2019-02-05T20:11:42Z</dcterms:modified>
</cp:coreProperties>
</file>