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</p:sldMasterIdLst>
  <p:notesMasterIdLst>
    <p:notesMasterId r:id="rId9"/>
  </p:notesMasterIdLst>
  <p:handoutMasterIdLst>
    <p:handoutMasterId r:id="rId10"/>
  </p:handoutMasterIdLst>
  <p:sldIdLst>
    <p:sldId id="274" r:id="rId4"/>
    <p:sldId id="398" r:id="rId5"/>
    <p:sldId id="426" r:id="rId6"/>
    <p:sldId id="428" r:id="rId7"/>
    <p:sldId id="42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eise" initials="H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-72" y="-306"/>
      </p:cViewPr>
      <p:guideLst>
        <p:guide orient="horz" pos="1275"/>
        <p:guide orient="horz" pos="3725"/>
        <p:guide pos="3727"/>
        <p:guide pos="3953"/>
        <p:guide pos="7287"/>
        <p:guide pos="3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08.02.2019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797" indent="-285691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2765" indent="-22855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599870" indent="-22855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6976" indent="-228553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081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187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8293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5398" indent="-22855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947D76CA-6C81-4CD8-99E6-DB5050854A54}" type="slidenum">
              <a:rPr lang="de-DE" sz="1200">
                <a:solidFill>
                  <a:prstClr val="black"/>
                </a:solidFill>
              </a:rPr>
              <a:pPr/>
              <a:t>1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2" y="4343401"/>
            <a:ext cx="5029200" cy="411480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190" tIns="44095" rIns="88190" bIns="44095"/>
          <a:lstStyle/>
          <a:p>
            <a:pPr marL="228553" indent="-228553">
              <a:spcBef>
                <a:spcPct val="0"/>
              </a:spcBef>
              <a:spcAft>
                <a:spcPct val="20000"/>
              </a:spcAft>
            </a:pPr>
            <a:r>
              <a:rPr lang="en-GB" b="1" dirty="0"/>
              <a:t>How to edit the title slide</a:t>
            </a:r>
          </a:p>
          <a:p>
            <a:pPr marL="228553" indent="-228553">
              <a:spcBef>
                <a:spcPct val="0"/>
              </a:spcBef>
              <a:spcAft>
                <a:spcPct val="20000"/>
              </a:spcAft>
            </a:pPr>
            <a:endParaRPr lang="en-GB" dirty="0"/>
          </a:p>
          <a:p>
            <a:pPr marL="228553" indent="-228553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 Upper area: </a:t>
            </a:r>
            <a:r>
              <a:rPr lang="en-GB" b="1" dirty="0"/>
              <a:t>Title</a:t>
            </a:r>
            <a:r>
              <a:rPr lang="en-GB" dirty="0"/>
              <a:t> of your talk, max. 2 rows of the defined size (55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  <a:p>
            <a:pPr marL="228553" indent="-228553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 Lower area </a:t>
            </a:r>
            <a:r>
              <a:rPr lang="en-GB" b="1" dirty="0"/>
              <a:t>(subtitle):</a:t>
            </a:r>
            <a:r>
              <a:rPr lang="en-GB" dirty="0"/>
              <a:t> Conference/meeting/workshop, location, date, </a:t>
            </a:r>
            <a:br>
              <a:rPr lang="en-GB" dirty="0"/>
            </a:br>
            <a:r>
              <a:rPr lang="en-GB" dirty="0"/>
              <a:t>  your name and affiliation, </a:t>
            </a:r>
            <a:br>
              <a:rPr lang="en-GB" dirty="0"/>
            </a:br>
            <a:r>
              <a:rPr lang="en-GB" dirty="0"/>
              <a:t>  max. 4 rows of the defined size (32 </a:t>
            </a:r>
            <a:r>
              <a:rPr lang="en-GB" dirty="0" err="1"/>
              <a:t>pt</a:t>
            </a:r>
            <a:r>
              <a:rPr lang="en-GB" dirty="0"/>
              <a:t>)</a:t>
            </a:r>
          </a:p>
          <a:p>
            <a:pPr marL="228553" indent="-228553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dirty="0"/>
              <a:t> Change the </a:t>
            </a:r>
            <a:r>
              <a:rPr lang="en-GB" b="1" dirty="0"/>
              <a:t>partner logos</a:t>
            </a:r>
            <a:r>
              <a:rPr lang="en-GB" dirty="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8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2"/>
          </p:nvPr>
        </p:nvSpPr>
        <p:spPr>
          <a:xfrm>
            <a:off x="287999" y="1872000"/>
            <a:ext cx="8424000" cy="404444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7999" y="5913440"/>
            <a:ext cx="8424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0" y="1871999"/>
            <a:ext cx="2916000" cy="4032000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54519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11264902" y="119064"/>
            <a:ext cx="759884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5" y="114303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57300" y="3411538"/>
            <a:ext cx="967740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54519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1253068" y="1314450"/>
            <a:ext cx="9668933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2" y="114300"/>
            <a:ext cx="970915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5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492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633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9768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90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50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74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50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39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970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791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48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63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962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768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54518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11264901" y="119064"/>
            <a:ext cx="759884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14301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57300" y="3411538"/>
            <a:ext cx="967740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54518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1253067" y="1314450"/>
            <a:ext cx="9668933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1" y="114300"/>
            <a:ext cx="970915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4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633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59767" y="1347788"/>
            <a:ext cx="3699933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97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3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0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765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151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71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801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575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9224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883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761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B0A03-7FD4-488C-A6AB-DBF5D6C3689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169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7999" y="2024065"/>
            <a:ext cx="11592000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8000" y="828675"/>
            <a:ext cx="11592000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89169" y="5913440"/>
            <a:ext cx="11598031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7999" y="1196978"/>
            <a:ext cx="5688000" cy="471600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92000" y="1196978"/>
            <a:ext cx="5688000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7999" y="5913440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1999" y="5913440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87999" y="1883390"/>
            <a:ext cx="5688000" cy="320400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192000" y="1883393"/>
            <a:ext cx="5688000" cy="3204000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87999" y="5086353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192000" y="5086353"/>
            <a:ext cx="5688000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225" y="6417508"/>
            <a:ext cx="966408" cy="2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8000" y="602824"/>
            <a:ext cx="11256826" cy="4991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999" y="1367694"/>
            <a:ext cx="11664000" cy="45457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5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288000" y="339297"/>
            <a:ext cx="5688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192000" y="339297"/>
            <a:ext cx="5364000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287843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 smtClean="0"/>
              <a:t>TESLA Technology Collaboration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192000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u="none" dirty="0" smtClean="0"/>
              <a:t>Hans Weise</a:t>
            </a:r>
            <a:r>
              <a:rPr lang="en-US" sz="900" dirty="0" smtClean="0"/>
              <a:t>,</a:t>
            </a:r>
            <a:r>
              <a:rPr lang="en-US" sz="900" baseline="0" dirty="0" smtClean="0"/>
              <a:t> </a:t>
            </a:r>
            <a:r>
              <a:rPr lang="en-US" sz="900" dirty="0" smtClean="0"/>
              <a:t> 02/2019</a:t>
            </a:r>
            <a:endParaRPr lang="en-US" sz="900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934" y="6355561"/>
            <a:ext cx="466604" cy="46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5" y="117475"/>
            <a:ext cx="7704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6435" y="114303"/>
            <a:ext cx="768351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BA1EBF86-6A8F-4A06-BB51-46337A5CF2A5}" type="slidenum">
              <a:rPr lang="en-GB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135" y="6516691"/>
            <a:ext cx="778933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54519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184" y="6511928"/>
            <a:ext cx="336549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458384" y="114300"/>
            <a:ext cx="9711267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458384" y="114302"/>
            <a:ext cx="8839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</a:rPr>
              <a:t>European XFEL Accelerator Status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5" y="114303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458384" y="541338"/>
            <a:ext cx="97112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56633" y="1347788"/>
            <a:ext cx="760306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53600" y="6508000"/>
            <a:ext cx="88392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European XFEL Users’ Meeting – January 2017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Hans Weise, DESY </a:t>
            </a:r>
            <a:r>
              <a:rPr lang="en-GB" sz="1000" dirty="0" smtClean="0">
                <a:solidFill>
                  <a:srgbClr val="FFFFFF"/>
                </a:solidFill>
              </a:rPr>
              <a:t>title of your talk</a:t>
            </a: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0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784" y="117475"/>
            <a:ext cx="77046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56434" y="114301"/>
            <a:ext cx="768351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pPr defTabSz="914400" fontAlgn="base">
              <a:spcAft>
                <a:spcPct val="0"/>
              </a:spcAft>
            </a:pPr>
            <a:fld id="{BA1EBF86-6A8F-4A06-BB51-46337A5CF2A5}" type="slidenum">
              <a:rPr lang="en-GB">
                <a:solidFill>
                  <a:srgbClr val="FFFFFF"/>
                </a:solidFill>
              </a:rPr>
              <a:pPr defTabSz="914400" fontAlgn="base">
                <a:spcAft>
                  <a:spcPct val="0"/>
                </a:spcAft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134" y="6516689"/>
            <a:ext cx="778933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54518" y="6477000"/>
            <a:ext cx="11872383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US" sz="900">
              <a:solidFill>
                <a:srgbClr val="261748"/>
              </a:solidFill>
            </a:endParaRPr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184" y="6511926"/>
            <a:ext cx="336549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458384" y="114300"/>
            <a:ext cx="9711267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458384" y="114301"/>
            <a:ext cx="88392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000" dirty="0" smtClean="0">
                <a:solidFill>
                  <a:srgbClr val="FFFFFF"/>
                </a:solidFill>
              </a:rPr>
              <a:t>European XFEL Accelerator Status</a:t>
            </a:r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34" y="114301"/>
            <a:ext cx="1214967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458384" y="541338"/>
            <a:ext cx="971126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56633" y="1347788"/>
            <a:ext cx="7603067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" name="Text Box 123"/>
          <p:cNvSpPr txBox="1">
            <a:spLocks noChangeArrowheads="1"/>
          </p:cNvSpPr>
          <p:nvPr/>
        </p:nvSpPr>
        <p:spPr bwMode="auto">
          <a:xfrm>
            <a:off x="153600" y="6508000"/>
            <a:ext cx="8839200" cy="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European XFEL Users’ Meeting – January 2017</a:t>
            </a:r>
          </a:p>
          <a:p>
            <a:pPr defTabSz="914400" eaLnBrk="0" fontAlgn="base" hangingPunct="0">
              <a:spcAft>
                <a:spcPct val="0"/>
              </a:spcAft>
            </a:pPr>
            <a:r>
              <a:rPr lang="en-US" sz="900" dirty="0" smtClean="0">
                <a:solidFill>
                  <a:srgbClr val="261748"/>
                </a:solidFill>
              </a:rPr>
              <a:t>Hans Weise, DESY </a:t>
            </a:r>
            <a:r>
              <a:rPr lang="en-GB" sz="1000" dirty="0" smtClean="0">
                <a:solidFill>
                  <a:srgbClr val="FFFFFF"/>
                </a:solidFill>
              </a:rPr>
              <a:t>title of your talk</a:t>
            </a:r>
            <a:endParaRPr lang="en-GB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1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28124" y="5784061"/>
            <a:ext cx="5775568" cy="784690"/>
          </a:xfrm>
          <a:ln w="9525"/>
        </p:spPr>
        <p:txBody>
          <a:bodyPr/>
          <a:lstStyle/>
          <a:p>
            <a:pPr algn="ctr" eaLnBrk="1" hangingPunct="1"/>
            <a:r>
              <a:rPr lang="en-US" sz="1800" b="1" dirty="0" smtClean="0"/>
              <a:t>Hans Weise, DESY</a:t>
            </a:r>
          </a:p>
          <a:p>
            <a:pPr algn="ctr" eaLnBrk="1" hangingPunct="1"/>
            <a:r>
              <a:rPr lang="en-US" sz="1800" b="1" dirty="0" smtClean="0"/>
              <a:t>February 5</a:t>
            </a:r>
            <a:r>
              <a:rPr lang="en-US" sz="1800" b="1" baseline="30000" dirty="0" smtClean="0"/>
              <a:t>th</a:t>
            </a:r>
            <a:r>
              <a:rPr lang="en-US" sz="1800" b="1" dirty="0" smtClean="0"/>
              <a:t>, 2019</a:t>
            </a:r>
            <a:endParaRPr lang="en-US" sz="1800" b="1" dirty="0"/>
          </a:p>
          <a:p>
            <a:pPr eaLnBrk="1" hangingPunct="1"/>
            <a:endParaRPr lang="en-US" sz="1050" b="1" dirty="0" smtClean="0"/>
          </a:p>
          <a:p>
            <a:pPr eaLnBrk="1" hangingPunct="1"/>
            <a:endParaRPr lang="en-US" sz="2000" b="1" dirty="0" smtClean="0"/>
          </a:p>
          <a:p>
            <a:pPr eaLnBrk="1" hangingPunct="1"/>
            <a:endParaRPr lang="en-US" sz="1600" b="1" dirty="0" smtClean="0"/>
          </a:p>
          <a:p>
            <a:pPr eaLnBrk="1" hangingPunct="1">
              <a:spcBef>
                <a:spcPts val="0"/>
              </a:spcBef>
            </a:pPr>
            <a:r>
              <a:rPr lang="en-US" sz="1400" b="1" dirty="0" smtClean="0"/>
              <a:t>				</a:t>
            </a:r>
          </a:p>
          <a:p>
            <a:pPr eaLnBrk="1" hangingPunct="1">
              <a:spcBef>
                <a:spcPts val="2400"/>
              </a:spcBef>
            </a:pPr>
            <a:r>
              <a:rPr lang="en-US" sz="2000" b="1" dirty="0" smtClean="0"/>
              <a:t>          </a:t>
            </a:r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0" y="430030"/>
            <a:ext cx="12192000" cy="940346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DE" sz="3600" dirty="0" smtClean="0"/>
              <a:t>CB Report</a:t>
            </a:r>
            <a:endParaRPr lang="en-US" sz="36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http://i67.tinypic.com/k50cu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395" y="1506013"/>
            <a:ext cx="3868347" cy="415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67.tinypic.com/k50cu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0378" y="4276950"/>
            <a:ext cx="7246820" cy="138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67.tinypic.com/k50cu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50378" y="2706624"/>
            <a:ext cx="7215442" cy="88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0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mission of the TESLA Technology Collaboration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mission of the TESLA Technology Collaboration is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b="1" dirty="0"/>
              <a:t>advance SRF technology R&amp;D and related accelerator studies </a:t>
            </a:r>
            <a:r>
              <a:rPr lang="en-US" dirty="0"/>
              <a:t>across the </a:t>
            </a:r>
            <a:r>
              <a:rPr lang="en-US" u="sng" dirty="0"/>
              <a:t>broad diversity of scientific applications</a:t>
            </a:r>
            <a:r>
              <a:rPr lang="en-US" dirty="0"/>
              <a:t>, and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</a:t>
            </a:r>
            <a:r>
              <a:rPr lang="en-US" u="sng" dirty="0"/>
              <a:t>keep open and provide</a:t>
            </a:r>
            <a:r>
              <a:rPr lang="en-US" dirty="0"/>
              <a:t> a </a:t>
            </a:r>
            <a:r>
              <a:rPr lang="en-US" b="1" dirty="0"/>
              <a:t>bridge for communication and sharing of ideas, developments, and testing </a:t>
            </a:r>
            <a:r>
              <a:rPr lang="en-US" dirty="0"/>
              <a:t>across associated projects.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this end the Collaboration </a:t>
            </a:r>
            <a:r>
              <a:rPr lang="en-US" u="sng" dirty="0"/>
              <a:t>supports and encourages</a:t>
            </a:r>
            <a:r>
              <a:rPr lang="en-US" dirty="0"/>
              <a:t> </a:t>
            </a:r>
            <a:r>
              <a:rPr lang="en-US" b="1" dirty="0"/>
              <a:t>free and open exchange of scientific and technical knowledge, expertise, engineering designs, and equipment.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TTC organizes regular collaboration meetings where new developments are reported, recent findings are discussed and technical issues are concluded. This time, TTC meeting is hosted by </a:t>
            </a:r>
            <a:r>
              <a:rPr lang="en-US" dirty="0" smtClean="0"/>
              <a:t>TRIUMF </a:t>
            </a:r>
            <a:r>
              <a:rPr lang="en-US" dirty="0"/>
              <a:t>on </a:t>
            </a:r>
            <a:r>
              <a:rPr lang="en-US" dirty="0" smtClean="0"/>
              <a:t>05-08 February 2019.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7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genda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We a</a:t>
            </a:r>
            <a:r>
              <a:rPr lang="en-US" b="1" dirty="0" smtClean="0"/>
              <a:t>pproved the minutes </a:t>
            </a:r>
            <a:r>
              <a:rPr lang="en-US" dirty="0"/>
              <a:t>of the RIKEN CB </a:t>
            </a:r>
            <a:r>
              <a:rPr lang="en-US" dirty="0" smtClean="0"/>
              <a:t>meeting.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Short reports/discussion </a:t>
            </a:r>
            <a:r>
              <a:rPr lang="en-US" dirty="0"/>
              <a:t>on </a:t>
            </a:r>
            <a:r>
              <a:rPr lang="en-US" b="1" dirty="0"/>
              <a:t>TTC WGs and topical </a:t>
            </a:r>
            <a:r>
              <a:rPr lang="en-US" b="1" dirty="0" smtClean="0"/>
              <a:t>meetings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Report from Charlie Reece: TTC </a:t>
            </a:r>
            <a:r>
              <a:rPr lang="en-US" dirty="0"/>
              <a:t>High </a:t>
            </a:r>
            <a:r>
              <a:rPr lang="en-US" dirty="0" err="1"/>
              <a:t>Qo</a:t>
            </a:r>
            <a:r>
              <a:rPr lang="en-US" dirty="0"/>
              <a:t> Working </a:t>
            </a:r>
            <a:r>
              <a:rPr lang="en-US" dirty="0" smtClean="0"/>
              <a:t>Group; new WG lead…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Our </a:t>
            </a:r>
            <a:r>
              <a:rPr lang="en-US" dirty="0"/>
              <a:t>TTC meeting schedule </a:t>
            </a:r>
            <a:r>
              <a:rPr lang="en-US" dirty="0" smtClean="0"/>
              <a:t>included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Summary </a:t>
            </a:r>
            <a:r>
              <a:rPr lang="en-US" dirty="0"/>
              <a:t>of Recent Progress in High Q and High Gradient </a:t>
            </a:r>
            <a:r>
              <a:rPr lang="en-US" dirty="0" smtClean="0"/>
              <a:t>Research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Report </a:t>
            </a:r>
            <a:r>
              <a:rPr lang="en-US" dirty="0"/>
              <a:t>from the Second Topical Workshop on </a:t>
            </a:r>
            <a:r>
              <a:rPr lang="en-US" dirty="0" err="1"/>
              <a:t>Microphonics</a:t>
            </a:r>
            <a:r>
              <a:rPr lang="en-US" dirty="0"/>
              <a:t>, LLRF Workshop Series, Brooklyn, NY, October 25-26, </a:t>
            </a:r>
            <a:r>
              <a:rPr lang="en-US" dirty="0" smtClean="0"/>
              <a:t>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Report </a:t>
            </a:r>
            <a:r>
              <a:rPr lang="en-US" dirty="0"/>
              <a:t>from the 8th International Workshop on Thin Films and New Ideas for Pushing the Limits of RF Superconductivity, INFN/</a:t>
            </a:r>
            <a:r>
              <a:rPr lang="en-US" dirty="0" err="1"/>
              <a:t>Legnaro</a:t>
            </a:r>
            <a:r>
              <a:rPr lang="en-US" dirty="0"/>
              <a:t>, October 8-10, </a:t>
            </a:r>
            <a:r>
              <a:rPr lang="en-US" dirty="0" smtClean="0"/>
              <a:t>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Report </a:t>
            </a:r>
            <a:r>
              <a:rPr lang="en-US" dirty="0"/>
              <a:t>from the TTC/ARIES topical workshop on flux trapping and magnetic shielding, CERN, November 8-9, 2018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We agreed that a </a:t>
            </a:r>
            <a:r>
              <a:rPr lang="en-US" b="1" dirty="0" smtClean="0"/>
              <a:t>permanent link to the respective web sites </a:t>
            </a:r>
            <a:r>
              <a:rPr lang="en-US" dirty="0" smtClean="0"/>
              <a:t>should be created on the TTTC page. This creates visibility and allows easier access. The presentations at the TTC meeting can be used as summary.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We agreed to </a:t>
            </a:r>
            <a:r>
              <a:rPr lang="en-US" b="1" dirty="0" smtClean="0"/>
              <a:t>continue promoting topical workshops</a:t>
            </a:r>
            <a:r>
              <a:rPr lang="en-US" dirty="0" smtClean="0"/>
              <a:t>. Since we are not the organizers, we can only recommend careful scheduling.</a:t>
            </a:r>
          </a:p>
        </p:txBody>
      </p:sp>
    </p:spTree>
    <p:extLst>
      <p:ext uri="{BB962C8B-B14F-4D97-AF65-F5344CB8AC3E}">
        <p14:creationId xmlns:p14="http://schemas.microsoft.com/office/powerpoint/2010/main" val="37731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genda </a:t>
            </a:r>
            <a:endParaRPr lang="de-D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7999" y="1367694"/>
            <a:ext cx="11664000" cy="4545747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There is more to be added to the </a:t>
            </a:r>
            <a:r>
              <a:rPr lang="en-US" b="1" dirty="0" smtClean="0"/>
              <a:t>TTC web page…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WG info incl. charter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Links to the TTC members’ </a:t>
            </a:r>
            <a:r>
              <a:rPr lang="en-US" b="1" dirty="0" smtClean="0"/>
              <a:t>SRF pages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Renewal </a:t>
            </a:r>
            <a:r>
              <a:rPr lang="en-US" b="1" dirty="0"/>
              <a:t>of the Technical Board membership</a:t>
            </a:r>
            <a:r>
              <a:rPr lang="en-US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See TB Report</a:t>
            </a:r>
            <a:endParaRPr lang="en-US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time there </a:t>
            </a:r>
            <a:r>
              <a:rPr lang="en-US" dirty="0" smtClean="0"/>
              <a:t>was </a:t>
            </a:r>
            <a:r>
              <a:rPr lang="en-US" b="1" dirty="0"/>
              <a:t>no application for new TTC Membership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will be no </a:t>
            </a:r>
            <a:r>
              <a:rPr lang="en-US" dirty="0" smtClean="0"/>
              <a:t>second</a:t>
            </a:r>
            <a:r>
              <a:rPr lang="en-US" dirty="0" smtClean="0"/>
              <a:t> </a:t>
            </a:r>
            <a:r>
              <a:rPr lang="en-US" dirty="0"/>
              <a:t>TTC meeting in 2019. We all see us at the SRF Conference in Dresden http://srf2019.org/ . </a:t>
            </a:r>
            <a:endParaRPr lang="en-US" dirty="0" smtClean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But </a:t>
            </a:r>
            <a:r>
              <a:rPr lang="en-US" dirty="0"/>
              <a:t>we </a:t>
            </a:r>
            <a:r>
              <a:rPr lang="en-US" dirty="0" smtClean="0"/>
              <a:t>discussed </a:t>
            </a:r>
            <a:r>
              <a:rPr lang="en-US" b="1" dirty="0"/>
              <a:t>location and timing of next the TTC meeting </a:t>
            </a:r>
            <a:r>
              <a:rPr lang="en-US" dirty="0"/>
              <a:t>to be organized around February 2020. </a:t>
            </a:r>
            <a:r>
              <a:rPr lang="en-US" dirty="0" smtClean="0"/>
              <a:t>CERN offered to host us, very likely in the week starting February 3</a:t>
            </a:r>
            <a:r>
              <a:rPr lang="en-US" baseline="30000" dirty="0" smtClean="0"/>
              <a:t>rd</a:t>
            </a:r>
            <a:r>
              <a:rPr lang="en-US" dirty="0" smtClean="0"/>
              <a:t>; after the </a:t>
            </a:r>
            <a:r>
              <a:rPr lang="en-US" dirty="0" smtClean="0"/>
              <a:t>Chinese </a:t>
            </a:r>
            <a:r>
              <a:rPr lang="en-US" dirty="0" smtClean="0"/>
              <a:t>New Year….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After some discussion we agreed that the selection of future hosts should consider unrestricted access for all TTC members.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AOB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34" y="1271157"/>
            <a:ext cx="4490590" cy="299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57938" y="1368987"/>
            <a:ext cx="6264947" cy="2670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b="1" dirty="0" smtClean="0"/>
              <a:t>We had a great meeting!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 large variety of topics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Very detailed </a:t>
            </a:r>
            <a:r>
              <a:rPr lang="en-US" dirty="0" smtClean="0"/>
              <a:t>presentations with lots of new results and material to discuss</a:t>
            </a:r>
          </a:p>
          <a:p>
            <a:pPr marL="285750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Perfect meeting organization!!!</a:t>
            </a:r>
          </a:p>
          <a:p>
            <a:pPr marL="742950" lvl="1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team chaired by Bob did an excellent job!</a:t>
            </a:r>
          </a:p>
          <a:p>
            <a:pPr marL="742950" lvl="1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PC, under Eiji / Wolf-Dietrich, with all it’s WG chairs, did a great job in assembling the sessions</a:t>
            </a:r>
            <a:endParaRPr lang="en-US" dirty="0"/>
          </a:p>
          <a:p>
            <a:pPr marL="742950" lvl="1" indent="-285750">
              <a:lnSpc>
                <a:spcPct val="112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112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9634" y="4655602"/>
            <a:ext cx="10627941" cy="15100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b="1" dirty="0" smtClean="0"/>
              <a:t>Therefore: Let us continue…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advancing </a:t>
            </a:r>
            <a:r>
              <a:rPr lang="en-US" b="1" dirty="0"/>
              <a:t>SRF technology R&amp;D and related accelerator studies </a:t>
            </a:r>
            <a:r>
              <a:rPr lang="en-US" dirty="0"/>
              <a:t>across the </a:t>
            </a:r>
            <a:r>
              <a:rPr lang="en-US" u="sng" dirty="0"/>
              <a:t>broad diversity of scientific applications</a:t>
            </a:r>
            <a:r>
              <a:rPr lang="en-US" dirty="0"/>
              <a:t>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</a:t>
            </a:r>
            <a:r>
              <a:rPr lang="en-US" u="sng" dirty="0"/>
              <a:t>keep open and provide</a:t>
            </a:r>
            <a:r>
              <a:rPr lang="en-US" dirty="0"/>
              <a:t> a </a:t>
            </a:r>
            <a:r>
              <a:rPr lang="en-US" b="1" dirty="0"/>
              <a:t>bridge for communication and sharing of ideas, developments, and testing </a:t>
            </a:r>
            <a:r>
              <a:rPr lang="en-US" dirty="0"/>
              <a:t>across associated projects. </a:t>
            </a:r>
          </a:p>
        </p:txBody>
      </p:sp>
    </p:spTree>
    <p:extLst>
      <p:ext uri="{BB962C8B-B14F-4D97-AF65-F5344CB8AC3E}">
        <p14:creationId xmlns:p14="http://schemas.microsoft.com/office/powerpoint/2010/main" val="1865353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XFEL_PowerPoint_16x9_v3_R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579</Words>
  <Application>Microsoft Office PowerPoint</Application>
  <PresentationFormat>Custom</PresentationFormat>
  <Paragraphs>53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XFEL_PowerPoint_16x9_v3_RW</vt:lpstr>
      <vt:lpstr>template-european-xfel-gmbh_presentation-with-partner-logos</vt:lpstr>
      <vt:lpstr>1_template-european-xfel-gmbh_presentation-with-partner-logos</vt:lpstr>
      <vt:lpstr>CB Report</vt:lpstr>
      <vt:lpstr>The mission of the TESLA Technology Collaboration </vt:lpstr>
      <vt:lpstr>Agenda </vt:lpstr>
      <vt:lpstr>Agenda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Riko Wichmann</dc:creator>
  <cp:lastModifiedBy>Weise, Hans</cp:lastModifiedBy>
  <cp:revision>195</cp:revision>
  <dcterms:created xsi:type="dcterms:W3CDTF">2017-04-13T07:40:56Z</dcterms:created>
  <dcterms:modified xsi:type="dcterms:W3CDTF">2019-02-08T14:19:03Z</dcterms:modified>
</cp:coreProperties>
</file>