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349" r:id="rId2"/>
    <p:sldId id="357" r:id="rId3"/>
    <p:sldId id="358" r:id="rId4"/>
    <p:sldId id="352" r:id="rId5"/>
    <p:sldId id="359" r:id="rId6"/>
    <p:sldId id="360" r:id="rId7"/>
    <p:sldId id="361" r:id="rId8"/>
    <p:sldId id="365" r:id="rId9"/>
    <p:sldId id="354" r:id="rId10"/>
    <p:sldId id="355" r:id="rId11"/>
    <p:sldId id="356" r:id="rId12"/>
    <p:sldId id="353" r:id="rId13"/>
    <p:sldId id="351" r:id="rId14"/>
    <p:sldId id="35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275" userDrawn="1">
          <p15:clr>
            <a:srgbClr val="A4A3A4"/>
          </p15:clr>
        </p15:guide>
        <p15:guide id="2" pos="3727" userDrawn="1">
          <p15:clr>
            <a:srgbClr val="A4A3A4"/>
          </p15:clr>
        </p15:guide>
        <p15:guide id="3" pos="3953" userDrawn="1">
          <p15:clr>
            <a:srgbClr val="A4A3A4"/>
          </p15:clr>
        </p15:guide>
        <p15:guide id="4" pos="7287" userDrawn="1">
          <p15:clr>
            <a:srgbClr val="A4A3A4"/>
          </p15:clr>
        </p15:guide>
        <p15:guide id="5" pos="393" userDrawn="1">
          <p15:clr>
            <a:srgbClr val="A4A3A4"/>
          </p15:clr>
        </p15:guide>
        <p15:guide id="6" orient="horz" pos="3725"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snapToGrid="0" showGuides="1">
      <p:cViewPr>
        <p:scale>
          <a:sx n="100" d="100"/>
          <a:sy n="100" d="100"/>
        </p:scale>
        <p:origin x="-936" y="-822"/>
      </p:cViewPr>
      <p:guideLst>
        <p:guide orient="horz" pos="1275"/>
        <p:guide orient="horz" pos="3725"/>
        <p:guide pos="3727"/>
        <p:guide pos="3953"/>
        <p:guide pos="7287"/>
        <p:guide pos="393"/>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31.08.2018</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31.08.2018</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de-DE" noProof="0" smtClean="0"/>
              <a:t>Titelmasterformat durch Klicken bearbeiten</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de-DE" noProof="0" smtClean="0"/>
              <a:t>Textmasterformat bearbeiten</a:t>
            </a:r>
          </a:p>
        </p:txBody>
      </p:sp>
    </p:spTree>
    <p:extLst>
      <p:ext uri="{BB962C8B-B14F-4D97-AF65-F5344CB8AC3E}">
        <p14:creationId xmlns:p14="http://schemas.microsoft.com/office/powerpoint/2010/main" val="40230362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9" y="712232"/>
            <a:ext cx="10956924"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23889" y="2024064"/>
            <a:ext cx="10944224" cy="4151268"/>
          </a:xfrm>
          <a:prstGeom prst="rect">
            <a:avLst/>
          </a:prstGeom>
        </p:spPr>
        <p:txBody>
          <a:bodyPr vert="horz" lIns="0" tIns="0" rIns="0" bIns="0" rtlCol="0" anchor="t" anchorCtr="0">
            <a:noAutofit/>
          </a:bodyPr>
          <a:lstStyle/>
          <a:p>
            <a:pPr lvl="0"/>
            <a:r>
              <a:rPr lang="en-US" noProof="0" dirty="0"/>
              <a:t>Level 1</a:t>
            </a:r>
          </a:p>
          <a:p>
            <a:pPr lvl="1"/>
            <a:r>
              <a:rPr lang="en-US" noProof="0" dirty="0"/>
              <a:t>Level </a:t>
            </a:r>
            <a:r>
              <a:rPr lang="en-US" noProof="0" dirty="0" smtClean="0"/>
              <a:t>2</a:t>
            </a:r>
          </a:p>
          <a:p>
            <a:pPr lvl="2"/>
            <a:r>
              <a:rPr lang="en-US" noProof="0" dirty="0" smtClean="0"/>
              <a:t>Level </a:t>
            </a:r>
            <a:r>
              <a:rPr lang="en-US" noProof="0" dirty="0"/>
              <a:t>3</a:t>
            </a:r>
          </a:p>
          <a:p>
            <a:pPr lvl="3"/>
            <a:r>
              <a:rPr lang="en-US" noProof="0" dirty="0"/>
              <a:t>Level </a:t>
            </a:r>
            <a:r>
              <a:rPr lang="en-US" noProof="0" dirty="0" smtClean="0"/>
              <a:t>4</a:t>
            </a:r>
            <a:endParaRPr lang="en-US" noProof="0" dirty="0"/>
          </a:p>
        </p:txBody>
      </p:sp>
      <p:sp>
        <p:nvSpPr>
          <p:cNvPr id="9" name="Textfeld 8"/>
          <p:cNvSpPr txBox="1"/>
          <p:nvPr/>
        </p:nvSpPr>
        <p:spPr>
          <a:xfrm>
            <a:off x="11377083" y="293577"/>
            <a:ext cx="514351"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sp>
        <p:nvSpPr>
          <p:cNvPr id="7" name="Rechteck 6"/>
          <p:cNvSpPr/>
          <p:nvPr/>
        </p:nvSpPr>
        <p:spPr>
          <a:xfrm>
            <a:off x="623888" y="381001"/>
            <a:ext cx="5292725" cy="216000"/>
          </a:xfrm>
          <a:prstGeom prst="rect">
            <a:avLst/>
          </a:prstGeom>
        </p:spPr>
        <p:txBody>
          <a:bodyPr vert="horz" lIns="0" tIns="0" rIns="0" bIns="0" rtlCol="0" anchor="t" anchorCtr="0">
            <a:noAutofit/>
          </a:bodyPr>
          <a:lstStyle/>
          <a:p>
            <a:pPr lvl="0"/>
            <a:r>
              <a:rPr lang="en-US" sz="900" baseline="0" dirty="0" smtClean="0"/>
              <a:t>Joint Operation &amp; Readiness meeting, Fri, 8:30 – 9:30</a:t>
            </a:r>
            <a:endParaRPr lang="en-US" sz="900" dirty="0"/>
          </a:p>
        </p:txBody>
      </p:sp>
      <p:sp>
        <p:nvSpPr>
          <p:cNvPr id="8" name="Rechteck 7"/>
          <p:cNvSpPr/>
          <p:nvPr/>
        </p:nvSpPr>
        <p:spPr>
          <a:xfrm>
            <a:off x="6275389" y="381001"/>
            <a:ext cx="5292724" cy="216000"/>
          </a:xfrm>
          <a:prstGeom prst="rect">
            <a:avLst/>
          </a:prstGeom>
        </p:spPr>
        <p:txBody>
          <a:bodyPr vert="horz" lIns="0" tIns="0" rIns="0" bIns="0" rtlCol="0" anchor="t" anchorCtr="0">
            <a:noAutofit/>
          </a:bodyPr>
          <a:lstStyle/>
          <a:p>
            <a:pPr lvl="0"/>
            <a:r>
              <a:rPr lang="en-US" sz="900" baseline="0" dirty="0" smtClean="0"/>
              <a:t>10 August</a:t>
            </a:r>
            <a:r>
              <a:rPr lang="en-US" sz="900" dirty="0" smtClean="0"/>
              <a:t> 2018</a:t>
            </a:r>
            <a:endParaRPr lang="en-US" sz="900" dirty="0"/>
          </a:p>
        </p:txBody>
      </p:sp>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57188" indent="-357188" algn="l" defTabSz="914400" rtl="0" eaLnBrk="1" latinLnBrk="0" hangingPunct="1">
        <a:lnSpc>
          <a:spcPct val="114000"/>
        </a:lnSpc>
        <a:spcBef>
          <a:spcPts val="600"/>
        </a:spcBef>
        <a:buClr>
          <a:schemeClr val="bg2"/>
        </a:buClr>
        <a:buFontTx/>
        <a:buBlip>
          <a:blip r:embed="rId4"/>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5"/>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275" userDrawn="1">
          <p15:clr>
            <a:srgbClr val="F26B43"/>
          </p15:clr>
        </p15:guide>
        <p15:guide id="2" pos="3727" userDrawn="1">
          <p15:clr>
            <a:srgbClr val="F26B43"/>
          </p15:clr>
        </p15:guide>
        <p15:guide id="3" pos="3953" userDrawn="1">
          <p15:clr>
            <a:srgbClr val="F26B43"/>
          </p15:clr>
        </p15:guide>
        <p15:guide id="4" pos="393" userDrawn="1">
          <p15:clr>
            <a:srgbClr val="F26B43"/>
          </p15:clr>
        </p15:guide>
        <p15:guide id="5" pos="7287"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Operation &amp; Readiness meeting</a:t>
            </a:r>
            <a:endParaRPr lang="en-US" dirty="0"/>
          </a:p>
        </p:txBody>
      </p:sp>
      <p:sp>
        <p:nvSpPr>
          <p:cNvPr id="3" name="Content Placeholder 2"/>
          <p:cNvSpPr>
            <a:spLocks noGrp="1"/>
          </p:cNvSpPr>
          <p:nvPr>
            <p:ph idx="1"/>
          </p:nvPr>
        </p:nvSpPr>
        <p:spPr>
          <a:xfrm>
            <a:off x="623888" y="1714500"/>
            <a:ext cx="5172755" cy="4460832"/>
          </a:xfrm>
        </p:spPr>
        <p:txBody>
          <a:bodyPr/>
          <a:lstStyle/>
          <a:p>
            <a:r>
              <a:rPr lang="en-US" dirty="0" smtClean="0"/>
              <a:t>Report Operation / Photon Run Coordinator</a:t>
            </a:r>
          </a:p>
          <a:p>
            <a:r>
              <a:rPr lang="en-US" dirty="0" smtClean="0"/>
              <a:t>Report Dispatch</a:t>
            </a:r>
          </a:p>
          <a:p>
            <a:r>
              <a:rPr lang="en-US" dirty="0" smtClean="0"/>
              <a:t>Instruments</a:t>
            </a:r>
          </a:p>
          <a:p>
            <a:pPr lvl="1"/>
            <a:r>
              <a:rPr lang="en-US" dirty="0" smtClean="0"/>
              <a:t>FXE</a:t>
            </a:r>
          </a:p>
          <a:p>
            <a:pPr lvl="1"/>
            <a:r>
              <a:rPr lang="en-US" dirty="0" smtClean="0"/>
              <a:t>SPB/SFX</a:t>
            </a:r>
          </a:p>
          <a:p>
            <a:pPr lvl="1"/>
            <a:r>
              <a:rPr lang="en-US" dirty="0" smtClean="0"/>
              <a:t>SCS</a:t>
            </a:r>
          </a:p>
          <a:p>
            <a:pPr lvl="1"/>
            <a:r>
              <a:rPr lang="en-US" dirty="0" smtClean="0"/>
              <a:t>SQS</a:t>
            </a:r>
          </a:p>
          <a:p>
            <a:pPr lvl="1"/>
            <a:r>
              <a:rPr lang="en-US" dirty="0" smtClean="0"/>
              <a:t>MID</a:t>
            </a:r>
          </a:p>
          <a:p>
            <a:pPr lvl="1"/>
            <a:r>
              <a:rPr lang="en-US" dirty="0" smtClean="0"/>
              <a:t>HED</a:t>
            </a:r>
          </a:p>
          <a:p>
            <a:r>
              <a:rPr lang="en-US" dirty="0"/>
              <a:t>Beam transport</a:t>
            </a:r>
          </a:p>
          <a:p>
            <a:pPr lvl="1"/>
            <a:r>
              <a:rPr lang="en-US" dirty="0" smtClean="0"/>
              <a:t>Task force XTD6 </a:t>
            </a:r>
            <a:r>
              <a:rPr lang="en-US" dirty="0"/>
              <a:t>installation</a:t>
            </a:r>
          </a:p>
          <a:p>
            <a:pPr lvl="1"/>
            <a:r>
              <a:rPr lang="en-US" dirty="0" smtClean="0"/>
              <a:t>Vacuum</a:t>
            </a:r>
            <a:endParaRPr lang="en-US" dirty="0"/>
          </a:p>
          <a:p>
            <a:pPr lvl="1"/>
            <a:r>
              <a:rPr lang="en-US" dirty="0"/>
              <a:t>X-ray optics</a:t>
            </a:r>
          </a:p>
          <a:p>
            <a:pPr lvl="1"/>
            <a:r>
              <a:rPr lang="en-US" dirty="0" smtClean="0"/>
              <a:t>Photon diagnostics</a:t>
            </a:r>
          </a:p>
        </p:txBody>
      </p:sp>
      <p:sp>
        <p:nvSpPr>
          <p:cNvPr id="5" name="Content Placeholder 2"/>
          <p:cNvSpPr txBox="1">
            <a:spLocks/>
          </p:cNvSpPr>
          <p:nvPr/>
        </p:nvSpPr>
        <p:spPr>
          <a:xfrm>
            <a:off x="6270661" y="1711778"/>
            <a:ext cx="5172755" cy="4460832"/>
          </a:xfrm>
          <a:prstGeom prst="rect">
            <a:avLst/>
          </a:prstGeom>
        </p:spPr>
        <p:txBody>
          <a:bodyPr vert="horz" lIns="0" tIns="0" rIns="0" bIns="0" rtlCol="0" anchor="t" anchorCtr="0">
            <a:noAutofit/>
          </a:bodyPr>
          <a:lstStyle>
            <a:lvl1pPr marL="357188" indent="-357188" algn="l" defTabSz="914400" rtl="0" eaLnBrk="1" latinLnBrk="0" hangingPunct="1">
              <a:lnSpc>
                <a:spcPct val="114000"/>
              </a:lnSpc>
              <a:spcBef>
                <a:spcPts val="600"/>
              </a:spcBef>
              <a:buClr>
                <a:schemeClr val="bg2"/>
              </a:buClr>
              <a:buFontTx/>
              <a:buBlip>
                <a:blip r:embed="rId2"/>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3"/>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Optical lasers</a:t>
            </a:r>
          </a:p>
          <a:p>
            <a:r>
              <a:rPr lang="en-US" smtClean="0"/>
              <a:t>Detectors</a:t>
            </a:r>
            <a:endParaRPr lang="en-US" dirty="0" smtClean="0"/>
          </a:p>
          <a:p>
            <a:r>
              <a:rPr lang="en-US" dirty="0" smtClean="0"/>
              <a:t>Electronics</a:t>
            </a:r>
          </a:p>
          <a:p>
            <a:pPr lvl="1"/>
            <a:r>
              <a:rPr lang="en-US" dirty="0" smtClean="0"/>
              <a:t>AE</a:t>
            </a:r>
          </a:p>
          <a:p>
            <a:pPr lvl="1"/>
            <a:r>
              <a:rPr lang="en-US" dirty="0" smtClean="0"/>
              <a:t>EETF</a:t>
            </a:r>
          </a:p>
          <a:p>
            <a:r>
              <a:rPr lang="en-US" dirty="0" smtClean="0"/>
              <a:t>CAS</a:t>
            </a:r>
          </a:p>
          <a:p>
            <a:r>
              <a:rPr lang="en-US" dirty="0" smtClean="0"/>
              <a:t>ITDM</a:t>
            </a:r>
          </a:p>
          <a:p>
            <a:endParaRPr lang="en-US" dirty="0"/>
          </a:p>
          <a:p>
            <a:r>
              <a:rPr lang="en-US" dirty="0" smtClean="0"/>
              <a:t>SRP</a:t>
            </a:r>
          </a:p>
          <a:p>
            <a:r>
              <a:rPr lang="en-US" dirty="0" smtClean="0"/>
              <a:t>Technical services</a:t>
            </a:r>
          </a:p>
          <a:p>
            <a:endParaRPr lang="en-US" dirty="0"/>
          </a:p>
          <a:p>
            <a:r>
              <a:rPr lang="en-US" dirty="0" err="1" smtClean="0"/>
              <a:t>AoB</a:t>
            </a:r>
            <a:endParaRPr lang="en-US" dirty="0" smtClean="0"/>
          </a:p>
        </p:txBody>
      </p:sp>
    </p:spTree>
    <p:extLst>
      <p:ext uri="{BB962C8B-B14F-4D97-AF65-F5344CB8AC3E}">
        <p14:creationId xmlns:p14="http://schemas.microsoft.com/office/powerpoint/2010/main" val="3308009938"/>
      </p:ext>
    </p:extLst>
  </p:cSld>
  <p:clrMapOvr>
    <a:masterClrMapping/>
  </p:clrMapOvr>
  <p:timing>
    <p:tnLst>
      <p:par>
        <p:cTn id="1" dur="indefinite" restart="never" nodeType="tmRoot">
          <p:childTnLst>
            <p:par>
              <p:cTn id="2"/>
            </p:par>
            <p:par>
              <p:cTn id="3"/>
            </p:par>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Detectors – DET</a:t>
            </a:r>
            <a:endParaRPr lang="en-GB" dirty="0"/>
          </a:p>
        </p:txBody>
      </p:sp>
      <p:sp>
        <p:nvSpPr>
          <p:cNvPr id="3" name="Content Placeholder 2"/>
          <p:cNvSpPr>
            <a:spLocks noGrp="1"/>
          </p:cNvSpPr>
          <p:nvPr>
            <p:ph idx="1"/>
          </p:nvPr>
        </p:nvSpPr>
        <p:spPr>
          <a:xfrm>
            <a:off x="908051" y="2024068"/>
            <a:ext cx="10469032" cy="3892546"/>
          </a:xfrm>
        </p:spPr>
        <p:txBody>
          <a:bodyPr/>
          <a:lstStyle/>
          <a:p>
            <a:r>
              <a:rPr lang="en-US" sz="1200" b="1" spc="-1" dirty="0" smtClean="0">
                <a:solidFill>
                  <a:srgbClr val="000000"/>
                </a:solidFill>
                <a:uFill>
                  <a:solidFill>
                    <a:srgbClr val="FFFFFF"/>
                  </a:solidFill>
                </a:uFill>
                <a:sym typeface="Wingdings" panose="05000000000000000000" pitchFamily="2" charset="2"/>
              </a:rPr>
              <a:t>2</a:t>
            </a:r>
            <a:r>
              <a:rPr lang="en-US" sz="1200" b="1" spc="-1" baseline="30000" dirty="0" smtClean="0">
                <a:solidFill>
                  <a:srgbClr val="000000"/>
                </a:solidFill>
                <a:uFill>
                  <a:solidFill>
                    <a:srgbClr val="FFFFFF"/>
                  </a:solidFill>
                </a:uFill>
                <a:sym typeface="Wingdings" panose="05000000000000000000" pitchFamily="2" charset="2"/>
              </a:rPr>
              <a:t>nd</a:t>
            </a:r>
            <a:r>
              <a:rPr lang="en-US" sz="1200" b="1" spc="-1" dirty="0" smtClean="0">
                <a:solidFill>
                  <a:srgbClr val="000000"/>
                </a:solidFill>
                <a:uFill>
                  <a:solidFill>
                    <a:srgbClr val="FFFFFF"/>
                  </a:solidFill>
                </a:uFill>
                <a:sym typeface="Wingdings" panose="05000000000000000000" pitchFamily="2" charset="2"/>
              </a:rPr>
              <a:t> </a:t>
            </a:r>
            <a:r>
              <a:rPr lang="en-US" sz="1200" b="1" spc="-1" dirty="0">
                <a:solidFill>
                  <a:srgbClr val="000000"/>
                </a:solidFill>
                <a:uFill>
                  <a:solidFill>
                    <a:srgbClr val="FFFFFF"/>
                  </a:solidFill>
                </a:uFill>
                <a:sym typeface="Wingdings" panose="05000000000000000000" pitchFamily="2" charset="2"/>
              </a:rPr>
              <a:t>AGIPD MID</a:t>
            </a:r>
          </a:p>
          <a:p>
            <a:pPr lvl="1"/>
            <a:r>
              <a:rPr lang="en-US" sz="1200" spc="-1" dirty="0">
                <a:solidFill>
                  <a:srgbClr val="000000"/>
                </a:solidFill>
                <a:uFill>
                  <a:solidFill>
                    <a:srgbClr val="FFFFFF"/>
                  </a:solidFill>
                </a:uFill>
                <a:sym typeface="Wingdings" panose="05000000000000000000" pitchFamily="2" charset="2"/>
              </a:rPr>
              <a:t>AGIPD  was transported from CFEL to the detector lab @ HERA South on 28.08.2018 </a:t>
            </a:r>
          </a:p>
          <a:p>
            <a:pPr lvl="1"/>
            <a:r>
              <a:rPr lang="en-US" sz="1200" spc="-1" dirty="0">
                <a:solidFill>
                  <a:srgbClr val="000000"/>
                </a:solidFill>
                <a:uFill>
                  <a:solidFill>
                    <a:srgbClr val="FFFFFF"/>
                  </a:solidFill>
                </a:uFill>
                <a:sym typeface="Wingdings" panose="05000000000000000000" pitchFamily="2" charset="2"/>
              </a:rPr>
              <a:t>Vacuum system was attached to the vessel and system was pumped </a:t>
            </a:r>
            <a:endParaRPr lang="en-US" sz="1200" spc="-1" dirty="0" smtClean="0">
              <a:solidFill>
                <a:srgbClr val="000000"/>
              </a:solidFill>
              <a:uFill>
                <a:solidFill>
                  <a:srgbClr val="FFFFFF"/>
                </a:solidFill>
              </a:uFill>
              <a:sym typeface="Wingdings" panose="05000000000000000000" pitchFamily="2" charset="2"/>
            </a:endParaRPr>
          </a:p>
          <a:p>
            <a:pPr lvl="2"/>
            <a:r>
              <a:rPr lang="en-US" sz="1200" spc="-1" dirty="0" smtClean="0">
                <a:solidFill>
                  <a:srgbClr val="000000"/>
                </a:solidFill>
                <a:uFill>
                  <a:solidFill>
                    <a:srgbClr val="FFFFFF"/>
                  </a:solidFill>
                </a:uFill>
                <a:sym typeface="Wingdings" panose="05000000000000000000" pitchFamily="2" charset="2"/>
              </a:rPr>
              <a:t>pressure </a:t>
            </a:r>
            <a:r>
              <a:rPr lang="en-US" sz="1200" spc="-1" dirty="0">
                <a:solidFill>
                  <a:srgbClr val="000000"/>
                </a:solidFill>
                <a:uFill>
                  <a:solidFill>
                    <a:srgbClr val="FFFFFF"/>
                  </a:solidFill>
                </a:uFill>
                <a:sym typeface="Wingdings" panose="05000000000000000000" pitchFamily="2" charset="2"/>
              </a:rPr>
              <a:t>after 48 hours of pumping 5.7 x 10</a:t>
            </a:r>
            <a:r>
              <a:rPr lang="en-US" sz="1200" spc="-1" baseline="30000" dirty="0">
                <a:solidFill>
                  <a:srgbClr val="000000"/>
                </a:solidFill>
                <a:uFill>
                  <a:solidFill>
                    <a:srgbClr val="FFFFFF"/>
                  </a:solidFill>
                </a:uFill>
                <a:sym typeface="Wingdings" panose="05000000000000000000" pitchFamily="2" charset="2"/>
              </a:rPr>
              <a:t>-6 </a:t>
            </a:r>
            <a:r>
              <a:rPr lang="en-US" sz="1200" spc="-1" dirty="0">
                <a:solidFill>
                  <a:srgbClr val="000000"/>
                </a:solidFill>
                <a:uFill>
                  <a:solidFill>
                    <a:srgbClr val="FFFFFF"/>
                  </a:solidFill>
                </a:uFill>
                <a:sym typeface="Wingdings" panose="05000000000000000000" pitchFamily="2" charset="2"/>
              </a:rPr>
              <a:t>mbar</a:t>
            </a:r>
          </a:p>
          <a:p>
            <a:pPr lvl="1"/>
            <a:r>
              <a:rPr lang="en-US" sz="1200" spc="-1" dirty="0">
                <a:solidFill>
                  <a:srgbClr val="000000"/>
                </a:solidFill>
                <a:uFill>
                  <a:solidFill>
                    <a:srgbClr val="FFFFFF"/>
                  </a:solidFill>
                </a:uFill>
                <a:sym typeface="Wingdings" panose="05000000000000000000" pitchFamily="2" charset="2"/>
              </a:rPr>
              <a:t>Cooling system was checked and connected to the detector  no leak is observed</a:t>
            </a:r>
          </a:p>
          <a:p>
            <a:pPr lvl="1"/>
            <a:r>
              <a:rPr lang="en-US" sz="1200" spc="-1" dirty="0">
                <a:solidFill>
                  <a:srgbClr val="000000"/>
                </a:solidFill>
                <a:uFill>
                  <a:solidFill>
                    <a:srgbClr val="FFFFFF"/>
                  </a:solidFill>
                </a:uFill>
                <a:sym typeface="Wingdings" panose="05000000000000000000" pitchFamily="2" charset="2"/>
              </a:rPr>
              <a:t>Tests of AGIPD temp. sensors (in vacuum and ambient</a:t>
            </a:r>
            <a:r>
              <a:rPr lang="en-US" sz="1200" spc="-1" dirty="0" smtClean="0">
                <a:solidFill>
                  <a:srgbClr val="000000"/>
                </a:solidFill>
                <a:uFill>
                  <a:solidFill>
                    <a:srgbClr val="FFFFFF"/>
                  </a:solidFill>
                </a:uFill>
                <a:sym typeface="Wingdings" panose="05000000000000000000" pitchFamily="2" charset="2"/>
              </a:rPr>
              <a:t>)</a:t>
            </a:r>
          </a:p>
          <a:p>
            <a:pPr lvl="2"/>
            <a:r>
              <a:rPr lang="en-US" sz="1200" spc="-1" dirty="0" smtClean="0">
                <a:solidFill>
                  <a:srgbClr val="000000"/>
                </a:solidFill>
                <a:uFill>
                  <a:solidFill>
                    <a:srgbClr val="FFFFFF"/>
                  </a:solidFill>
                </a:uFill>
                <a:sym typeface="Wingdings" panose="05000000000000000000" pitchFamily="2" charset="2"/>
              </a:rPr>
              <a:t>no </a:t>
            </a:r>
            <a:r>
              <a:rPr lang="en-US" sz="1200" spc="-1" dirty="0">
                <a:solidFill>
                  <a:srgbClr val="000000"/>
                </a:solidFill>
                <a:uFill>
                  <a:solidFill>
                    <a:srgbClr val="FFFFFF"/>
                  </a:solidFill>
                </a:uFill>
                <a:sym typeface="Wingdings" panose="05000000000000000000" pitchFamily="2" charset="2"/>
              </a:rPr>
              <a:t>problem on the detector side was observed, small issues on the cables or PLC </a:t>
            </a:r>
            <a:r>
              <a:rPr lang="en-US" sz="1200" spc="-1" dirty="0" smtClean="0">
                <a:solidFill>
                  <a:srgbClr val="000000"/>
                </a:solidFill>
                <a:uFill>
                  <a:solidFill>
                    <a:srgbClr val="FFFFFF"/>
                  </a:solidFill>
                </a:uFill>
                <a:sym typeface="Wingdings" panose="05000000000000000000" pitchFamily="2" charset="2"/>
              </a:rPr>
              <a:t>side to </a:t>
            </a:r>
            <a:r>
              <a:rPr lang="en-US" sz="1200" spc="-1" dirty="0">
                <a:solidFill>
                  <a:srgbClr val="000000"/>
                </a:solidFill>
                <a:uFill>
                  <a:solidFill>
                    <a:srgbClr val="FFFFFF"/>
                  </a:solidFill>
                </a:uFill>
                <a:sym typeface="Wingdings" panose="05000000000000000000" pitchFamily="2" charset="2"/>
              </a:rPr>
              <a:t>be investigated and </a:t>
            </a:r>
            <a:r>
              <a:rPr lang="en-US" sz="1200" spc="-1" dirty="0" smtClean="0">
                <a:solidFill>
                  <a:srgbClr val="000000"/>
                </a:solidFill>
                <a:uFill>
                  <a:solidFill>
                    <a:srgbClr val="FFFFFF"/>
                  </a:solidFill>
                </a:uFill>
                <a:sym typeface="Wingdings" panose="05000000000000000000" pitchFamily="2" charset="2"/>
              </a:rPr>
              <a:t>fixed </a:t>
            </a:r>
            <a:r>
              <a:rPr lang="en-US" sz="1200" spc="-1" dirty="0">
                <a:solidFill>
                  <a:srgbClr val="000000"/>
                </a:solidFill>
                <a:uFill>
                  <a:solidFill>
                    <a:srgbClr val="FFFFFF"/>
                  </a:solidFill>
                </a:uFill>
                <a:sym typeface="Wingdings" panose="05000000000000000000" pitchFamily="2" charset="2"/>
              </a:rPr>
              <a:t>this week as it is critical for the detector interlock </a:t>
            </a:r>
            <a:r>
              <a:rPr lang="en-US" sz="1200" spc="-1" dirty="0" smtClean="0">
                <a:solidFill>
                  <a:srgbClr val="000000"/>
                </a:solidFill>
                <a:uFill>
                  <a:solidFill>
                    <a:srgbClr val="FFFFFF"/>
                  </a:solidFill>
                </a:uFill>
                <a:sym typeface="Wingdings" panose="05000000000000000000" pitchFamily="2" charset="2"/>
              </a:rPr>
              <a:t>system</a:t>
            </a:r>
          </a:p>
          <a:p>
            <a:r>
              <a:rPr lang="en-US" sz="1200" b="1" spc="-1" dirty="0">
                <a:solidFill>
                  <a:srgbClr val="000000"/>
                </a:solidFill>
                <a:uFill>
                  <a:solidFill>
                    <a:srgbClr val="FFFFFF"/>
                  </a:solidFill>
                </a:uFill>
              </a:rPr>
              <a:t>DSSC</a:t>
            </a:r>
          </a:p>
          <a:p>
            <a:pPr lvl="1"/>
            <a:r>
              <a:rPr lang="en-US" sz="1200" dirty="0"/>
              <a:t>Testing of the DSSC vessel</a:t>
            </a:r>
          </a:p>
          <a:p>
            <a:pPr lvl="2"/>
            <a:r>
              <a:rPr lang="en-US" sz="1200" dirty="0"/>
              <a:t>Quadrant mounting tool checked, several flaws identified. Fixing of the design has started. This will probably impact on the detector delivery date, exact impact to be estimated once the redesign of the tool is finished. </a:t>
            </a:r>
          </a:p>
          <a:p>
            <a:pPr lvl="2"/>
            <a:r>
              <a:rPr lang="en-US" sz="1200" dirty="0"/>
              <a:t>Check of the internal geometry of the vessel and motion system </a:t>
            </a:r>
            <a:r>
              <a:rPr lang="en-US" sz="1200" dirty="0" err="1"/>
              <a:t>vs</a:t>
            </a:r>
            <a:r>
              <a:rPr lang="en-US" sz="1200" dirty="0"/>
              <a:t> CAD model ongoing. No problems identified up to now.</a:t>
            </a:r>
          </a:p>
          <a:p>
            <a:pPr lvl="2"/>
            <a:r>
              <a:rPr lang="en-US" sz="1200" dirty="0"/>
              <a:t>Revised document (with remaining tasks to be performed at CFEL) sent to CFEL personnel, now waiting for feedback. The document needs to be signed in order to bring the vessel to HERA South. </a:t>
            </a:r>
          </a:p>
          <a:p>
            <a:endParaRPr lang="en-US" sz="1200" dirty="0" smtClean="0"/>
          </a:p>
          <a:p>
            <a:pPr lvl="2"/>
            <a:endParaRPr lang="en-US" sz="1200" dirty="0"/>
          </a:p>
        </p:txBody>
      </p:sp>
    </p:spTree>
    <p:extLst>
      <p:ext uri="{BB962C8B-B14F-4D97-AF65-F5344CB8AC3E}">
        <p14:creationId xmlns:p14="http://schemas.microsoft.com/office/powerpoint/2010/main" val="1217039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Detectors – DET</a:t>
            </a:r>
          </a:p>
        </p:txBody>
      </p:sp>
      <p:sp>
        <p:nvSpPr>
          <p:cNvPr id="3" name="Content Placeholder 2"/>
          <p:cNvSpPr>
            <a:spLocks noGrp="1"/>
          </p:cNvSpPr>
          <p:nvPr>
            <p:ph idx="1"/>
          </p:nvPr>
        </p:nvSpPr>
        <p:spPr>
          <a:xfrm>
            <a:off x="908051" y="2024068"/>
            <a:ext cx="10469032" cy="4168347"/>
          </a:xfrm>
        </p:spPr>
        <p:txBody>
          <a:bodyPr/>
          <a:lstStyle/>
          <a:p>
            <a:pPr lvl="2"/>
            <a:r>
              <a:rPr lang="en-US" sz="1200" dirty="0"/>
              <a:t>Side flange sent to an external company for surface repair. This should cure the remaining small leak. </a:t>
            </a:r>
          </a:p>
          <a:p>
            <a:pPr lvl="2"/>
            <a:r>
              <a:rPr lang="en-US" sz="1200" dirty="0"/>
              <a:t>UHV compatible collision switches ordered. Cable system for motion system under revision to check what is missing.</a:t>
            </a:r>
          </a:p>
          <a:p>
            <a:pPr lvl="1"/>
            <a:r>
              <a:rPr lang="en-US" sz="1200" dirty="0" smtClean="0"/>
              <a:t>Ladder </a:t>
            </a:r>
            <a:r>
              <a:rPr lang="en-US" sz="1200" dirty="0"/>
              <a:t>2.1 removed from our test stand, to be used for the assembly of the 2</a:t>
            </a:r>
            <a:r>
              <a:rPr lang="en-US" sz="1200" baseline="30000" dirty="0"/>
              <a:t>nd</a:t>
            </a:r>
            <a:r>
              <a:rPr lang="en-US" sz="1200" dirty="0"/>
              <a:t> quadrant at FEC. Ladder 2.10 now installed and ready for use. </a:t>
            </a:r>
          </a:p>
          <a:p>
            <a:pPr lvl="1"/>
            <a:r>
              <a:rPr lang="en-US" sz="1200" dirty="0"/>
              <a:t>Power supply control in Karabo</a:t>
            </a:r>
          </a:p>
          <a:p>
            <a:pPr lvl="2"/>
            <a:r>
              <a:rPr lang="en-US" sz="1200" dirty="0"/>
              <a:t>Tables produced by CAS, to be checked, person-power is being allocated for the </a:t>
            </a:r>
            <a:r>
              <a:rPr lang="en-US" sz="1200" dirty="0" smtClean="0"/>
              <a:t>testing</a:t>
            </a:r>
          </a:p>
          <a:p>
            <a:r>
              <a:rPr lang="en-US" sz="1200" b="1" dirty="0" smtClean="0"/>
              <a:t>FastCCD</a:t>
            </a:r>
            <a:endParaRPr lang="en-US" sz="1200" dirty="0" smtClean="0"/>
          </a:p>
          <a:p>
            <a:pPr lvl="1"/>
            <a:r>
              <a:rPr lang="en-US" sz="1200" dirty="0" smtClean="0"/>
              <a:t>Detector setup for pre-installation tests in detector laboratory at XHQ, first noise data taken after transport to Schenefeld</a:t>
            </a:r>
          </a:p>
          <a:p>
            <a:pPr lvl="1"/>
            <a:r>
              <a:rPr lang="en-US" sz="1200" dirty="0" smtClean="0"/>
              <a:t>Testing and bug fixing of new control software ongoing</a:t>
            </a:r>
          </a:p>
          <a:p>
            <a:pPr lvl="1"/>
            <a:r>
              <a:rPr lang="en-US" sz="1200" dirty="0"/>
              <a:t>Draft version of operation manual </a:t>
            </a:r>
            <a:r>
              <a:rPr lang="en-US" sz="1200" dirty="0" smtClean="0"/>
              <a:t>prepared</a:t>
            </a:r>
            <a:endParaRPr lang="en-US" sz="1200" dirty="0"/>
          </a:p>
        </p:txBody>
      </p:sp>
    </p:spTree>
    <p:extLst>
      <p:ext uri="{BB962C8B-B14F-4D97-AF65-F5344CB8AC3E}">
        <p14:creationId xmlns:p14="http://schemas.microsoft.com/office/powerpoint/2010/main" val="2203709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64" y="207407"/>
            <a:ext cx="10956924" cy="780540"/>
          </a:xfrm>
        </p:spPr>
        <p:txBody>
          <a:bodyPr/>
          <a:lstStyle/>
          <a:p>
            <a:r>
              <a:rPr lang="en-US" dirty="0" smtClean="0"/>
              <a:t>AE</a:t>
            </a:r>
            <a:endParaRPr lang="en-US" dirty="0"/>
          </a:p>
        </p:txBody>
      </p:sp>
      <p:sp>
        <p:nvSpPr>
          <p:cNvPr id="3" name="Content Placeholder 2"/>
          <p:cNvSpPr>
            <a:spLocks noGrp="1"/>
          </p:cNvSpPr>
          <p:nvPr>
            <p:ph idx="1"/>
          </p:nvPr>
        </p:nvSpPr>
        <p:spPr>
          <a:xfrm>
            <a:off x="595314" y="1385889"/>
            <a:ext cx="10944224" cy="4151268"/>
          </a:xfrm>
        </p:spPr>
        <p:txBody>
          <a:bodyPr/>
          <a:lstStyle/>
          <a:p>
            <a:r>
              <a:rPr lang="en-US" dirty="0" smtClean="0"/>
              <a:t>SASE3 </a:t>
            </a:r>
            <a:r>
              <a:rPr lang="en-US" dirty="0"/>
              <a:t>Tunnel: Configuration of new interlock definition for MPS to include GATT into it. PLC EPS and GATT restarted, also PLC MOV2 to correct HSLITs and planning PBLMs SCS and SQS for following week</a:t>
            </a:r>
            <a:r>
              <a:rPr lang="en-US" dirty="0" smtClean="0"/>
              <a:t>.</a:t>
            </a:r>
            <a:r>
              <a:rPr lang="en-US" dirty="0"/>
              <a:t> </a:t>
            </a:r>
          </a:p>
          <a:p>
            <a:r>
              <a:rPr lang="en-US" dirty="0" smtClean="0"/>
              <a:t>SASE2 </a:t>
            </a:r>
            <a:r>
              <a:rPr lang="en-US" dirty="0"/>
              <a:t>Tunnel: Support on final CRL MID commissioning tests. Start to gather information about hardware available for HED in the tunnel</a:t>
            </a:r>
            <a:r>
              <a:rPr lang="en-US" dirty="0" smtClean="0"/>
              <a:t>.</a:t>
            </a:r>
            <a:r>
              <a:rPr lang="en-US" dirty="0"/>
              <a:t> </a:t>
            </a:r>
          </a:p>
          <a:p>
            <a:r>
              <a:rPr lang="en-US" dirty="0" smtClean="0"/>
              <a:t>SASE3 </a:t>
            </a:r>
            <a:r>
              <a:rPr lang="en-US" dirty="0"/>
              <a:t>Instruments:</a:t>
            </a:r>
          </a:p>
          <a:p>
            <a:r>
              <a:rPr lang="en-US" dirty="0" smtClean="0"/>
              <a:t>SCS</a:t>
            </a:r>
            <a:r>
              <a:rPr lang="en-US" dirty="0"/>
              <a:t>: Since they didn't have bean we were taking time to fixing problems in different crates (connectors, fuses, ...).</a:t>
            </a:r>
          </a:p>
          <a:p>
            <a:r>
              <a:rPr lang="en-US" dirty="0" smtClean="0"/>
              <a:t>SQS</a:t>
            </a:r>
            <a:r>
              <a:rPr lang="en-US" dirty="0"/>
              <a:t>: Loop 6 almost ready, just one </a:t>
            </a:r>
            <a:r>
              <a:rPr lang="en-US" dirty="0" err="1"/>
              <a:t>Technosoft</a:t>
            </a:r>
            <a:r>
              <a:rPr lang="en-US" dirty="0"/>
              <a:t> has to be checked. Also coordinated motion in one loop has one faulty encoder and they can't use the coordinated motion interlock, to be checked when this encoder will be replaced</a:t>
            </a:r>
            <a:r>
              <a:rPr lang="en-US" dirty="0" smtClean="0"/>
              <a:t>.</a:t>
            </a:r>
            <a:r>
              <a:rPr lang="en-US" dirty="0"/>
              <a:t> </a:t>
            </a:r>
          </a:p>
          <a:p>
            <a:r>
              <a:rPr lang="en-US" dirty="0" smtClean="0"/>
              <a:t>SASE2 </a:t>
            </a:r>
            <a:r>
              <a:rPr lang="en-US" dirty="0"/>
              <a:t>MID Instrument: Working with EETF to produce exports to start to generate loop 1 and 4. Connecting PLCs to network and crates.</a:t>
            </a:r>
          </a:p>
          <a:p>
            <a:endParaRPr lang="en-US" dirty="0"/>
          </a:p>
        </p:txBody>
      </p:sp>
    </p:spTree>
    <p:extLst>
      <p:ext uri="{BB962C8B-B14F-4D97-AF65-F5344CB8AC3E}">
        <p14:creationId xmlns:p14="http://schemas.microsoft.com/office/powerpoint/2010/main" val="1404836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VAC</a:t>
            </a:r>
            <a:endParaRPr lang="en-US" dirty="0"/>
          </a:p>
        </p:txBody>
      </p:sp>
      <p:sp>
        <p:nvSpPr>
          <p:cNvPr id="3" name="Content Placeholder 2"/>
          <p:cNvSpPr>
            <a:spLocks noGrp="1"/>
          </p:cNvSpPr>
          <p:nvPr>
            <p:ph idx="1"/>
          </p:nvPr>
        </p:nvSpPr>
        <p:spPr/>
        <p:txBody>
          <a:bodyPr/>
          <a:lstStyle/>
          <a:p>
            <a:pPr marL="0" indent="0">
              <a:buNone/>
            </a:pPr>
            <a:r>
              <a:rPr lang="en-US" dirty="0"/>
              <a:t>SA1:</a:t>
            </a:r>
          </a:p>
          <a:p>
            <a:pPr>
              <a:buFont typeface="Arial" panose="020B0604020202020204" pitchFamily="34" charset="0"/>
              <a:buChar char="•"/>
            </a:pPr>
            <a:r>
              <a:rPr lang="en-US" dirty="0" smtClean="0"/>
              <a:t>nothing </a:t>
            </a:r>
            <a:r>
              <a:rPr lang="en-US" dirty="0"/>
              <a:t>to report</a:t>
            </a:r>
          </a:p>
          <a:p>
            <a:pPr marL="0" indent="0">
              <a:buNone/>
            </a:pPr>
            <a:r>
              <a:rPr lang="en-US" dirty="0" smtClean="0"/>
              <a:t>SA3</a:t>
            </a:r>
            <a:r>
              <a:rPr lang="en-US" dirty="0"/>
              <a:t>:</a:t>
            </a:r>
          </a:p>
          <a:p>
            <a:pPr>
              <a:buFont typeface="Arial" panose="020B0604020202020204" pitchFamily="34" charset="0"/>
              <a:buChar char="•"/>
            </a:pPr>
            <a:r>
              <a:rPr lang="en-US" dirty="0" smtClean="0"/>
              <a:t>intervention </a:t>
            </a:r>
            <a:r>
              <a:rPr lang="en-US" dirty="0"/>
              <a:t>in SA2-XTD10 for additional signals for Safety </a:t>
            </a:r>
            <a:r>
              <a:rPr lang="en-US" dirty="0" smtClean="0"/>
              <a:t>interlock was </a:t>
            </a:r>
            <a:r>
              <a:rPr lang="en-US" dirty="0"/>
              <a:t>performed </a:t>
            </a:r>
            <a:r>
              <a:rPr lang="en-US" dirty="0" smtClean="0"/>
              <a:t>successfully</a:t>
            </a:r>
            <a:endParaRPr lang="en-US" dirty="0"/>
          </a:p>
          <a:p>
            <a:pPr marL="0" indent="0">
              <a:buNone/>
            </a:pPr>
            <a:r>
              <a:rPr lang="en-US" dirty="0" smtClean="0"/>
              <a:t>SA2</a:t>
            </a:r>
            <a:r>
              <a:rPr lang="en-US" dirty="0"/>
              <a:t>:</a:t>
            </a:r>
          </a:p>
          <a:p>
            <a:pPr>
              <a:buFont typeface="Arial" panose="020B0604020202020204" pitchFamily="34" charset="0"/>
              <a:buChar char="•"/>
            </a:pPr>
            <a:r>
              <a:rPr lang="en-US" dirty="0" smtClean="0"/>
              <a:t>missing </a:t>
            </a:r>
            <a:r>
              <a:rPr lang="en-US" dirty="0"/>
              <a:t>vacuum parts for HED branch are delivered and will be</a:t>
            </a:r>
          </a:p>
          <a:p>
            <a:pPr marL="0" indent="0">
              <a:buNone/>
            </a:pPr>
            <a:r>
              <a:rPr lang="en-US" dirty="0"/>
              <a:t>installed next week (CRL and SDL replacement pipes)</a:t>
            </a:r>
          </a:p>
          <a:p>
            <a:pPr>
              <a:buFont typeface="Arial" panose="020B0604020202020204" pitchFamily="34" charset="0"/>
              <a:buChar char="•"/>
            </a:pPr>
            <a:r>
              <a:rPr lang="en-US" dirty="0" smtClean="0"/>
              <a:t>Shutters </a:t>
            </a:r>
            <a:r>
              <a:rPr lang="en-US" dirty="0"/>
              <a:t>in </a:t>
            </a:r>
            <a:r>
              <a:rPr lang="en-US" dirty="0" smtClean="0"/>
              <a:t>Experiment </a:t>
            </a:r>
            <a:r>
              <a:rPr lang="en-US" dirty="0"/>
              <a:t>hutches will be wired next week (TÜV-Test by </a:t>
            </a:r>
            <a:r>
              <a:rPr lang="en-US" dirty="0" smtClean="0"/>
              <a:t>end of </a:t>
            </a:r>
            <a:r>
              <a:rPr lang="en-US" dirty="0"/>
              <a:t>September)</a:t>
            </a:r>
          </a:p>
          <a:p>
            <a:endParaRPr lang="en-US" dirty="0"/>
          </a:p>
        </p:txBody>
      </p:sp>
    </p:spTree>
    <p:extLst>
      <p:ext uri="{BB962C8B-B14F-4D97-AF65-F5344CB8AC3E}">
        <p14:creationId xmlns:p14="http://schemas.microsoft.com/office/powerpoint/2010/main" val="1838282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39" y="433898"/>
            <a:ext cx="10956924" cy="780540"/>
          </a:xfrm>
        </p:spPr>
        <p:txBody>
          <a:bodyPr/>
          <a:lstStyle/>
          <a:p>
            <a:r>
              <a:rPr lang="en-US" dirty="0" smtClean="0"/>
              <a:t>SRP</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7694" y="1233489"/>
            <a:ext cx="7874306" cy="5072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14324" y="1323974"/>
            <a:ext cx="8791576" cy="2867025"/>
          </a:xfrm>
          <a:prstGeom prst="rect">
            <a:avLst/>
          </a:prstGeom>
          <a:noFill/>
        </p:spPr>
        <p:txBody>
          <a:bodyPr wrap="none" rtlCol="0">
            <a:noAutofit/>
          </a:bodyPr>
          <a:lstStyle/>
          <a:p>
            <a:pPr marL="269875" indent="-269875">
              <a:lnSpc>
                <a:spcPct val="112000"/>
              </a:lnSpc>
              <a:buBlip>
                <a:blip r:embed="rId3"/>
              </a:buBlip>
            </a:pPr>
            <a:r>
              <a:rPr lang="en-US" dirty="0" smtClean="0"/>
              <a:t>Corridor behind SASE1 will be fenced off </a:t>
            </a:r>
            <a:r>
              <a:rPr lang="en-US" b="1" dirty="0" smtClean="0"/>
              <a:t>starting </a:t>
            </a:r>
          </a:p>
          <a:p>
            <a:pPr>
              <a:lnSpc>
                <a:spcPct val="112000"/>
              </a:lnSpc>
            </a:pPr>
            <a:r>
              <a:rPr lang="en-US" b="1" dirty="0" smtClean="0"/>
              <a:t>from the end of September until at least the </a:t>
            </a:r>
          </a:p>
          <a:p>
            <a:pPr>
              <a:lnSpc>
                <a:spcPct val="112000"/>
              </a:lnSpc>
            </a:pPr>
            <a:r>
              <a:rPr lang="en-US" b="1" dirty="0" smtClean="0"/>
              <a:t>end of October </a:t>
            </a:r>
            <a:r>
              <a:rPr lang="en-US" dirty="0" smtClean="0"/>
              <a:t>Due to the steel and </a:t>
            </a:r>
          </a:p>
          <a:p>
            <a:pPr>
              <a:lnSpc>
                <a:spcPct val="112000"/>
              </a:lnSpc>
            </a:pPr>
            <a:r>
              <a:rPr lang="en-US" dirty="0" smtClean="0"/>
              <a:t>drywall construction of D.23</a:t>
            </a:r>
          </a:p>
        </p:txBody>
      </p:sp>
    </p:spTree>
    <p:extLst>
      <p:ext uri="{BB962C8B-B14F-4D97-AF65-F5344CB8AC3E}">
        <p14:creationId xmlns:p14="http://schemas.microsoft.com/office/powerpoint/2010/main" val="697102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PRC</a:t>
            </a:r>
            <a:endParaRPr lang="en-US" dirty="0"/>
          </a:p>
        </p:txBody>
      </p:sp>
      <p:sp>
        <p:nvSpPr>
          <p:cNvPr id="3" name="Content Placeholder 2"/>
          <p:cNvSpPr>
            <a:spLocks noGrp="1"/>
          </p:cNvSpPr>
          <p:nvPr>
            <p:ph idx="1"/>
          </p:nvPr>
        </p:nvSpPr>
        <p:spPr>
          <a:xfrm>
            <a:off x="595314" y="1662114"/>
            <a:ext cx="10944224" cy="4151268"/>
          </a:xfrm>
        </p:spPr>
        <p:txBody>
          <a:bodyPr/>
          <a:lstStyle/>
          <a:p>
            <a:pPr lvl="0"/>
            <a:r>
              <a:rPr lang="en-US" b="1" dirty="0"/>
              <a:t>SASE1</a:t>
            </a:r>
          </a:p>
          <a:p>
            <a:pPr lvl="1"/>
            <a:r>
              <a:rPr lang="en-US" b="0" dirty="0"/>
              <a:t>User program started on Thursday</a:t>
            </a:r>
          </a:p>
          <a:p>
            <a:pPr lvl="1"/>
            <a:r>
              <a:rPr lang="en-US" b="0" dirty="0"/>
              <a:t>SPB: Day shift with 120 pulses with 1MHz beam delivery of intensity ~900uJ.</a:t>
            </a:r>
          </a:p>
          <a:p>
            <a:pPr lvl="1"/>
            <a:r>
              <a:rPr lang="en-US" b="0" dirty="0"/>
              <a:t>FXE: night shift, 60 pulses with 0.5MHz beam delivery of intensity ~700uJ.</a:t>
            </a:r>
          </a:p>
          <a:p>
            <a:pPr lvl="1"/>
            <a:r>
              <a:rPr lang="en-US" b="0" dirty="0"/>
              <a:t>PBLM of SASE1 are tested.</a:t>
            </a:r>
          </a:p>
          <a:p>
            <a:endParaRPr lang="en-US" dirty="0"/>
          </a:p>
          <a:p>
            <a:pPr lvl="0"/>
            <a:r>
              <a:rPr lang="en-US" b="1" dirty="0"/>
              <a:t>SASE3</a:t>
            </a:r>
          </a:p>
          <a:p>
            <a:pPr lvl="1"/>
            <a:r>
              <a:rPr lang="en-US" b="0" dirty="0"/>
              <a:t>XTD10 was open on Tuesday </a:t>
            </a:r>
          </a:p>
          <a:p>
            <a:pPr lvl="1"/>
            <a:r>
              <a:rPr lang="en-US" b="0" dirty="0"/>
              <a:t>Gas ATT is added/upgraded with gauge for interlock in MPS.</a:t>
            </a:r>
          </a:p>
          <a:p>
            <a:pPr lvl="1"/>
            <a:r>
              <a:rPr lang="en-US" b="0" dirty="0"/>
              <a:t>Gas ATT interlock conditions commissioned and tested.</a:t>
            </a:r>
          </a:p>
          <a:p>
            <a:pPr lvl="1"/>
            <a:r>
              <a:rPr lang="en-US" b="0" dirty="0"/>
              <a:t>SCS_VALVE_OPEN triggers the machine MPS which prevented the beam permission to SASE1. Couldn’t solve this issue, Machine RC masked the MPS signal and continue SASE1 beam operation.</a:t>
            </a:r>
          </a:p>
          <a:p>
            <a:pPr lvl="1"/>
            <a:r>
              <a:rPr lang="en-US" b="0" dirty="0"/>
              <a:t>After testing interlock condition on Thursday, we couldn’t do Gas ATT interlock conditions with beam, since it will interference with SASE1 user operation, So it has been decided there will be no beam for SCS and SQS over weekend. </a:t>
            </a:r>
          </a:p>
          <a:p>
            <a:endParaRPr lang="en-US" dirty="0"/>
          </a:p>
        </p:txBody>
      </p:sp>
    </p:spTree>
    <p:extLst>
      <p:ext uri="{BB962C8B-B14F-4D97-AF65-F5344CB8AC3E}">
        <p14:creationId xmlns:p14="http://schemas.microsoft.com/office/powerpoint/2010/main" val="3335061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from Dispatch / Various</a:t>
            </a:r>
            <a:endParaRPr lang="en-US" dirty="0"/>
          </a:p>
        </p:txBody>
      </p:sp>
      <p:sp>
        <p:nvSpPr>
          <p:cNvPr id="3" name="Content Placeholder 2"/>
          <p:cNvSpPr>
            <a:spLocks noGrp="1"/>
          </p:cNvSpPr>
          <p:nvPr>
            <p:ph idx="1"/>
          </p:nvPr>
        </p:nvSpPr>
        <p:spPr>
          <a:xfrm>
            <a:off x="585789" y="1747839"/>
            <a:ext cx="10944224" cy="4151268"/>
          </a:xfrm>
        </p:spPr>
        <p:txBody>
          <a:bodyPr/>
          <a:lstStyle/>
          <a:p>
            <a:pPr marL="0" indent="0">
              <a:buNone/>
            </a:pPr>
            <a:r>
              <a:rPr lang="en-US" dirty="0"/>
              <a:t>It </a:t>
            </a:r>
            <a:r>
              <a:rPr lang="en-US" dirty="0" smtClean="0"/>
              <a:t>has been reported </a:t>
            </a:r>
            <a:r>
              <a:rPr lang="en-US" dirty="0"/>
              <a:t>in the PLC and Cabling meeting that the information flow in terms of Component Requirement Documents (CRDs) has slowed down, becoming now the bottleneck in the planning process of PLC modules.</a:t>
            </a:r>
          </a:p>
          <a:p>
            <a:pPr marL="0" indent="0">
              <a:buNone/>
            </a:pPr>
            <a:endParaRPr lang="en-US" dirty="0"/>
          </a:p>
          <a:p>
            <a:pPr marL="0" indent="0">
              <a:buNone/>
            </a:pPr>
            <a:r>
              <a:rPr lang="en-US" dirty="0" smtClean="0"/>
              <a:t>Reminder:</a:t>
            </a:r>
            <a:r>
              <a:rPr lang="en-US" dirty="0"/>
              <a:t/>
            </a:r>
            <a:br>
              <a:rPr lang="en-US" dirty="0"/>
            </a:br>
            <a:endParaRPr lang="en-US" sz="900" dirty="0"/>
          </a:p>
          <a:p>
            <a:pPr>
              <a:buFont typeface="Wingdings"/>
              <a:buChar char="è"/>
            </a:pPr>
            <a:r>
              <a:rPr lang="en-US" dirty="0" smtClean="0"/>
              <a:t>In </a:t>
            </a:r>
            <a:r>
              <a:rPr lang="en-US" dirty="0"/>
              <a:t>the current process, a lot of time &amp; effort is required to compose and finalize the </a:t>
            </a:r>
            <a:r>
              <a:rPr lang="en-US" dirty="0" smtClean="0"/>
              <a:t>CRDs</a:t>
            </a:r>
          </a:p>
          <a:p>
            <a:pPr>
              <a:buFont typeface="Wingdings"/>
              <a:buChar char="è"/>
            </a:pPr>
            <a:r>
              <a:rPr lang="en-US" dirty="0" smtClean="0"/>
              <a:t>We can only plan and allocate resources properly if </a:t>
            </a:r>
            <a:r>
              <a:rPr lang="en-US" dirty="0" err="1" smtClean="0"/>
              <a:t>theexpected</a:t>
            </a:r>
            <a:r>
              <a:rPr lang="en-US" dirty="0" smtClean="0"/>
              <a:t>  delivery date of CRDs is respected</a:t>
            </a:r>
          </a:p>
          <a:p>
            <a:pPr>
              <a:buFont typeface="Wingdings"/>
              <a:buChar char="è"/>
            </a:pPr>
            <a:r>
              <a:rPr lang="en-US" dirty="0" smtClean="0">
                <a:sym typeface="Wingdings" panose="05000000000000000000" pitchFamily="2" charset="2"/>
              </a:rPr>
              <a:t>We </a:t>
            </a:r>
            <a:r>
              <a:rPr lang="en-US" dirty="0">
                <a:sym typeface="Wingdings" panose="05000000000000000000" pitchFamily="2" charset="2"/>
              </a:rPr>
              <a:t>can only keep up the number of modules and cables planned if the information in the CRDs is provided on </a:t>
            </a:r>
            <a:r>
              <a:rPr lang="en-US" dirty="0" smtClean="0">
                <a:sym typeface="Wingdings" panose="05000000000000000000" pitchFamily="2" charset="2"/>
              </a:rPr>
              <a:t>time.</a:t>
            </a:r>
          </a:p>
          <a:p>
            <a:pPr>
              <a:buFont typeface="Wingdings"/>
              <a:buChar char="è"/>
            </a:pPr>
            <a:r>
              <a:rPr lang="en-US" dirty="0" smtClean="0"/>
              <a:t>It takes </a:t>
            </a:r>
            <a:r>
              <a:rPr lang="en-US" dirty="0"/>
              <a:t>more than ½ a year to provide cabling and components AFTER the CRDs have been finalized</a:t>
            </a:r>
          </a:p>
          <a:p>
            <a:endParaRPr lang="en-US" dirty="0"/>
          </a:p>
        </p:txBody>
      </p:sp>
    </p:spTree>
    <p:extLst>
      <p:ext uri="{BB962C8B-B14F-4D97-AF65-F5344CB8AC3E}">
        <p14:creationId xmlns:p14="http://schemas.microsoft.com/office/powerpoint/2010/main" val="673516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HED</a:t>
            </a:r>
            <a:endParaRPr lang="en-US" dirty="0"/>
          </a:p>
        </p:txBody>
      </p:sp>
      <p:sp>
        <p:nvSpPr>
          <p:cNvPr id="3" name="Content Placeholder 2"/>
          <p:cNvSpPr>
            <a:spLocks noGrp="1"/>
          </p:cNvSpPr>
          <p:nvPr>
            <p:ph idx="1"/>
          </p:nvPr>
        </p:nvSpPr>
        <p:spPr/>
        <p:txBody>
          <a:bodyPr/>
          <a:lstStyle/>
          <a:p>
            <a:r>
              <a:rPr lang="en-US" dirty="0" smtClean="0"/>
              <a:t>XTD6</a:t>
            </a:r>
            <a:r>
              <a:rPr lang="en-US" dirty="0"/>
              <a:t>: HRDCM grouting plate installation, aligned tube needs removal, after Sept 12th.</a:t>
            </a:r>
          </a:p>
          <a:p>
            <a:r>
              <a:rPr lang="en-US" dirty="0" smtClean="0"/>
              <a:t>precision </a:t>
            </a:r>
            <a:r>
              <a:rPr lang="en-US" dirty="0"/>
              <a:t>AC zones regulation with heat load in progress (A.23 done, A.08 in progress, A.12 next)</a:t>
            </a:r>
          </a:p>
          <a:p>
            <a:r>
              <a:rPr lang="en-US" dirty="0" smtClean="0"/>
              <a:t>OPT</a:t>
            </a:r>
            <a:r>
              <a:rPr lang="en-US" dirty="0"/>
              <a:t>: Started optics hutch device alignment, Z axis adjustments. </a:t>
            </a:r>
          </a:p>
          <a:p>
            <a:r>
              <a:rPr lang="en-US" dirty="0" smtClean="0"/>
              <a:t>OPT</a:t>
            </a:r>
            <a:r>
              <a:rPr lang="en-US" dirty="0"/>
              <a:t>: PP laser posts for the optics hutch, installation</a:t>
            </a:r>
          </a:p>
          <a:p>
            <a:r>
              <a:rPr lang="en-US" dirty="0" smtClean="0"/>
              <a:t>A.23 </a:t>
            </a:r>
            <a:r>
              <a:rPr lang="en-US" dirty="0"/>
              <a:t>LAS BAY: breadboards moved into compressor vessel, pump down, RGA in progress.</a:t>
            </a:r>
          </a:p>
          <a:p>
            <a:r>
              <a:rPr lang="en-US" dirty="0" smtClean="0"/>
              <a:t>EXP</a:t>
            </a:r>
            <a:r>
              <a:rPr lang="en-US" dirty="0"/>
              <a:t>: drilling of IA2 rails and covers next week</a:t>
            </a:r>
          </a:p>
          <a:p>
            <a:r>
              <a:rPr lang="en-US" dirty="0" smtClean="0"/>
              <a:t>EXP</a:t>
            </a:r>
            <a:r>
              <a:rPr lang="en-US" dirty="0"/>
              <a:t>: Started alignment of laser mirror installation / DPS / C-slits testing</a:t>
            </a:r>
          </a:p>
          <a:p>
            <a:pPr marL="0" indent="0">
              <a:buNone/>
            </a:pPr>
            <a:endParaRPr lang="en-US" dirty="0"/>
          </a:p>
        </p:txBody>
      </p:sp>
    </p:spTree>
    <p:extLst>
      <p:ext uri="{BB962C8B-B14F-4D97-AF65-F5344CB8AC3E}">
        <p14:creationId xmlns:p14="http://schemas.microsoft.com/office/powerpoint/2010/main" val="2854303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1189" y="595160"/>
            <a:ext cx="10956924" cy="430887"/>
          </a:xfrm>
          <a:prstGeom prst="rect">
            <a:avLst/>
          </a:prstGeom>
        </p:spPr>
        <p:txBody>
          <a:bodyPr vert="horz" wrap="square" lIns="0" tIns="0" rIns="0" bIns="0" rtlCol="0">
            <a:spAutoFit/>
          </a:bodyPr>
          <a:lstStyle/>
          <a:p>
            <a:pPr marL="101600">
              <a:lnSpc>
                <a:spcPct val="100000"/>
              </a:lnSpc>
            </a:pPr>
            <a:r>
              <a:rPr spc="-10" dirty="0"/>
              <a:t>SA2-XTD6 </a:t>
            </a:r>
            <a:r>
              <a:rPr spc="-55" dirty="0"/>
              <a:t>Tech. </a:t>
            </a:r>
            <a:r>
              <a:rPr spc="-10" dirty="0"/>
              <a:t>Commissioning </a:t>
            </a:r>
            <a:r>
              <a:rPr spc="-5" dirty="0"/>
              <a:t>(T-C) </a:t>
            </a:r>
            <a:r>
              <a:rPr spc="-20" dirty="0"/>
              <a:t>status </a:t>
            </a:r>
            <a:r>
              <a:rPr spc="-5" dirty="0"/>
              <a:t>31.8.2018</a:t>
            </a:r>
            <a:r>
              <a:rPr spc="325" dirty="0"/>
              <a:t> </a:t>
            </a:r>
            <a:r>
              <a:rPr spc="-20" dirty="0">
                <a:solidFill>
                  <a:srgbClr val="006FC0"/>
                </a:solidFill>
              </a:rPr>
              <a:t>KW35</a:t>
            </a:r>
          </a:p>
        </p:txBody>
      </p:sp>
      <p:sp>
        <p:nvSpPr>
          <p:cNvPr id="3" name="object 3"/>
          <p:cNvSpPr txBox="1"/>
          <p:nvPr/>
        </p:nvSpPr>
        <p:spPr>
          <a:xfrm>
            <a:off x="506755" y="982323"/>
            <a:ext cx="11161369" cy="5295809"/>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1600" dirty="0">
                <a:solidFill>
                  <a:srgbClr val="006FC0"/>
                </a:solidFill>
                <a:latin typeface="Calibri"/>
                <a:cs typeface="Calibri"/>
              </a:rPr>
              <a:t>A </a:t>
            </a:r>
            <a:r>
              <a:rPr sz="1600" spc="-5" dirty="0">
                <a:solidFill>
                  <a:srgbClr val="006FC0"/>
                </a:solidFill>
                <a:latin typeface="Calibri"/>
                <a:cs typeface="Calibri"/>
              </a:rPr>
              <a:t>reminder of </a:t>
            </a:r>
            <a:r>
              <a:rPr sz="1600" dirty="0">
                <a:solidFill>
                  <a:srgbClr val="006FC0"/>
                </a:solidFill>
                <a:latin typeface="Calibri"/>
                <a:cs typeface="Calibri"/>
              </a:rPr>
              <a:t>our</a:t>
            </a:r>
            <a:r>
              <a:rPr sz="1600" spc="-95" dirty="0">
                <a:solidFill>
                  <a:srgbClr val="006FC0"/>
                </a:solidFill>
                <a:latin typeface="Calibri"/>
                <a:cs typeface="Calibri"/>
              </a:rPr>
              <a:t> </a:t>
            </a:r>
            <a:r>
              <a:rPr sz="1600" spc="-10" dirty="0">
                <a:solidFill>
                  <a:srgbClr val="006FC0"/>
                </a:solidFill>
                <a:latin typeface="Calibri"/>
                <a:cs typeface="Calibri"/>
              </a:rPr>
              <a:t>targets</a:t>
            </a:r>
            <a:endParaRPr sz="1600" dirty="0">
              <a:latin typeface="Calibri"/>
              <a:cs typeface="Calibri"/>
            </a:endParaRPr>
          </a:p>
          <a:p>
            <a:pPr marL="756285" lvl="1" indent="-286385">
              <a:lnSpc>
                <a:spcPct val="100000"/>
              </a:lnSpc>
              <a:spcBef>
                <a:spcPts val="1220"/>
              </a:spcBef>
              <a:buFont typeface="Arial"/>
              <a:buChar char="–"/>
              <a:tabLst>
                <a:tab pos="756285" algn="l"/>
                <a:tab pos="756920" algn="l"/>
              </a:tabLst>
            </a:pPr>
            <a:r>
              <a:rPr sz="1600" spc="-20" dirty="0">
                <a:latin typeface="Calibri"/>
                <a:cs typeface="Calibri"/>
              </a:rPr>
              <a:t>Target-MID: </a:t>
            </a:r>
            <a:r>
              <a:rPr sz="1600" spc="-5" dirty="0">
                <a:latin typeface="Calibri"/>
                <a:cs typeface="Calibri"/>
              </a:rPr>
              <a:t>XTD1-XTD6-MID </a:t>
            </a:r>
            <a:r>
              <a:rPr sz="1600" dirty="0">
                <a:latin typeface="Calibri"/>
                <a:cs typeface="Calibri"/>
              </a:rPr>
              <a:t>all </a:t>
            </a:r>
            <a:r>
              <a:rPr sz="1600" spc="-5" dirty="0">
                <a:latin typeface="Calibri"/>
                <a:cs typeface="Calibri"/>
              </a:rPr>
              <a:t>components ready </a:t>
            </a:r>
            <a:r>
              <a:rPr sz="1600" spc="-15" dirty="0">
                <a:latin typeface="Calibri"/>
                <a:cs typeface="Calibri"/>
              </a:rPr>
              <a:t>for </a:t>
            </a:r>
            <a:r>
              <a:rPr sz="1600" dirty="0">
                <a:latin typeface="Calibri"/>
                <a:cs typeface="Calibri"/>
              </a:rPr>
              <a:t>beam </a:t>
            </a:r>
            <a:r>
              <a:rPr sz="1600" spc="-5" dirty="0">
                <a:latin typeface="Calibri"/>
                <a:cs typeface="Calibri"/>
              </a:rPr>
              <a:t>to </a:t>
            </a:r>
            <a:r>
              <a:rPr sz="1600" dirty="0">
                <a:latin typeface="Calibri"/>
                <a:cs typeface="Calibri"/>
              </a:rPr>
              <a:t>Optics </a:t>
            </a:r>
            <a:r>
              <a:rPr sz="1600" spc="-5" dirty="0">
                <a:latin typeface="Calibri"/>
                <a:cs typeface="Calibri"/>
              </a:rPr>
              <a:t>hutch by</a:t>
            </a:r>
            <a:r>
              <a:rPr sz="1600" spc="20" dirty="0">
                <a:latin typeface="Calibri"/>
                <a:cs typeface="Calibri"/>
              </a:rPr>
              <a:t> </a:t>
            </a:r>
            <a:r>
              <a:rPr sz="1600" spc="-5" dirty="0">
                <a:latin typeface="Calibri"/>
                <a:cs typeface="Calibri"/>
              </a:rPr>
              <a:t>end-Sept</a:t>
            </a:r>
            <a:endParaRPr sz="1600" dirty="0">
              <a:latin typeface="Calibri"/>
              <a:cs typeface="Calibri"/>
            </a:endParaRPr>
          </a:p>
          <a:p>
            <a:pPr marL="756285" marR="274320" lvl="1" indent="-286385">
              <a:lnSpc>
                <a:spcPct val="100000"/>
              </a:lnSpc>
              <a:spcBef>
                <a:spcPts val="1195"/>
              </a:spcBef>
              <a:buFont typeface="Arial"/>
              <a:buChar char="–"/>
              <a:tabLst>
                <a:tab pos="756285" algn="l"/>
                <a:tab pos="756920" algn="l"/>
              </a:tabLst>
            </a:pPr>
            <a:r>
              <a:rPr sz="1600" spc="-20" dirty="0">
                <a:latin typeface="Calibri"/>
                <a:cs typeface="Calibri"/>
              </a:rPr>
              <a:t>Target-HED: </a:t>
            </a:r>
            <a:r>
              <a:rPr sz="1600" spc="-5" dirty="0">
                <a:latin typeface="Calibri"/>
                <a:cs typeface="Calibri"/>
              </a:rPr>
              <a:t>SDL bypass transport </a:t>
            </a:r>
            <a:r>
              <a:rPr sz="1600" dirty="0">
                <a:latin typeface="Calibri"/>
                <a:cs typeface="Calibri"/>
              </a:rPr>
              <a:t>pipe </a:t>
            </a:r>
            <a:r>
              <a:rPr sz="1600" spc="-5" dirty="0">
                <a:latin typeface="Calibri"/>
                <a:cs typeface="Calibri"/>
              </a:rPr>
              <a:t>mounted </a:t>
            </a:r>
            <a:r>
              <a:rPr sz="1600" dirty="0">
                <a:latin typeface="Calibri"/>
                <a:cs typeface="Calibri"/>
              </a:rPr>
              <a:t>and </a:t>
            </a:r>
            <a:r>
              <a:rPr sz="1600" spc="-5" dirty="0">
                <a:latin typeface="Calibri"/>
                <a:cs typeface="Calibri"/>
              </a:rPr>
              <a:t>vacuum </a:t>
            </a:r>
            <a:r>
              <a:rPr sz="1600" dirty="0">
                <a:latin typeface="Calibri"/>
                <a:cs typeface="Calibri"/>
              </a:rPr>
              <a:t>line </a:t>
            </a:r>
            <a:r>
              <a:rPr sz="1600" spc="-5" dirty="0">
                <a:latin typeface="Calibri"/>
                <a:cs typeface="Calibri"/>
              </a:rPr>
              <a:t>operating, T-C </a:t>
            </a:r>
            <a:r>
              <a:rPr sz="1600" dirty="0">
                <a:latin typeface="Calibri"/>
                <a:cs typeface="Calibri"/>
              </a:rPr>
              <a:t>those  </a:t>
            </a:r>
            <a:r>
              <a:rPr sz="1600" spc="-5" dirty="0">
                <a:latin typeface="Calibri"/>
                <a:cs typeface="Calibri"/>
              </a:rPr>
              <a:t>HED components which </a:t>
            </a:r>
            <a:r>
              <a:rPr sz="1600" spc="-10" dirty="0">
                <a:latin typeface="Calibri"/>
                <a:cs typeface="Calibri"/>
              </a:rPr>
              <a:t>are </a:t>
            </a:r>
            <a:r>
              <a:rPr sz="1600" spc="-25" dirty="0">
                <a:latin typeface="Calibri"/>
                <a:cs typeface="Calibri"/>
              </a:rPr>
              <a:t>ready, </a:t>
            </a:r>
            <a:r>
              <a:rPr sz="1600" dirty="0">
                <a:latin typeface="Calibri"/>
                <a:cs typeface="Calibri"/>
              </a:rPr>
              <a:t>beam </a:t>
            </a:r>
            <a:r>
              <a:rPr sz="1600" spc="-5" dirty="0">
                <a:latin typeface="Calibri"/>
                <a:cs typeface="Calibri"/>
              </a:rPr>
              <a:t>to shutter by</a:t>
            </a:r>
            <a:r>
              <a:rPr sz="1600" spc="-45" dirty="0">
                <a:latin typeface="Calibri"/>
                <a:cs typeface="Calibri"/>
              </a:rPr>
              <a:t> </a:t>
            </a:r>
            <a:r>
              <a:rPr sz="1600" spc="-5" dirty="0">
                <a:latin typeface="Calibri"/>
                <a:cs typeface="Calibri"/>
              </a:rPr>
              <a:t>end-Sept</a:t>
            </a:r>
            <a:endParaRPr sz="1600" dirty="0">
              <a:latin typeface="Calibri"/>
              <a:cs typeface="Calibri"/>
            </a:endParaRPr>
          </a:p>
          <a:p>
            <a:pPr marL="355600" indent="-342900">
              <a:lnSpc>
                <a:spcPct val="100000"/>
              </a:lnSpc>
              <a:spcBef>
                <a:spcPts val="1160"/>
              </a:spcBef>
              <a:buFont typeface="Arial"/>
              <a:buChar char="•"/>
              <a:tabLst>
                <a:tab pos="354965" algn="l"/>
                <a:tab pos="355600" algn="l"/>
              </a:tabLst>
            </a:pPr>
            <a:r>
              <a:rPr sz="1600" spc="-5" dirty="0">
                <a:solidFill>
                  <a:srgbClr val="006FC0"/>
                </a:solidFill>
                <a:latin typeface="Calibri"/>
                <a:cs typeface="Calibri"/>
              </a:rPr>
              <a:t>Reminder of time </a:t>
            </a:r>
            <a:r>
              <a:rPr sz="1600" dirty="0">
                <a:solidFill>
                  <a:srgbClr val="006FC0"/>
                </a:solidFill>
                <a:latin typeface="Calibri"/>
                <a:cs typeface="Calibri"/>
              </a:rPr>
              <a:t>plan </a:t>
            </a:r>
            <a:r>
              <a:rPr sz="1600" spc="-15" dirty="0">
                <a:solidFill>
                  <a:srgbClr val="006FC0"/>
                </a:solidFill>
                <a:latin typeface="Calibri"/>
                <a:cs typeface="Calibri"/>
              </a:rPr>
              <a:t>for </a:t>
            </a:r>
            <a:r>
              <a:rPr sz="1600" dirty="0">
                <a:solidFill>
                  <a:srgbClr val="006FC0"/>
                </a:solidFill>
                <a:latin typeface="Calibri"/>
                <a:cs typeface="Calibri"/>
              </a:rPr>
              <a:t>MID &amp; HED </a:t>
            </a:r>
            <a:r>
              <a:rPr sz="1600" spc="-10" dirty="0">
                <a:solidFill>
                  <a:srgbClr val="006FC0"/>
                </a:solidFill>
                <a:latin typeface="Calibri"/>
                <a:cs typeface="Calibri"/>
              </a:rPr>
              <a:t>targets </a:t>
            </a:r>
            <a:r>
              <a:rPr sz="1600" dirty="0">
                <a:solidFill>
                  <a:srgbClr val="006FC0"/>
                </a:solidFill>
                <a:latin typeface="Calibri"/>
                <a:cs typeface="Calibri"/>
              </a:rPr>
              <a:t>– </a:t>
            </a:r>
            <a:r>
              <a:rPr sz="1600" spc="-10" dirty="0">
                <a:solidFill>
                  <a:srgbClr val="006FC0"/>
                </a:solidFill>
                <a:latin typeface="Calibri"/>
                <a:cs typeface="Calibri"/>
              </a:rPr>
              <a:t>most </a:t>
            </a:r>
            <a:r>
              <a:rPr sz="1600" spc="-5" dirty="0">
                <a:solidFill>
                  <a:srgbClr val="006FC0"/>
                </a:solidFill>
                <a:latin typeface="Calibri"/>
                <a:cs typeface="Calibri"/>
              </a:rPr>
              <a:t>significant </a:t>
            </a:r>
            <a:r>
              <a:rPr sz="1600" spc="-10" dirty="0">
                <a:solidFill>
                  <a:srgbClr val="006FC0"/>
                </a:solidFill>
                <a:latin typeface="Calibri"/>
                <a:cs typeface="Calibri"/>
              </a:rPr>
              <a:t>items</a:t>
            </a:r>
            <a:r>
              <a:rPr sz="1600" spc="35" dirty="0">
                <a:solidFill>
                  <a:srgbClr val="006FC0"/>
                </a:solidFill>
                <a:latin typeface="Calibri"/>
                <a:cs typeface="Calibri"/>
              </a:rPr>
              <a:t> </a:t>
            </a:r>
            <a:r>
              <a:rPr sz="1600" spc="-5" dirty="0" smtClean="0">
                <a:solidFill>
                  <a:srgbClr val="006FC0"/>
                </a:solidFill>
                <a:latin typeface="Calibri"/>
                <a:cs typeface="Calibri"/>
              </a:rPr>
              <a:t>only</a:t>
            </a:r>
            <a:endParaRPr sz="1600" dirty="0" smtClean="0">
              <a:latin typeface="Calibri"/>
              <a:cs typeface="Calibri"/>
            </a:endParaRPr>
          </a:p>
          <a:p>
            <a:pPr marL="469900">
              <a:lnSpc>
                <a:spcPct val="100000"/>
              </a:lnSpc>
              <a:spcBef>
                <a:spcPts val="1205"/>
              </a:spcBef>
              <a:tabLst>
                <a:tab pos="756285" algn="l"/>
              </a:tabLst>
            </a:pPr>
            <a:r>
              <a:rPr sz="1600" dirty="0" smtClean="0">
                <a:latin typeface="Arial"/>
                <a:cs typeface="Arial"/>
              </a:rPr>
              <a:t>–	</a:t>
            </a:r>
            <a:r>
              <a:rPr sz="1600" spc="-5" dirty="0" smtClean="0">
                <a:latin typeface="Calibri"/>
                <a:cs typeface="Calibri"/>
              </a:rPr>
              <a:t>KW36:</a:t>
            </a:r>
            <a:endParaRPr sz="1600" dirty="0" smtClean="0">
              <a:latin typeface="Calibri"/>
              <a:cs typeface="Calibri"/>
            </a:endParaRPr>
          </a:p>
          <a:p>
            <a:pPr marL="1155700" indent="-228600">
              <a:lnSpc>
                <a:spcPct val="100000"/>
              </a:lnSpc>
              <a:buFont typeface="Arial"/>
              <a:buChar char="•"/>
              <a:tabLst>
                <a:tab pos="1155065" algn="l"/>
                <a:tab pos="1155700" algn="l"/>
              </a:tabLst>
            </a:pPr>
            <a:r>
              <a:rPr sz="1600" dirty="0" smtClean="0">
                <a:latin typeface="Calibri"/>
                <a:cs typeface="Calibri"/>
              </a:rPr>
              <a:t>Commission </a:t>
            </a:r>
            <a:r>
              <a:rPr sz="1600" spc="-5" dirty="0">
                <a:latin typeface="Calibri"/>
                <a:cs typeface="Calibri"/>
              </a:rPr>
              <a:t>HED </a:t>
            </a:r>
            <a:r>
              <a:rPr sz="1600" spc="-10" dirty="0">
                <a:latin typeface="Calibri"/>
                <a:cs typeface="Calibri"/>
              </a:rPr>
              <a:t>PLC </a:t>
            </a:r>
            <a:r>
              <a:rPr sz="1600" dirty="0">
                <a:latin typeface="Calibri"/>
                <a:cs typeface="Calibri"/>
              </a:rPr>
              <a:t>loop (Eplan </a:t>
            </a:r>
            <a:r>
              <a:rPr sz="1600" spc="-5" dirty="0">
                <a:latin typeface="Calibri"/>
                <a:cs typeface="Calibri"/>
              </a:rPr>
              <a:t>export </a:t>
            </a:r>
            <a:r>
              <a:rPr sz="1600" dirty="0">
                <a:latin typeface="Calibri"/>
                <a:cs typeface="Calibri"/>
              </a:rPr>
              <a:t>– Benoit; f/w and </a:t>
            </a:r>
            <a:r>
              <a:rPr sz="1600" spc="-5" dirty="0">
                <a:latin typeface="Calibri"/>
                <a:cs typeface="Calibri"/>
              </a:rPr>
              <a:t>implementation–</a:t>
            </a:r>
            <a:r>
              <a:rPr sz="1600" spc="-125" dirty="0">
                <a:latin typeface="Calibri"/>
                <a:cs typeface="Calibri"/>
              </a:rPr>
              <a:t> </a:t>
            </a:r>
            <a:r>
              <a:rPr sz="1600" spc="-5" dirty="0">
                <a:latin typeface="Calibri"/>
                <a:cs typeface="Calibri"/>
              </a:rPr>
              <a:t>Nerea)</a:t>
            </a:r>
            <a:endParaRPr sz="1600" dirty="0">
              <a:latin typeface="Calibri"/>
              <a:cs typeface="Calibri"/>
            </a:endParaRPr>
          </a:p>
          <a:p>
            <a:pPr marL="1155700" indent="-228600">
              <a:lnSpc>
                <a:spcPct val="100000"/>
              </a:lnSpc>
              <a:buFont typeface="Arial"/>
              <a:buChar char="•"/>
              <a:tabLst>
                <a:tab pos="1155065" algn="l"/>
                <a:tab pos="1155700" algn="l"/>
              </a:tabLst>
            </a:pPr>
            <a:r>
              <a:rPr sz="1600" spc="-5" dirty="0">
                <a:latin typeface="Calibri"/>
                <a:cs typeface="Calibri"/>
              </a:rPr>
              <a:t>Replace HED_XTD6_CRL bellows </a:t>
            </a:r>
            <a:r>
              <a:rPr sz="1600" dirty="0">
                <a:latin typeface="Calibri"/>
                <a:cs typeface="Calibri"/>
              </a:rPr>
              <a:t>– </a:t>
            </a:r>
            <a:r>
              <a:rPr sz="1600" spc="-30" dirty="0">
                <a:latin typeface="Calibri"/>
                <a:cs typeface="Calibri"/>
              </a:rPr>
              <a:t>VAC</a:t>
            </a:r>
            <a:r>
              <a:rPr sz="1600" spc="-40" dirty="0">
                <a:latin typeface="Calibri"/>
                <a:cs typeface="Calibri"/>
              </a:rPr>
              <a:t> </a:t>
            </a:r>
            <a:r>
              <a:rPr sz="1600" spc="-5" dirty="0">
                <a:latin typeface="Calibri"/>
                <a:cs typeface="Calibri"/>
              </a:rPr>
              <a:t>group</a:t>
            </a:r>
            <a:endParaRPr sz="1600" dirty="0">
              <a:latin typeface="Calibri"/>
              <a:cs typeface="Calibri"/>
            </a:endParaRPr>
          </a:p>
          <a:p>
            <a:pPr marL="1155700" indent="-228600">
              <a:lnSpc>
                <a:spcPct val="100000"/>
              </a:lnSpc>
              <a:buFont typeface="Arial"/>
              <a:buChar char="•"/>
              <a:tabLst>
                <a:tab pos="1155065" algn="l"/>
                <a:tab pos="1155700" algn="l"/>
              </a:tabLst>
            </a:pPr>
            <a:r>
              <a:rPr sz="1600" spc="-5" dirty="0">
                <a:latin typeface="Calibri"/>
                <a:cs typeface="Calibri"/>
              </a:rPr>
              <a:t>T-C MID_XTD6_BMPI-1 </a:t>
            </a:r>
            <a:r>
              <a:rPr sz="1600" dirty="0">
                <a:latin typeface="Calibri"/>
                <a:cs typeface="Calibri"/>
              </a:rPr>
              <a:t>&amp; 2 – </a:t>
            </a:r>
            <a:r>
              <a:rPr sz="1600" spc="-5" dirty="0">
                <a:latin typeface="Calibri"/>
                <a:cs typeface="Calibri"/>
              </a:rPr>
              <a:t>AE, CAS,</a:t>
            </a:r>
            <a:r>
              <a:rPr sz="1600" spc="5" dirty="0">
                <a:latin typeface="Calibri"/>
                <a:cs typeface="Calibri"/>
              </a:rPr>
              <a:t> </a:t>
            </a:r>
            <a:r>
              <a:rPr sz="1600" dirty="0">
                <a:latin typeface="Calibri"/>
                <a:cs typeface="Calibri"/>
              </a:rPr>
              <a:t>MID</a:t>
            </a:r>
          </a:p>
          <a:p>
            <a:pPr marL="469900">
              <a:lnSpc>
                <a:spcPct val="100000"/>
              </a:lnSpc>
              <a:tabLst>
                <a:tab pos="756285" algn="l"/>
              </a:tabLst>
            </a:pPr>
            <a:r>
              <a:rPr sz="1600" dirty="0">
                <a:latin typeface="Arial"/>
                <a:cs typeface="Arial"/>
              </a:rPr>
              <a:t>–	</a:t>
            </a:r>
            <a:r>
              <a:rPr sz="1600" spc="-5" dirty="0">
                <a:latin typeface="Calibri"/>
                <a:cs typeface="Calibri"/>
              </a:rPr>
              <a:t>KW37:</a:t>
            </a:r>
            <a:endParaRPr sz="1600" dirty="0">
              <a:latin typeface="Calibri"/>
              <a:cs typeface="Calibri"/>
            </a:endParaRPr>
          </a:p>
          <a:p>
            <a:pPr marL="1155700" indent="-228600">
              <a:lnSpc>
                <a:spcPct val="100000"/>
              </a:lnSpc>
              <a:buFont typeface="Arial"/>
              <a:buChar char="•"/>
              <a:tabLst>
                <a:tab pos="1155065" algn="l"/>
                <a:tab pos="1155700" algn="l"/>
              </a:tabLst>
            </a:pPr>
            <a:r>
              <a:rPr sz="1600" spc="-5" dirty="0">
                <a:latin typeface="Calibri"/>
                <a:cs typeface="Calibri"/>
              </a:rPr>
              <a:t>T-C HED_XTD6_CRL; </a:t>
            </a:r>
            <a:r>
              <a:rPr sz="1600" dirty="0">
                <a:latin typeface="Calibri"/>
                <a:cs typeface="Calibri"/>
              </a:rPr>
              <a:t>then </a:t>
            </a:r>
            <a:r>
              <a:rPr sz="1600" spc="-5" dirty="0">
                <a:latin typeface="Calibri"/>
                <a:cs typeface="Calibri"/>
              </a:rPr>
              <a:t>HED_XTD6_PPU… </a:t>
            </a:r>
            <a:r>
              <a:rPr sz="1600" dirty="0">
                <a:latin typeface="Calibri"/>
                <a:cs typeface="Calibri"/>
              </a:rPr>
              <a:t>(plus</a:t>
            </a:r>
            <a:r>
              <a:rPr sz="1600" spc="5" dirty="0">
                <a:latin typeface="Calibri"/>
                <a:cs typeface="Calibri"/>
              </a:rPr>
              <a:t> </a:t>
            </a:r>
            <a:r>
              <a:rPr sz="1600" spc="-5" dirty="0">
                <a:latin typeface="Calibri"/>
                <a:cs typeface="Calibri"/>
              </a:rPr>
              <a:t>HED_XTD6_PBLM)</a:t>
            </a:r>
            <a:endParaRPr sz="1600" dirty="0">
              <a:latin typeface="Calibri"/>
              <a:cs typeface="Calibri"/>
            </a:endParaRPr>
          </a:p>
          <a:p>
            <a:pPr marL="1155700" marR="132715" indent="-228600">
              <a:lnSpc>
                <a:spcPct val="80000"/>
              </a:lnSpc>
              <a:spcBef>
                <a:spcPts val="409"/>
              </a:spcBef>
              <a:buFont typeface="Arial"/>
              <a:buChar char="•"/>
              <a:tabLst>
                <a:tab pos="1155065" algn="l"/>
                <a:tab pos="1155700" algn="l"/>
              </a:tabLst>
            </a:pPr>
            <a:r>
              <a:rPr sz="1600" spc="-10" dirty="0">
                <a:latin typeface="Calibri"/>
                <a:cs typeface="Calibri"/>
              </a:rPr>
              <a:t>Remove </a:t>
            </a:r>
            <a:r>
              <a:rPr sz="1600" spc="-5" dirty="0">
                <a:latin typeface="Calibri"/>
                <a:cs typeface="Calibri"/>
              </a:rPr>
              <a:t>HED_XTD6_HMONO bypass </a:t>
            </a:r>
            <a:r>
              <a:rPr sz="1600" dirty="0">
                <a:latin typeface="Calibri"/>
                <a:cs typeface="Calibri"/>
              </a:rPr>
              <a:t>pipe – </a:t>
            </a:r>
            <a:r>
              <a:rPr sz="1600" spc="-25" dirty="0">
                <a:latin typeface="Calibri"/>
                <a:cs typeface="Calibri"/>
              </a:rPr>
              <a:t>VAC; </a:t>
            </a:r>
            <a:r>
              <a:rPr sz="1600" spc="-10" dirty="0">
                <a:latin typeface="Calibri"/>
                <a:cs typeface="Calibri"/>
              </a:rPr>
              <a:t>install/grout </a:t>
            </a:r>
            <a:r>
              <a:rPr sz="1600" spc="-5" dirty="0">
                <a:latin typeface="Calibri"/>
                <a:cs typeface="Calibri"/>
              </a:rPr>
              <a:t>HMONO mounting </a:t>
            </a:r>
            <a:r>
              <a:rPr sz="1600" dirty="0">
                <a:latin typeface="Calibri"/>
                <a:cs typeface="Calibri"/>
              </a:rPr>
              <a:t>–  </a:t>
            </a:r>
            <a:r>
              <a:rPr sz="1600" spc="-5" dirty="0">
                <a:latin typeface="Calibri"/>
                <a:cs typeface="Calibri"/>
              </a:rPr>
              <a:t>HED </a:t>
            </a:r>
            <a:r>
              <a:rPr sz="1600" dirty="0">
                <a:latin typeface="Calibri"/>
                <a:cs typeface="Calibri"/>
              </a:rPr>
              <a:t>&amp;</a:t>
            </a:r>
            <a:r>
              <a:rPr sz="1600" spc="-70" dirty="0">
                <a:latin typeface="Calibri"/>
                <a:cs typeface="Calibri"/>
              </a:rPr>
              <a:t> </a:t>
            </a:r>
            <a:r>
              <a:rPr sz="1600" dirty="0">
                <a:latin typeface="Calibri"/>
                <a:cs typeface="Calibri"/>
              </a:rPr>
              <a:t>align</a:t>
            </a:r>
          </a:p>
          <a:p>
            <a:pPr marL="469900">
              <a:lnSpc>
                <a:spcPct val="100000"/>
              </a:lnSpc>
              <a:tabLst>
                <a:tab pos="756285" algn="l"/>
              </a:tabLst>
            </a:pPr>
            <a:r>
              <a:rPr sz="1600" dirty="0">
                <a:latin typeface="Arial"/>
                <a:cs typeface="Arial"/>
              </a:rPr>
              <a:t>–	</a:t>
            </a:r>
            <a:r>
              <a:rPr sz="1600" spc="-5" dirty="0">
                <a:latin typeface="Calibri"/>
                <a:cs typeface="Calibri"/>
              </a:rPr>
              <a:t>KW38 </a:t>
            </a:r>
            <a:r>
              <a:rPr sz="1600" dirty="0">
                <a:latin typeface="Calibri"/>
                <a:cs typeface="Calibri"/>
              </a:rPr>
              <a:t>+</a:t>
            </a:r>
            <a:r>
              <a:rPr sz="1600" spc="-95" dirty="0">
                <a:latin typeface="Calibri"/>
                <a:cs typeface="Calibri"/>
              </a:rPr>
              <a:t> </a:t>
            </a:r>
            <a:r>
              <a:rPr sz="1600" dirty="0">
                <a:latin typeface="Calibri"/>
                <a:cs typeface="Calibri"/>
              </a:rPr>
              <a:t>39:</a:t>
            </a:r>
          </a:p>
          <a:p>
            <a:pPr marL="1155700" indent="-228600">
              <a:lnSpc>
                <a:spcPct val="100000"/>
              </a:lnSpc>
              <a:buFont typeface="Arial"/>
              <a:buChar char="•"/>
              <a:tabLst>
                <a:tab pos="1155065" algn="l"/>
                <a:tab pos="1155700" algn="l"/>
              </a:tabLst>
            </a:pPr>
            <a:r>
              <a:rPr sz="1600" spc="-5" dirty="0">
                <a:latin typeface="Calibri"/>
                <a:cs typeface="Calibri"/>
              </a:rPr>
              <a:t>Install HED dist. Mirror </a:t>
            </a:r>
            <a:r>
              <a:rPr sz="1600" dirty="0">
                <a:latin typeface="Calibri"/>
                <a:cs typeface="Calibri"/>
              </a:rPr>
              <a:t>M3 – </a:t>
            </a:r>
            <a:r>
              <a:rPr sz="1600" spc="-30" dirty="0">
                <a:latin typeface="Calibri"/>
                <a:cs typeface="Calibri"/>
              </a:rPr>
              <a:t>VAC </a:t>
            </a:r>
            <a:r>
              <a:rPr sz="1600" dirty="0">
                <a:latin typeface="Calibri"/>
                <a:cs typeface="Calibri"/>
              </a:rPr>
              <a:t>and</a:t>
            </a:r>
            <a:r>
              <a:rPr sz="1600" spc="-110" dirty="0">
                <a:latin typeface="Calibri"/>
                <a:cs typeface="Calibri"/>
              </a:rPr>
              <a:t> </a:t>
            </a:r>
            <a:r>
              <a:rPr sz="1600" spc="-5" dirty="0">
                <a:latin typeface="Calibri"/>
                <a:cs typeface="Calibri"/>
              </a:rPr>
              <a:t>XRO</a:t>
            </a:r>
            <a:endParaRPr sz="1600" dirty="0">
              <a:latin typeface="Calibri"/>
              <a:cs typeface="Calibri"/>
            </a:endParaRPr>
          </a:p>
          <a:p>
            <a:pPr marL="1155700" indent="-228600">
              <a:lnSpc>
                <a:spcPct val="100000"/>
              </a:lnSpc>
              <a:buFont typeface="Arial"/>
              <a:buChar char="•"/>
              <a:tabLst>
                <a:tab pos="1155065" algn="l"/>
                <a:tab pos="1155700" algn="l"/>
              </a:tabLst>
            </a:pPr>
            <a:r>
              <a:rPr sz="1600" spc="-5" dirty="0">
                <a:latin typeface="Calibri"/>
                <a:cs typeface="Calibri"/>
              </a:rPr>
              <a:t>HED_XTD6_HMONO </a:t>
            </a:r>
            <a:r>
              <a:rPr sz="1600" spc="-10" dirty="0">
                <a:latin typeface="Calibri"/>
                <a:cs typeface="Calibri"/>
              </a:rPr>
              <a:t>start </a:t>
            </a:r>
            <a:r>
              <a:rPr sz="1600" dirty="0">
                <a:latin typeface="Calibri"/>
                <a:cs typeface="Calibri"/>
              </a:rPr>
              <a:t>h/w </a:t>
            </a:r>
            <a:r>
              <a:rPr sz="1600" spc="-5" dirty="0">
                <a:latin typeface="Calibri"/>
                <a:cs typeface="Calibri"/>
              </a:rPr>
              <a:t>installation </a:t>
            </a:r>
            <a:r>
              <a:rPr sz="1600" dirty="0">
                <a:latin typeface="Calibri"/>
                <a:cs typeface="Calibri"/>
              </a:rPr>
              <a:t>&amp; </a:t>
            </a:r>
            <a:r>
              <a:rPr sz="1600" spc="-5" dirty="0">
                <a:latin typeface="Calibri"/>
                <a:cs typeface="Calibri"/>
              </a:rPr>
              <a:t>complete </a:t>
            </a:r>
            <a:r>
              <a:rPr sz="1600" dirty="0">
                <a:latin typeface="Calibri"/>
                <a:cs typeface="Calibri"/>
              </a:rPr>
              <a:t>– </a:t>
            </a:r>
            <a:r>
              <a:rPr sz="1600" spc="-5" dirty="0">
                <a:latin typeface="Calibri"/>
                <a:cs typeface="Calibri"/>
              </a:rPr>
              <a:t>HED </a:t>
            </a:r>
            <a:r>
              <a:rPr sz="1600" dirty="0">
                <a:latin typeface="Calibri"/>
                <a:cs typeface="Calibri"/>
              </a:rPr>
              <a:t>&amp;</a:t>
            </a:r>
            <a:r>
              <a:rPr sz="1600" spc="-5" dirty="0">
                <a:latin typeface="Calibri"/>
                <a:cs typeface="Calibri"/>
              </a:rPr>
              <a:t> </a:t>
            </a:r>
            <a:r>
              <a:rPr sz="1600" spc="-10" dirty="0">
                <a:latin typeface="Calibri"/>
                <a:cs typeface="Calibri"/>
              </a:rPr>
              <a:t>FBM-Oxford</a:t>
            </a:r>
            <a:endParaRPr sz="1600" dirty="0">
              <a:latin typeface="Calibri"/>
              <a:cs typeface="Calibri"/>
            </a:endParaRPr>
          </a:p>
          <a:p>
            <a:pPr marL="469900">
              <a:lnSpc>
                <a:spcPct val="100000"/>
              </a:lnSpc>
              <a:tabLst>
                <a:tab pos="756285" algn="l"/>
              </a:tabLst>
            </a:pPr>
            <a:r>
              <a:rPr sz="1600" dirty="0">
                <a:latin typeface="Arial"/>
                <a:cs typeface="Arial"/>
              </a:rPr>
              <a:t>–	</a:t>
            </a:r>
            <a:r>
              <a:rPr sz="1600" spc="-5" dirty="0">
                <a:latin typeface="Calibri"/>
                <a:cs typeface="Calibri"/>
              </a:rPr>
              <a:t>KW40:</a:t>
            </a:r>
            <a:endParaRPr sz="1600" dirty="0">
              <a:latin typeface="Calibri"/>
              <a:cs typeface="Calibri"/>
            </a:endParaRPr>
          </a:p>
          <a:p>
            <a:pPr marL="1155700" indent="-228600">
              <a:lnSpc>
                <a:spcPct val="100000"/>
              </a:lnSpc>
              <a:buFont typeface="Arial"/>
              <a:buChar char="•"/>
              <a:tabLst>
                <a:tab pos="1155065" algn="l"/>
                <a:tab pos="1155700" algn="l"/>
              </a:tabLst>
            </a:pPr>
            <a:r>
              <a:rPr sz="1600" spc="-5" dirty="0">
                <a:latin typeface="Calibri"/>
                <a:cs typeface="Calibri"/>
              </a:rPr>
              <a:t>T-C</a:t>
            </a:r>
            <a:r>
              <a:rPr sz="1600" spc="340" dirty="0">
                <a:latin typeface="Calibri"/>
                <a:cs typeface="Calibri"/>
              </a:rPr>
              <a:t> </a:t>
            </a:r>
            <a:r>
              <a:rPr sz="1600" spc="-5" dirty="0">
                <a:latin typeface="Calibri"/>
                <a:cs typeface="Calibri"/>
              </a:rPr>
              <a:t>HED_XTD6_HMONO</a:t>
            </a:r>
            <a:endParaRPr sz="1600" dirty="0">
              <a:latin typeface="Calibri"/>
              <a:cs typeface="Calibri"/>
            </a:endParaRPr>
          </a:p>
          <a:p>
            <a:pPr marL="1155700" indent="-228600">
              <a:lnSpc>
                <a:spcPct val="100000"/>
              </a:lnSpc>
              <a:buFont typeface="Arial"/>
              <a:buChar char="•"/>
              <a:tabLst>
                <a:tab pos="1155065" algn="l"/>
                <a:tab pos="1155700" algn="l"/>
              </a:tabLst>
            </a:pPr>
            <a:r>
              <a:rPr sz="1600" dirty="0">
                <a:latin typeface="Calibri"/>
                <a:cs typeface="Calibri"/>
              </a:rPr>
              <a:t>Close out </a:t>
            </a:r>
            <a:r>
              <a:rPr sz="1600" spc="-10" dirty="0">
                <a:latin typeface="Calibri"/>
                <a:cs typeface="Calibri"/>
              </a:rPr>
              <a:t>tests</a:t>
            </a:r>
            <a:r>
              <a:rPr sz="1600" spc="-65" dirty="0">
                <a:latin typeface="Calibri"/>
                <a:cs typeface="Calibri"/>
              </a:rPr>
              <a:t> </a:t>
            </a:r>
            <a:r>
              <a:rPr sz="1600" spc="-5" dirty="0">
                <a:latin typeface="Calibri"/>
                <a:cs typeface="Calibri"/>
              </a:rPr>
              <a:t>(interlocks)</a:t>
            </a:r>
            <a:endParaRPr sz="1600" dirty="0">
              <a:latin typeface="Calibri"/>
              <a:cs typeface="Calibri"/>
            </a:endParaRPr>
          </a:p>
          <a:p>
            <a:pPr marL="927100">
              <a:lnSpc>
                <a:spcPct val="100000"/>
              </a:lnSpc>
              <a:tabLst>
                <a:tab pos="1155065" algn="l"/>
              </a:tabLst>
            </a:pPr>
            <a:r>
              <a:rPr sz="1600" dirty="0">
                <a:latin typeface="Arial"/>
                <a:cs typeface="Arial"/>
              </a:rPr>
              <a:t>•	</a:t>
            </a:r>
            <a:r>
              <a:rPr sz="1600" spc="-5" dirty="0">
                <a:latin typeface="Calibri"/>
                <a:cs typeface="Calibri"/>
              </a:rPr>
              <a:t>XTD6 </a:t>
            </a:r>
            <a:r>
              <a:rPr sz="1600" dirty="0">
                <a:latin typeface="Calibri"/>
                <a:cs typeface="Calibri"/>
              </a:rPr>
              <a:t>closes 5.10.2018</a:t>
            </a:r>
            <a:r>
              <a:rPr sz="1600" spc="-75" dirty="0">
                <a:latin typeface="Calibri"/>
                <a:cs typeface="Calibri"/>
              </a:rPr>
              <a:t> </a:t>
            </a:r>
            <a:r>
              <a:rPr sz="1600" spc="-5" dirty="0">
                <a:latin typeface="Calibri"/>
                <a:cs typeface="Calibri"/>
              </a:rPr>
              <a:t>(pm)</a:t>
            </a:r>
            <a:endParaRPr sz="1600" dirty="0">
              <a:latin typeface="Calibri"/>
              <a:cs typeface="Calibri"/>
            </a:endParaRPr>
          </a:p>
        </p:txBody>
      </p:sp>
    </p:spTree>
    <p:extLst>
      <p:ext uri="{BB962C8B-B14F-4D97-AF65-F5344CB8AC3E}">
        <p14:creationId xmlns:p14="http://schemas.microsoft.com/office/powerpoint/2010/main" val="2263256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1189" y="1061885"/>
            <a:ext cx="10956924" cy="430887"/>
          </a:xfrm>
          <a:prstGeom prst="rect">
            <a:avLst/>
          </a:prstGeom>
        </p:spPr>
        <p:txBody>
          <a:bodyPr vert="horz" wrap="square" lIns="0" tIns="0" rIns="0" bIns="0" rtlCol="0">
            <a:spAutoFit/>
          </a:bodyPr>
          <a:lstStyle/>
          <a:p>
            <a:pPr marL="101600">
              <a:lnSpc>
                <a:spcPct val="100000"/>
              </a:lnSpc>
            </a:pPr>
            <a:r>
              <a:rPr spc="-10" dirty="0"/>
              <a:t>SA2-XTD6 </a:t>
            </a:r>
            <a:r>
              <a:rPr spc="-55" dirty="0"/>
              <a:t>Tech. </a:t>
            </a:r>
            <a:r>
              <a:rPr spc="-10" dirty="0"/>
              <a:t>Commissioning </a:t>
            </a:r>
            <a:r>
              <a:rPr spc="-5" dirty="0"/>
              <a:t>(T-C) </a:t>
            </a:r>
            <a:r>
              <a:rPr spc="-20" dirty="0"/>
              <a:t>status </a:t>
            </a:r>
            <a:r>
              <a:rPr spc="-5" dirty="0"/>
              <a:t>31.8.2018</a:t>
            </a:r>
            <a:r>
              <a:rPr spc="325" dirty="0"/>
              <a:t> </a:t>
            </a:r>
            <a:r>
              <a:rPr spc="-20" dirty="0">
                <a:solidFill>
                  <a:srgbClr val="006FC0"/>
                </a:solidFill>
              </a:rPr>
              <a:t>KW35</a:t>
            </a:r>
          </a:p>
        </p:txBody>
      </p:sp>
      <p:sp>
        <p:nvSpPr>
          <p:cNvPr id="3" name="object 3"/>
          <p:cNvSpPr txBox="1">
            <a:spLocks noGrp="1"/>
          </p:cNvSpPr>
          <p:nvPr>
            <p:ph type="body" idx="1"/>
          </p:nvPr>
        </p:nvSpPr>
        <p:spPr>
          <a:xfrm>
            <a:off x="595314" y="1576389"/>
            <a:ext cx="10944224" cy="4555093"/>
          </a:xfrm>
          <a:prstGeom prst="rect">
            <a:avLst/>
          </a:prstGeom>
        </p:spPr>
        <p:txBody>
          <a:bodyPr vert="horz" wrap="square" lIns="0" tIns="0" rIns="0" bIns="0" rtlCol="0">
            <a:spAutoFit/>
          </a:bodyPr>
          <a:lstStyle/>
          <a:p>
            <a:pPr marL="663575" indent="-342900">
              <a:lnSpc>
                <a:spcPct val="100000"/>
              </a:lnSpc>
              <a:buFont typeface="Arial"/>
              <a:buChar char="•"/>
              <a:tabLst>
                <a:tab pos="662940" algn="l"/>
                <a:tab pos="663575" algn="l"/>
              </a:tabLst>
            </a:pPr>
            <a:r>
              <a:rPr spc="-10" dirty="0"/>
              <a:t>MID </a:t>
            </a:r>
            <a:r>
              <a:rPr spc="-5" dirty="0"/>
              <a:t>XTD6 </a:t>
            </a:r>
            <a:r>
              <a:rPr spc="-10" dirty="0"/>
              <a:t>to-do</a:t>
            </a:r>
            <a:r>
              <a:rPr spc="-30" dirty="0"/>
              <a:t> </a:t>
            </a:r>
            <a:r>
              <a:rPr spc="-10" dirty="0"/>
              <a:t>list</a:t>
            </a:r>
          </a:p>
          <a:p>
            <a:pPr marL="1064260" lvl="1" indent="-286385">
              <a:lnSpc>
                <a:spcPct val="100000"/>
              </a:lnSpc>
              <a:spcBef>
                <a:spcPts val="439"/>
              </a:spcBef>
              <a:buFont typeface="Arial"/>
              <a:buChar char="–"/>
              <a:tabLst>
                <a:tab pos="1064260" algn="l"/>
                <a:tab pos="1064895" algn="l"/>
              </a:tabLst>
            </a:pPr>
            <a:r>
              <a:rPr sz="1700" spc="-5" dirty="0">
                <a:latin typeface="Calibri"/>
                <a:cs typeface="Calibri"/>
              </a:rPr>
              <a:t>MID_XTD6_CRL</a:t>
            </a:r>
            <a:endParaRPr sz="1700" dirty="0">
              <a:latin typeface="Calibri"/>
              <a:cs typeface="Calibri"/>
            </a:endParaRPr>
          </a:p>
          <a:p>
            <a:pPr marL="1463675" marR="128270" lvl="2" indent="-228600">
              <a:lnSpc>
                <a:spcPct val="100000"/>
              </a:lnSpc>
              <a:spcBef>
                <a:spcPts val="405"/>
              </a:spcBef>
              <a:buFont typeface="Arial"/>
              <a:buChar char="•"/>
              <a:tabLst>
                <a:tab pos="1463040" algn="l"/>
                <a:tab pos="1463675" algn="l"/>
              </a:tabLst>
            </a:pPr>
            <a:r>
              <a:rPr sz="1700" spc="-5" dirty="0">
                <a:latin typeface="Calibri"/>
                <a:cs typeface="Calibri"/>
              </a:rPr>
              <a:t>Rebuilt by </a:t>
            </a:r>
            <a:r>
              <a:rPr sz="1700" spc="-15" dirty="0">
                <a:latin typeface="Calibri"/>
                <a:cs typeface="Calibri"/>
              </a:rPr>
              <a:t>JJ-Xray: </a:t>
            </a:r>
            <a:r>
              <a:rPr sz="1700" dirty="0">
                <a:latin typeface="Calibri"/>
                <a:cs typeface="Calibri"/>
              </a:rPr>
              <a:t>need 1) </a:t>
            </a:r>
            <a:r>
              <a:rPr sz="1700" spc="-5" dirty="0">
                <a:latin typeface="Calibri"/>
                <a:cs typeface="Calibri"/>
              </a:rPr>
              <a:t>list </a:t>
            </a:r>
            <a:r>
              <a:rPr sz="1700" dirty="0">
                <a:latin typeface="Calibri"/>
                <a:cs typeface="Calibri"/>
              </a:rPr>
              <a:t>of work done, 2) </a:t>
            </a:r>
            <a:r>
              <a:rPr sz="1700" spc="-5" dirty="0">
                <a:latin typeface="Calibri"/>
                <a:cs typeface="Calibri"/>
              </a:rPr>
              <a:t>list </a:t>
            </a:r>
            <a:r>
              <a:rPr sz="1700" dirty="0">
                <a:latin typeface="Calibri"/>
                <a:cs typeface="Calibri"/>
              </a:rPr>
              <a:t>of h/w </a:t>
            </a:r>
            <a:r>
              <a:rPr sz="1700" spc="-5" dirty="0">
                <a:latin typeface="Calibri"/>
                <a:cs typeface="Calibri"/>
              </a:rPr>
              <a:t>improvements; </a:t>
            </a:r>
            <a:r>
              <a:rPr sz="1700" dirty="0">
                <a:latin typeface="Calibri"/>
                <a:cs typeface="Calibri"/>
              </a:rPr>
              <a:t>3) </a:t>
            </a:r>
            <a:r>
              <a:rPr sz="1700" spc="-5" dirty="0">
                <a:latin typeface="Calibri"/>
                <a:cs typeface="Calibri"/>
              </a:rPr>
              <a:t>rebuilt  </a:t>
            </a:r>
            <a:r>
              <a:rPr sz="1700" dirty="0">
                <a:latin typeface="Calibri"/>
                <a:cs typeface="Calibri"/>
              </a:rPr>
              <a:t>plan </a:t>
            </a:r>
            <a:r>
              <a:rPr sz="1700" spc="-15" dirty="0">
                <a:latin typeface="Calibri"/>
                <a:cs typeface="Calibri"/>
              </a:rPr>
              <a:t>for </a:t>
            </a:r>
            <a:r>
              <a:rPr sz="1700" dirty="0">
                <a:latin typeface="Calibri"/>
                <a:cs typeface="Calibri"/>
              </a:rPr>
              <a:t>other</a:t>
            </a:r>
            <a:r>
              <a:rPr sz="1700" spc="-100" dirty="0">
                <a:latin typeface="Calibri"/>
                <a:cs typeface="Calibri"/>
              </a:rPr>
              <a:t> </a:t>
            </a:r>
            <a:r>
              <a:rPr sz="1700" dirty="0">
                <a:latin typeface="Calibri"/>
                <a:cs typeface="Calibri"/>
              </a:rPr>
              <a:t>CRLs</a:t>
            </a:r>
          </a:p>
          <a:p>
            <a:pPr marL="1463675" marR="447040" lvl="2" indent="-228600">
              <a:lnSpc>
                <a:spcPct val="100000"/>
              </a:lnSpc>
              <a:spcBef>
                <a:spcPts val="405"/>
              </a:spcBef>
              <a:buFont typeface="Arial"/>
              <a:buChar char="•"/>
              <a:tabLst>
                <a:tab pos="1463040" algn="l"/>
                <a:tab pos="1463675" algn="l"/>
              </a:tabLst>
            </a:pPr>
            <a:r>
              <a:rPr sz="1700" spc="-5" dirty="0">
                <a:latin typeface="Calibri"/>
                <a:cs typeface="Calibri"/>
              </a:rPr>
              <a:t>CHAM_AX, </a:t>
            </a:r>
            <a:r>
              <a:rPr sz="1700" spc="-65" dirty="0">
                <a:latin typeface="Calibri"/>
                <a:cs typeface="Calibri"/>
              </a:rPr>
              <a:t>_AY: </a:t>
            </a:r>
            <a:r>
              <a:rPr sz="1700" spc="-10" dirty="0">
                <a:latin typeface="Calibri"/>
                <a:cs typeface="Calibri"/>
              </a:rPr>
              <a:t>Karabo </a:t>
            </a:r>
            <a:r>
              <a:rPr sz="1700" dirty="0">
                <a:latin typeface="Calibri"/>
                <a:cs typeface="Calibri"/>
              </a:rPr>
              <a:t>scenes </a:t>
            </a:r>
            <a:r>
              <a:rPr sz="1700" spc="-5" dirty="0">
                <a:latin typeface="Calibri"/>
                <a:cs typeface="Calibri"/>
              </a:rPr>
              <a:t>shows </a:t>
            </a:r>
            <a:r>
              <a:rPr sz="1700" dirty="0">
                <a:latin typeface="Calibri"/>
                <a:cs typeface="Calibri"/>
              </a:rPr>
              <a:t>position </a:t>
            </a:r>
            <a:r>
              <a:rPr sz="1700" spc="-5" dirty="0">
                <a:latin typeface="Calibri"/>
                <a:cs typeface="Calibri"/>
              </a:rPr>
              <a:t>as mm, </a:t>
            </a:r>
            <a:r>
              <a:rPr sz="1700" dirty="0">
                <a:latin typeface="Calibri"/>
                <a:cs typeface="Calibri"/>
              </a:rPr>
              <a:t>should be </a:t>
            </a:r>
            <a:r>
              <a:rPr sz="1700" spc="-5" dirty="0">
                <a:latin typeface="Calibri"/>
                <a:cs typeface="Calibri"/>
              </a:rPr>
              <a:t>radians </a:t>
            </a:r>
            <a:r>
              <a:rPr sz="1700" dirty="0">
                <a:latin typeface="Calibri"/>
                <a:cs typeface="Calibri"/>
              </a:rPr>
              <a:t>? CRL  </a:t>
            </a:r>
            <a:r>
              <a:rPr sz="1700" spc="-5" dirty="0">
                <a:latin typeface="Calibri"/>
                <a:cs typeface="Calibri"/>
              </a:rPr>
              <a:t>owners </a:t>
            </a:r>
            <a:r>
              <a:rPr sz="1700" dirty="0">
                <a:latin typeface="Calibri"/>
                <a:cs typeface="Calibri"/>
              </a:rPr>
              <a:t>should </a:t>
            </a:r>
            <a:r>
              <a:rPr sz="1700" spc="-15" dirty="0">
                <a:latin typeface="Calibri"/>
                <a:cs typeface="Calibri"/>
              </a:rPr>
              <a:t>state </a:t>
            </a:r>
            <a:r>
              <a:rPr sz="1700" spc="-5" dirty="0">
                <a:latin typeface="Calibri"/>
                <a:cs typeface="Calibri"/>
              </a:rPr>
              <a:t>what </a:t>
            </a:r>
            <a:r>
              <a:rPr sz="1700" dirty="0">
                <a:latin typeface="Calibri"/>
                <a:cs typeface="Calibri"/>
              </a:rPr>
              <a:t>they</a:t>
            </a:r>
            <a:r>
              <a:rPr sz="1700" spc="-140" dirty="0">
                <a:latin typeface="Calibri"/>
                <a:cs typeface="Calibri"/>
              </a:rPr>
              <a:t> </a:t>
            </a:r>
            <a:r>
              <a:rPr sz="1700" spc="-5" dirty="0">
                <a:latin typeface="Calibri"/>
                <a:cs typeface="Calibri"/>
              </a:rPr>
              <a:t>want.</a:t>
            </a:r>
            <a:endParaRPr sz="1700" dirty="0">
              <a:latin typeface="Calibri"/>
              <a:cs typeface="Calibri"/>
            </a:endParaRPr>
          </a:p>
          <a:p>
            <a:pPr marL="1463675" marR="5080" lvl="2" indent="-228600">
              <a:lnSpc>
                <a:spcPct val="100000"/>
              </a:lnSpc>
              <a:spcBef>
                <a:spcPts val="405"/>
              </a:spcBef>
              <a:buFont typeface="Arial"/>
              <a:buChar char="•"/>
              <a:tabLst>
                <a:tab pos="1463040" algn="l"/>
                <a:tab pos="1463675" algn="l"/>
              </a:tabLst>
            </a:pPr>
            <a:r>
              <a:rPr sz="1700" dirty="0">
                <a:latin typeface="Calibri"/>
                <a:cs typeface="Calibri"/>
              </a:rPr>
              <a:t>MID </a:t>
            </a:r>
            <a:r>
              <a:rPr sz="1700" spc="-10" dirty="0">
                <a:latin typeface="Calibri"/>
                <a:cs typeface="Calibri"/>
              </a:rPr>
              <a:t>must </a:t>
            </a:r>
            <a:r>
              <a:rPr sz="1700" dirty="0">
                <a:latin typeface="Calibri"/>
                <a:cs typeface="Calibri"/>
              </a:rPr>
              <a:t>specify </a:t>
            </a:r>
            <a:r>
              <a:rPr sz="1700" spc="-5" dirty="0">
                <a:latin typeface="Calibri"/>
                <a:cs typeface="Calibri"/>
              </a:rPr>
              <a:t>chamber </a:t>
            </a:r>
            <a:r>
              <a:rPr sz="1700" dirty="0">
                <a:latin typeface="Calibri"/>
                <a:cs typeface="Calibri"/>
              </a:rPr>
              <a:t>X, </a:t>
            </a:r>
            <a:r>
              <a:rPr sz="1700" spc="-105" dirty="0">
                <a:latin typeface="Calibri"/>
                <a:cs typeface="Calibri"/>
              </a:rPr>
              <a:t>Y, </a:t>
            </a:r>
            <a:r>
              <a:rPr sz="1700" spc="-5" dirty="0">
                <a:latin typeface="Calibri"/>
                <a:cs typeface="Calibri"/>
              </a:rPr>
              <a:t>AX </a:t>
            </a:r>
            <a:r>
              <a:rPr sz="1700" dirty="0">
                <a:latin typeface="Calibri"/>
                <a:cs typeface="Calibri"/>
              </a:rPr>
              <a:t>and </a:t>
            </a:r>
            <a:r>
              <a:rPr sz="1700" spc="-65" dirty="0">
                <a:latin typeface="Calibri"/>
                <a:cs typeface="Calibri"/>
              </a:rPr>
              <a:t>AY </a:t>
            </a:r>
            <a:r>
              <a:rPr sz="1700" spc="-5" dirty="0">
                <a:latin typeface="Calibri"/>
                <a:cs typeface="Calibri"/>
              </a:rPr>
              <a:t>end-switch </a:t>
            </a:r>
            <a:r>
              <a:rPr sz="1700" dirty="0">
                <a:latin typeface="Calibri"/>
                <a:cs typeface="Calibri"/>
              </a:rPr>
              <a:t>positions </a:t>
            </a:r>
            <a:r>
              <a:rPr sz="1700" spc="-15" dirty="0">
                <a:latin typeface="Calibri"/>
                <a:cs typeface="Calibri"/>
              </a:rPr>
              <a:t>for </a:t>
            </a:r>
            <a:r>
              <a:rPr sz="1700" dirty="0">
                <a:latin typeface="Calibri"/>
                <a:cs typeface="Calibri"/>
              </a:rPr>
              <a:t>bellow </a:t>
            </a:r>
            <a:r>
              <a:rPr sz="1700" spc="-25" dirty="0">
                <a:latin typeface="Calibri"/>
                <a:cs typeface="Calibri"/>
              </a:rPr>
              <a:t>safety. </a:t>
            </a:r>
            <a:r>
              <a:rPr sz="1700" spc="-5" dirty="0">
                <a:solidFill>
                  <a:srgbClr val="C00000"/>
                </a:solidFill>
                <a:latin typeface="Calibri"/>
                <a:cs typeface="Calibri"/>
              </a:rPr>
              <a:t>AX  </a:t>
            </a:r>
            <a:r>
              <a:rPr sz="1700" dirty="0">
                <a:solidFill>
                  <a:srgbClr val="C00000"/>
                </a:solidFill>
                <a:latin typeface="Calibri"/>
                <a:cs typeface="Calibri"/>
              </a:rPr>
              <a:t>&amp; </a:t>
            </a:r>
            <a:r>
              <a:rPr sz="1700" spc="-65" dirty="0">
                <a:solidFill>
                  <a:srgbClr val="C00000"/>
                </a:solidFill>
                <a:latin typeface="Calibri"/>
                <a:cs typeface="Calibri"/>
              </a:rPr>
              <a:t>AY </a:t>
            </a:r>
            <a:r>
              <a:rPr sz="1700" dirty="0">
                <a:solidFill>
                  <a:srgbClr val="C00000"/>
                </a:solidFill>
                <a:latin typeface="Calibri"/>
                <a:cs typeface="Calibri"/>
              </a:rPr>
              <a:t>disabled </a:t>
            </a:r>
            <a:r>
              <a:rPr sz="1700" spc="-10" dirty="0">
                <a:latin typeface="Calibri"/>
                <a:cs typeface="Calibri"/>
              </a:rPr>
              <a:t>until</a:t>
            </a:r>
            <a:r>
              <a:rPr sz="1700" spc="-15" dirty="0">
                <a:latin typeface="Calibri"/>
                <a:cs typeface="Calibri"/>
              </a:rPr>
              <a:t> </a:t>
            </a:r>
            <a:r>
              <a:rPr sz="1700" spc="-5" dirty="0">
                <a:latin typeface="Calibri"/>
                <a:cs typeface="Calibri"/>
              </a:rPr>
              <a:t>implemented.</a:t>
            </a:r>
            <a:endParaRPr sz="1700" dirty="0">
              <a:latin typeface="Calibri"/>
              <a:cs typeface="Calibri"/>
            </a:endParaRPr>
          </a:p>
          <a:p>
            <a:pPr marL="1463675" lvl="2" indent="-228600">
              <a:lnSpc>
                <a:spcPct val="100000"/>
              </a:lnSpc>
              <a:spcBef>
                <a:spcPts val="405"/>
              </a:spcBef>
              <a:buFont typeface="Arial"/>
              <a:buChar char="•"/>
              <a:tabLst>
                <a:tab pos="1463040" algn="l"/>
                <a:tab pos="1463675" algn="l"/>
              </a:tabLst>
            </a:pPr>
            <a:r>
              <a:rPr sz="1700" spc="-5" dirty="0">
                <a:latin typeface="Calibri"/>
                <a:cs typeface="Calibri"/>
              </a:rPr>
              <a:t>PT100 sensors </a:t>
            </a:r>
            <a:r>
              <a:rPr sz="1700" dirty="0">
                <a:latin typeface="Calibri"/>
                <a:cs typeface="Calibri"/>
              </a:rPr>
              <a:t>not </a:t>
            </a:r>
            <a:r>
              <a:rPr sz="1700" spc="-5" dirty="0">
                <a:latin typeface="Calibri"/>
                <a:cs typeface="Calibri"/>
              </a:rPr>
              <a:t>connected </a:t>
            </a:r>
            <a:r>
              <a:rPr sz="1700" dirty="0">
                <a:latin typeface="Calibri"/>
                <a:cs typeface="Calibri"/>
              </a:rPr>
              <a:t>– </a:t>
            </a:r>
            <a:r>
              <a:rPr sz="1700" spc="-5" dirty="0">
                <a:latin typeface="Calibri"/>
                <a:cs typeface="Calibri"/>
              </a:rPr>
              <a:t>where </a:t>
            </a:r>
            <a:r>
              <a:rPr sz="1700" dirty="0">
                <a:latin typeface="Calibri"/>
                <a:cs typeface="Calibri"/>
              </a:rPr>
              <a:t>is the </a:t>
            </a:r>
            <a:r>
              <a:rPr sz="1700" spc="-5" dirty="0">
                <a:latin typeface="Calibri"/>
                <a:cs typeface="Calibri"/>
              </a:rPr>
              <a:t>Beckhoff </a:t>
            </a:r>
            <a:r>
              <a:rPr sz="1700" dirty="0">
                <a:latin typeface="Calibri"/>
                <a:cs typeface="Calibri"/>
              </a:rPr>
              <a:t>module </a:t>
            </a:r>
            <a:r>
              <a:rPr sz="1700" spc="-10" dirty="0">
                <a:latin typeface="Calibri"/>
                <a:cs typeface="Calibri"/>
              </a:rPr>
              <a:t>(crate)</a:t>
            </a:r>
            <a:r>
              <a:rPr sz="1700" spc="-105" dirty="0">
                <a:latin typeface="Calibri"/>
                <a:cs typeface="Calibri"/>
              </a:rPr>
              <a:t> </a:t>
            </a:r>
            <a:r>
              <a:rPr sz="1700" dirty="0">
                <a:latin typeface="Calibri"/>
                <a:cs typeface="Calibri"/>
              </a:rPr>
              <a:t>?</a:t>
            </a:r>
          </a:p>
          <a:p>
            <a:pPr marL="1064260" lvl="1" indent="-286385">
              <a:lnSpc>
                <a:spcPct val="100000"/>
              </a:lnSpc>
              <a:spcBef>
                <a:spcPts val="405"/>
              </a:spcBef>
              <a:buFont typeface="Arial"/>
              <a:buChar char="–"/>
              <a:tabLst>
                <a:tab pos="1064260" algn="l"/>
                <a:tab pos="1064895" algn="l"/>
              </a:tabLst>
            </a:pPr>
            <a:r>
              <a:rPr sz="1700" spc="-10" dirty="0">
                <a:latin typeface="Calibri"/>
                <a:cs typeface="Calibri"/>
              </a:rPr>
              <a:t>MID_XTD6_ATT</a:t>
            </a:r>
            <a:endParaRPr sz="1700" dirty="0">
              <a:latin typeface="Calibri"/>
              <a:cs typeface="Calibri"/>
            </a:endParaRPr>
          </a:p>
          <a:p>
            <a:pPr marL="1463675" lvl="2" indent="-228600">
              <a:lnSpc>
                <a:spcPct val="100000"/>
              </a:lnSpc>
              <a:spcBef>
                <a:spcPts val="405"/>
              </a:spcBef>
              <a:buFont typeface="Arial"/>
              <a:buChar char="•"/>
              <a:tabLst>
                <a:tab pos="1463040" algn="l"/>
                <a:tab pos="1463675" algn="l"/>
              </a:tabLst>
            </a:pPr>
            <a:r>
              <a:rPr sz="1700" spc="-20" dirty="0">
                <a:latin typeface="Calibri"/>
                <a:cs typeface="Calibri"/>
              </a:rPr>
              <a:t>Technically </a:t>
            </a:r>
            <a:r>
              <a:rPr sz="1700" dirty="0">
                <a:latin typeface="Calibri"/>
                <a:cs typeface="Calibri"/>
              </a:rPr>
              <a:t>commissioned, but </a:t>
            </a:r>
            <a:r>
              <a:rPr sz="1700" spc="-5" dirty="0">
                <a:latin typeface="Calibri"/>
                <a:cs typeface="Calibri"/>
              </a:rPr>
              <a:t>table </a:t>
            </a:r>
            <a:r>
              <a:rPr sz="1700" dirty="0">
                <a:solidFill>
                  <a:srgbClr val="C00000"/>
                </a:solidFill>
                <a:latin typeface="Calibri"/>
                <a:cs typeface="Calibri"/>
              </a:rPr>
              <a:t>X and Y disabled </a:t>
            </a:r>
            <a:r>
              <a:rPr sz="1700" spc="-5" dirty="0">
                <a:latin typeface="Calibri"/>
                <a:cs typeface="Calibri"/>
              </a:rPr>
              <a:t>as </a:t>
            </a:r>
            <a:r>
              <a:rPr sz="1700" dirty="0">
                <a:latin typeface="Calibri"/>
                <a:cs typeface="Calibri"/>
              </a:rPr>
              <a:t>bellow </a:t>
            </a:r>
            <a:r>
              <a:rPr sz="1700" spc="-10" dirty="0">
                <a:latin typeface="Calibri"/>
                <a:cs typeface="Calibri"/>
              </a:rPr>
              <a:t>safety</a:t>
            </a:r>
            <a:r>
              <a:rPr sz="1700" spc="-180" dirty="0">
                <a:latin typeface="Calibri"/>
                <a:cs typeface="Calibri"/>
              </a:rPr>
              <a:t> </a:t>
            </a:r>
            <a:r>
              <a:rPr sz="1700" spc="-5" dirty="0">
                <a:latin typeface="Calibri"/>
                <a:cs typeface="Calibri"/>
              </a:rPr>
              <a:t>failed.</a:t>
            </a:r>
            <a:endParaRPr sz="1700" dirty="0">
              <a:latin typeface="Calibri"/>
              <a:cs typeface="Calibri"/>
            </a:endParaRPr>
          </a:p>
          <a:p>
            <a:pPr marL="1064260" lvl="1" indent="-286385">
              <a:lnSpc>
                <a:spcPct val="100000"/>
              </a:lnSpc>
              <a:spcBef>
                <a:spcPts val="405"/>
              </a:spcBef>
              <a:buFont typeface="Arial"/>
              <a:buChar char="–"/>
              <a:tabLst>
                <a:tab pos="1064260" algn="l"/>
                <a:tab pos="1064895" algn="l"/>
              </a:tabLst>
            </a:pPr>
            <a:r>
              <a:rPr sz="1700" spc="-5" dirty="0">
                <a:latin typeface="Calibri"/>
                <a:cs typeface="Calibri"/>
              </a:rPr>
              <a:t>MID_XTD6_MONO</a:t>
            </a:r>
            <a:endParaRPr sz="1700" dirty="0">
              <a:latin typeface="Calibri"/>
              <a:cs typeface="Calibri"/>
            </a:endParaRPr>
          </a:p>
          <a:p>
            <a:pPr marL="1463675" lvl="2" indent="-228600">
              <a:lnSpc>
                <a:spcPct val="100000"/>
              </a:lnSpc>
              <a:spcBef>
                <a:spcPts val="405"/>
              </a:spcBef>
              <a:buFont typeface="Arial"/>
              <a:buChar char="•"/>
              <a:tabLst>
                <a:tab pos="1463040" algn="l"/>
                <a:tab pos="1463675" algn="l"/>
              </a:tabLst>
            </a:pPr>
            <a:r>
              <a:rPr sz="1700" dirty="0">
                <a:latin typeface="Calibri"/>
                <a:cs typeface="Calibri"/>
              </a:rPr>
              <a:t>Check needed </a:t>
            </a:r>
            <a:r>
              <a:rPr sz="1700" spc="-5" dirty="0">
                <a:latin typeface="Calibri"/>
                <a:cs typeface="Calibri"/>
              </a:rPr>
              <a:t>to ensure that </a:t>
            </a:r>
            <a:r>
              <a:rPr sz="1700" dirty="0">
                <a:latin typeface="Calibri"/>
                <a:cs typeface="Calibri"/>
              </a:rPr>
              <a:t>the </a:t>
            </a:r>
            <a:r>
              <a:rPr sz="1700" spc="-5" dirty="0">
                <a:latin typeface="Calibri"/>
                <a:cs typeface="Calibri"/>
              </a:rPr>
              <a:t>mono </a:t>
            </a:r>
            <a:r>
              <a:rPr sz="1700" dirty="0">
                <a:latin typeface="Calibri"/>
                <a:cs typeface="Calibri"/>
              </a:rPr>
              <a:t>h/w is out of the</a:t>
            </a:r>
            <a:r>
              <a:rPr sz="1700" spc="-100" dirty="0">
                <a:latin typeface="Calibri"/>
                <a:cs typeface="Calibri"/>
              </a:rPr>
              <a:t> </a:t>
            </a:r>
            <a:r>
              <a:rPr sz="1700" dirty="0">
                <a:latin typeface="Calibri"/>
                <a:cs typeface="Calibri"/>
              </a:rPr>
              <a:t>beam</a:t>
            </a:r>
          </a:p>
          <a:p>
            <a:pPr marL="1064260" lvl="1" indent="-286385">
              <a:lnSpc>
                <a:spcPct val="100000"/>
              </a:lnSpc>
              <a:spcBef>
                <a:spcPts val="405"/>
              </a:spcBef>
              <a:buFont typeface="Arial"/>
              <a:buChar char="–"/>
              <a:tabLst>
                <a:tab pos="1064260" algn="l"/>
                <a:tab pos="1064895" algn="l"/>
              </a:tabLst>
            </a:pPr>
            <a:r>
              <a:rPr sz="1700" spc="-5" dirty="0">
                <a:latin typeface="Calibri"/>
                <a:cs typeface="Calibri"/>
              </a:rPr>
              <a:t>MID_XTD6_BMPI-1 </a:t>
            </a:r>
            <a:r>
              <a:rPr sz="1700" dirty="0">
                <a:latin typeface="Calibri"/>
                <a:cs typeface="Calibri"/>
              </a:rPr>
              <a:t>&amp;</a:t>
            </a:r>
            <a:r>
              <a:rPr sz="1700" spc="-45" dirty="0">
                <a:latin typeface="Calibri"/>
                <a:cs typeface="Calibri"/>
              </a:rPr>
              <a:t> </a:t>
            </a:r>
            <a:r>
              <a:rPr sz="1700" spc="-5" dirty="0">
                <a:latin typeface="Calibri"/>
                <a:cs typeface="Calibri"/>
              </a:rPr>
              <a:t>-2</a:t>
            </a:r>
            <a:endParaRPr sz="1700" dirty="0">
              <a:latin typeface="Calibri"/>
              <a:cs typeface="Calibri"/>
            </a:endParaRPr>
          </a:p>
          <a:p>
            <a:pPr marL="1463675" lvl="2" indent="-228600">
              <a:lnSpc>
                <a:spcPct val="100000"/>
              </a:lnSpc>
              <a:spcBef>
                <a:spcPts val="405"/>
              </a:spcBef>
              <a:buFont typeface="Arial"/>
              <a:buChar char="•"/>
              <a:tabLst>
                <a:tab pos="1463040" algn="l"/>
                <a:tab pos="1463675" algn="l"/>
              </a:tabLst>
            </a:pPr>
            <a:r>
              <a:rPr sz="1700" spc="-20" dirty="0">
                <a:latin typeface="Calibri"/>
                <a:cs typeface="Calibri"/>
              </a:rPr>
              <a:t>Technical </a:t>
            </a:r>
            <a:r>
              <a:rPr sz="1700" dirty="0">
                <a:latin typeface="Calibri"/>
                <a:cs typeface="Calibri"/>
              </a:rPr>
              <a:t>commissioning</a:t>
            </a:r>
            <a:r>
              <a:rPr sz="1700" spc="285" dirty="0">
                <a:latin typeface="Calibri"/>
                <a:cs typeface="Calibri"/>
              </a:rPr>
              <a:t> </a:t>
            </a:r>
            <a:r>
              <a:rPr sz="1700" spc="-10" dirty="0">
                <a:latin typeface="Calibri"/>
                <a:cs typeface="Calibri"/>
              </a:rPr>
              <a:t>required</a:t>
            </a:r>
            <a:endParaRPr sz="1700" dirty="0">
              <a:latin typeface="Calibri"/>
              <a:cs typeface="Calibri"/>
            </a:endParaRPr>
          </a:p>
          <a:p>
            <a:pPr marL="1064260" lvl="1" indent="-286385">
              <a:lnSpc>
                <a:spcPct val="100000"/>
              </a:lnSpc>
              <a:spcBef>
                <a:spcPts val="405"/>
              </a:spcBef>
              <a:buFont typeface="Arial"/>
              <a:buChar char="–"/>
              <a:tabLst>
                <a:tab pos="1064260" algn="l"/>
                <a:tab pos="1064895" algn="l"/>
              </a:tabLst>
            </a:pPr>
            <a:r>
              <a:rPr sz="1700" spc="-5" dirty="0">
                <a:latin typeface="Calibri"/>
                <a:cs typeface="Calibri"/>
              </a:rPr>
              <a:t>Owners </a:t>
            </a:r>
            <a:r>
              <a:rPr sz="1700" spc="-10" dirty="0">
                <a:latin typeface="Calibri"/>
                <a:cs typeface="Calibri"/>
              </a:rPr>
              <a:t>must </a:t>
            </a:r>
            <a:r>
              <a:rPr sz="1700" spc="-5" dirty="0">
                <a:latin typeface="Calibri"/>
                <a:cs typeface="Calibri"/>
              </a:rPr>
              <a:t>regularly </a:t>
            </a:r>
            <a:r>
              <a:rPr sz="1700" spc="-10" dirty="0">
                <a:latin typeface="Calibri"/>
                <a:cs typeface="Calibri"/>
              </a:rPr>
              <a:t>test </a:t>
            </a:r>
            <a:r>
              <a:rPr sz="1700" spc="-5" dirty="0">
                <a:latin typeface="Calibri"/>
                <a:cs typeface="Calibri"/>
              </a:rPr>
              <a:t>operability </a:t>
            </a:r>
            <a:r>
              <a:rPr sz="1700" dirty="0">
                <a:latin typeface="Calibri"/>
                <a:cs typeface="Calibri"/>
              </a:rPr>
              <a:t>of </a:t>
            </a:r>
            <a:r>
              <a:rPr sz="1700" spc="-10" dirty="0">
                <a:latin typeface="Calibri"/>
                <a:cs typeface="Calibri"/>
              </a:rPr>
              <a:t>ticked-off </a:t>
            </a:r>
            <a:r>
              <a:rPr sz="1700" spc="-5" dirty="0">
                <a:latin typeface="Calibri"/>
                <a:cs typeface="Calibri"/>
              </a:rPr>
              <a:t>components</a:t>
            </a:r>
            <a:endParaRPr sz="1700" dirty="0">
              <a:latin typeface="Calibri"/>
              <a:cs typeface="Calibri"/>
            </a:endParaRPr>
          </a:p>
        </p:txBody>
      </p:sp>
    </p:spTree>
    <p:extLst>
      <p:ext uri="{BB962C8B-B14F-4D97-AF65-F5344CB8AC3E}">
        <p14:creationId xmlns:p14="http://schemas.microsoft.com/office/powerpoint/2010/main" val="2197049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3089" y="580072"/>
            <a:ext cx="10956924" cy="430887"/>
          </a:xfrm>
          <a:prstGeom prst="rect">
            <a:avLst/>
          </a:prstGeom>
        </p:spPr>
        <p:txBody>
          <a:bodyPr vert="horz" wrap="square" lIns="0" tIns="0" rIns="0" bIns="0" rtlCol="0">
            <a:spAutoFit/>
          </a:bodyPr>
          <a:lstStyle/>
          <a:p>
            <a:pPr marL="101600">
              <a:lnSpc>
                <a:spcPct val="100000"/>
              </a:lnSpc>
            </a:pPr>
            <a:r>
              <a:rPr spc="-10" dirty="0"/>
              <a:t>SA2-XTD6 </a:t>
            </a:r>
            <a:r>
              <a:rPr spc="-55" dirty="0"/>
              <a:t>Tech. </a:t>
            </a:r>
            <a:r>
              <a:rPr spc="-10" dirty="0"/>
              <a:t>Commissioning </a:t>
            </a:r>
            <a:r>
              <a:rPr spc="-5" dirty="0"/>
              <a:t>(T-C) </a:t>
            </a:r>
            <a:r>
              <a:rPr spc="-20" dirty="0"/>
              <a:t>status </a:t>
            </a:r>
            <a:r>
              <a:rPr spc="-5" dirty="0"/>
              <a:t>31.8.2018</a:t>
            </a:r>
            <a:r>
              <a:rPr spc="325" dirty="0"/>
              <a:t> </a:t>
            </a:r>
            <a:r>
              <a:rPr spc="-20" dirty="0">
                <a:solidFill>
                  <a:srgbClr val="006FC0"/>
                </a:solidFill>
              </a:rPr>
              <a:t>KW35</a:t>
            </a:r>
          </a:p>
        </p:txBody>
      </p:sp>
      <p:sp>
        <p:nvSpPr>
          <p:cNvPr id="3" name="object 3"/>
          <p:cNvSpPr txBox="1"/>
          <p:nvPr/>
        </p:nvSpPr>
        <p:spPr>
          <a:xfrm>
            <a:off x="1304204" y="1034117"/>
            <a:ext cx="9935295" cy="5255285"/>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1600" spc="-10" dirty="0">
                <a:solidFill>
                  <a:srgbClr val="006FC0"/>
                </a:solidFill>
                <a:latin typeface="Calibri"/>
                <a:cs typeface="Calibri"/>
              </a:rPr>
              <a:t>HED </a:t>
            </a:r>
            <a:r>
              <a:rPr sz="1600" spc="-5" dirty="0">
                <a:solidFill>
                  <a:srgbClr val="006FC0"/>
                </a:solidFill>
                <a:latin typeface="Calibri"/>
                <a:cs typeface="Calibri"/>
              </a:rPr>
              <a:t>XTD6 </a:t>
            </a:r>
            <a:r>
              <a:rPr sz="1600" spc="-10" dirty="0">
                <a:solidFill>
                  <a:srgbClr val="006FC0"/>
                </a:solidFill>
                <a:latin typeface="Calibri"/>
                <a:cs typeface="Calibri"/>
              </a:rPr>
              <a:t>to-do</a:t>
            </a:r>
            <a:r>
              <a:rPr sz="1600" spc="-15" dirty="0">
                <a:solidFill>
                  <a:srgbClr val="006FC0"/>
                </a:solidFill>
                <a:latin typeface="Calibri"/>
                <a:cs typeface="Calibri"/>
              </a:rPr>
              <a:t> </a:t>
            </a:r>
            <a:r>
              <a:rPr sz="1600" spc="-10" dirty="0">
                <a:solidFill>
                  <a:srgbClr val="006FC0"/>
                </a:solidFill>
                <a:latin typeface="Calibri"/>
                <a:cs typeface="Calibri"/>
              </a:rPr>
              <a:t>list</a:t>
            </a:r>
            <a:endParaRPr sz="1600" dirty="0">
              <a:latin typeface="Calibri"/>
              <a:cs typeface="Calibri"/>
            </a:endParaRPr>
          </a:p>
          <a:p>
            <a:pPr marL="756285" lvl="1" indent="-286385">
              <a:lnSpc>
                <a:spcPct val="100000"/>
              </a:lnSpc>
              <a:spcBef>
                <a:spcPts val="440"/>
              </a:spcBef>
              <a:buFont typeface="Arial"/>
              <a:buChar char="–"/>
              <a:tabLst>
                <a:tab pos="756285" algn="l"/>
                <a:tab pos="756920" algn="l"/>
              </a:tabLst>
            </a:pPr>
            <a:r>
              <a:rPr sz="1600" spc="-5" dirty="0">
                <a:latin typeface="Calibri"/>
                <a:cs typeface="Calibri"/>
              </a:rPr>
              <a:t>Install: HED_XTD6_HMONO component</a:t>
            </a:r>
            <a:r>
              <a:rPr sz="1600" spc="-75" dirty="0">
                <a:latin typeface="Calibri"/>
                <a:cs typeface="Calibri"/>
              </a:rPr>
              <a:t> </a:t>
            </a:r>
            <a:r>
              <a:rPr sz="1600" dirty="0">
                <a:latin typeface="Calibri"/>
                <a:cs typeface="Calibri"/>
              </a:rPr>
              <a:t>h/w</a:t>
            </a:r>
          </a:p>
          <a:p>
            <a:pPr marL="756285" lvl="1" indent="-286385">
              <a:lnSpc>
                <a:spcPct val="100000"/>
              </a:lnSpc>
              <a:spcBef>
                <a:spcPts val="405"/>
              </a:spcBef>
              <a:buFont typeface="Arial"/>
              <a:buChar char="–"/>
              <a:tabLst>
                <a:tab pos="756285" algn="l"/>
                <a:tab pos="756920" algn="l"/>
              </a:tabLst>
            </a:pPr>
            <a:r>
              <a:rPr sz="1600" spc="-20" dirty="0">
                <a:latin typeface="Calibri"/>
                <a:cs typeface="Calibri"/>
              </a:rPr>
              <a:t>Technical </a:t>
            </a:r>
            <a:r>
              <a:rPr sz="1600" dirty="0">
                <a:latin typeface="Calibri"/>
                <a:cs typeface="Calibri"/>
              </a:rPr>
              <a:t>commissioning </a:t>
            </a:r>
            <a:r>
              <a:rPr sz="1600" spc="-5" dirty="0">
                <a:latin typeface="Calibri"/>
                <a:cs typeface="Calibri"/>
              </a:rPr>
              <a:t>priority list (top  </a:t>
            </a:r>
            <a:r>
              <a:rPr sz="1600" dirty="0">
                <a:latin typeface="Calibri"/>
                <a:cs typeface="Calibri"/>
              </a:rPr>
              <a:t>=</a:t>
            </a:r>
            <a:r>
              <a:rPr sz="1600" spc="-100" dirty="0">
                <a:latin typeface="Calibri"/>
                <a:cs typeface="Calibri"/>
              </a:rPr>
              <a:t> </a:t>
            </a:r>
            <a:r>
              <a:rPr sz="1600" dirty="0">
                <a:latin typeface="Calibri"/>
                <a:cs typeface="Calibri"/>
              </a:rPr>
              <a:t>1</a:t>
            </a:r>
            <a:r>
              <a:rPr sz="1600" baseline="25252" dirty="0">
                <a:latin typeface="Calibri"/>
                <a:cs typeface="Calibri"/>
              </a:rPr>
              <a:t>st</a:t>
            </a:r>
            <a:r>
              <a:rPr sz="1600" dirty="0">
                <a:latin typeface="Calibri"/>
                <a:cs typeface="Calibri"/>
              </a:rPr>
              <a:t>)</a:t>
            </a:r>
          </a:p>
          <a:p>
            <a:pPr marL="1155700" lvl="2" indent="-228600">
              <a:lnSpc>
                <a:spcPct val="100000"/>
              </a:lnSpc>
              <a:spcBef>
                <a:spcPts val="405"/>
              </a:spcBef>
              <a:buFont typeface="Arial"/>
              <a:buChar char="•"/>
              <a:tabLst>
                <a:tab pos="1155065" algn="l"/>
                <a:tab pos="1155700" algn="l"/>
              </a:tabLst>
            </a:pPr>
            <a:r>
              <a:rPr sz="1600" spc="-5" dirty="0">
                <a:latin typeface="Calibri"/>
                <a:cs typeface="Calibri"/>
              </a:rPr>
              <a:t>HED_XTD6_CRL </a:t>
            </a:r>
            <a:r>
              <a:rPr sz="1600" dirty="0">
                <a:latin typeface="Calibri"/>
                <a:cs typeface="Calibri"/>
              </a:rPr>
              <a:t>(includes bellow </a:t>
            </a:r>
            <a:r>
              <a:rPr sz="1600" spc="-5" dirty="0">
                <a:latin typeface="Calibri"/>
                <a:cs typeface="Calibri"/>
              </a:rPr>
              <a:t>compliance</a:t>
            </a:r>
            <a:r>
              <a:rPr sz="1600" spc="-80" dirty="0">
                <a:latin typeface="Calibri"/>
                <a:cs typeface="Calibri"/>
              </a:rPr>
              <a:t> </a:t>
            </a:r>
            <a:r>
              <a:rPr sz="1600" spc="-10" dirty="0">
                <a:latin typeface="Calibri"/>
                <a:cs typeface="Calibri"/>
              </a:rPr>
              <a:t>test)</a:t>
            </a:r>
            <a:endParaRPr sz="1600" dirty="0">
              <a:latin typeface="Calibri"/>
              <a:cs typeface="Calibri"/>
            </a:endParaRPr>
          </a:p>
          <a:p>
            <a:pPr marL="1155700" lvl="2" indent="-228600">
              <a:lnSpc>
                <a:spcPct val="100000"/>
              </a:lnSpc>
              <a:spcBef>
                <a:spcPts val="405"/>
              </a:spcBef>
              <a:buFont typeface="Arial"/>
              <a:buChar char="•"/>
              <a:tabLst>
                <a:tab pos="1155065" algn="l"/>
                <a:tab pos="1155700" algn="l"/>
              </a:tabLst>
            </a:pPr>
            <a:r>
              <a:rPr sz="1600" spc="-5" dirty="0">
                <a:latin typeface="Calibri"/>
                <a:cs typeface="Calibri"/>
              </a:rPr>
              <a:t>HED_XTD6_PPU</a:t>
            </a:r>
            <a:endParaRPr sz="1600" dirty="0">
              <a:latin typeface="Calibri"/>
              <a:cs typeface="Calibri"/>
            </a:endParaRPr>
          </a:p>
          <a:p>
            <a:pPr marL="1155700" lvl="2" indent="-228600">
              <a:lnSpc>
                <a:spcPct val="100000"/>
              </a:lnSpc>
              <a:spcBef>
                <a:spcPts val="405"/>
              </a:spcBef>
              <a:buFont typeface="Arial"/>
              <a:buChar char="•"/>
              <a:tabLst>
                <a:tab pos="1155065" algn="l"/>
                <a:tab pos="1155700" algn="l"/>
              </a:tabLst>
            </a:pPr>
            <a:r>
              <a:rPr sz="1600" spc="-5" dirty="0">
                <a:latin typeface="Calibri"/>
                <a:cs typeface="Calibri"/>
              </a:rPr>
              <a:t>HED_XTD6_HMONO </a:t>
            </a:r>
            <a:r>
              <a:rPr sz="1600" dirty="0">
                <a:latin typeface="Calibri"/>
                <a:cs typeface="Calibri"/>
              </a:rPr>
              <a:t>(28.9.2018</a:t>
            </a:r>
            <a:r>
              <a:rPr sz="1600" spc="-40" dirty="0">
                <a:latin typeface="Calibri"/>
                <a:cs typeface="Calibri"/>
              </a:rPr>
              <a:t> </a:t>
            </a:r>
            <a:r>
              <a:rPr sz="1600" spc="-10" dirty="0">
                <a:latin typeface="Calibri"/>
                <a:cs typeface="Calibri"/>
              </a:rPr>
              <a:t>onwards)</a:t>
            </a:r>
            <a:endParaRPr sz="1600" dirty="0">
              <a:latin typeface="Calibri"/>
              <a:cs typeface="Calibri"/>
            </a:endParaRPr>
          </a:p>
          <a:p>
            <a:pPr marL="1155700" lvl="2" indent="-228600">
              <a:lnSpc>
                <a:spcPct val="100000"/>
              </a:lnSpc>
              <a:spcBef>
                <a:spcPts val="405"/>
              </a:spcBef>
              <a:buFont typeface="Arial"/>
              <a:buChar char="•"/>
              <a:tabLst>
                <a:tab pos="1155065" algn="l"/>
                <a:tab pos="1155700" algn="l"/>
              </a:tabLst>
            </a:pPr>
            <a:r>
              <a:rPr sz="1600" spc="-5" dirty="0">
                <a:latin typeface="Calibri"/>
                <a:cs typeface="Calibri"/>
              </a:rPr>
              <a:t>HED_XTD6_SDLBM-1 </a:t>
            </a:r>
            <a:r>
              <a:rPr sz="1600" dirty="0">
                <a:latin typeface="Calibri"/>
                <a:cs typeface="Calibri"/>
              </a:rPr>
              <a:t>&amp; 2 (when</a:t>
            </a:r>
            <a:r>
              <a:rPr sz="1600" spc="-55" dirty="0">
                <a:latin typeface="Calibri"/>
                <a:cs typeface="Calibri"/>
              </a:rPr>
              <a:t> </a:t>
            </a:r>
            <a:r>
              <a:rPr sz="1600" spc="-5" dirty="0">
                <a:latin typeface="Calibri"/>
                <a:cs typeface="Calibri"/>
              </a:rPr>
              <a:t>ready)</a:t>
            </a:r>
            <a:endParaRPr sz="1600" dirty="0">
              <a:latin typeface="Calibri"/>
              <a:cs typeface="Calibri"/>
            </a:endParaRPr>
          </a:p>
          <a:p>
            <a:pPr lvl="2">
              <a:lnSpc>
                <a:spcPct val="100000"/>
              </a:lnSpc>
              <a:spcBef>
                <a:spcPts val="50"/>
              </a:spcBef>
              <a:buFont typeface="Arial"/>
              <a:buChar char="•"/>
            </a:pPr>
            <a:endParaRPr sz="1600" dirty="0">
              <a:latin typeface="Times New Roman"/>
              <a:cs typeface="Times New Roman"/>
            </a:endParaRPr>
          </a:p>
          <a:p>
            <a:pPr marL="355600" indent="-342900">
              <a:lnSpc>
                <a:spcPct val="100000"/>
              </a:lnSpc>
              <a:buFont typeface="Arial"/>
              <a:buChar char="•"/>
              <a:tabLst>
                <a:tab pos="354965" algn="l"/>
                <a:tab pos="355600" algn="l"/>
              </a:tabLst>
            </a:pPr>
            <a:r>
              <a:rPr sz="1600" spc="-30" dirty="0">
                <a:solidFill>
                  <a:srgbClr val="006FC0"/>
                </a:solidFill>
                <a:latin typeface="Calibri"/>
                <a:cs typeface="Calibri"/>
              </a:rPr>
              <a:t>VAC, </a:t>
            </a:r>
            <a:r>
              <a:rPr sz="1600" spc="-10" dirty="0">
                <a:solidFill>
                  <a:srgbClr val="006FC0"/>
                </a:solidFill>
                <a:latin typeface="Calibri"/>
                <a:cs typeface="Calibri"/>
              </a:rPr>
              <a:t>XRO </a:t>
            </a:r>
            <a:r>
              <a:rPr sz="1600" dirty="0">
                <a:solidFill>
                  <a:srgbClr val="006FC0"/>
                </a:solidFill>
                <a:latin typeface="Calibri"/>
                <a:cs typeface="Calibri"/>
              </a:rPr>
              <a:t>&amp; XPD  XTD6 </a:t>
            </a:r>
            <a:r>
              <a:rPr sz="1600" spc="-10" dirty="0">
                <a:solidFill>
                  <a:srgbClr val="006FC0"/>
                </a:solidFill>
                <a:latin typeface="Calibri"/>
                <a:cs typeface="Calibri"/>
              </a:rPr>
              <a:t>to-do</a:t>
            </a:r>
            <a:r>
              <a:rPr sz="1600" spc="-95" dirty="0">
                <a:solidFill>
                  <a:srgbClr val="006FC0"/>
                </a:solidFill>
                <a:latin typeface="Calibri"/>
                <a:cs typeface="Calibri"/>
              </a:rPr>
              <a:t> </a:t>
            </a:r>
            <a:r>
              <a:rPr sz="1600" spc="-10" dirty="0">
                <a:solidFill>
                  <a:srgbClr val="006FC0"/>
                </a:solidFill>
                <a:latin typeface="Calibri"/>
                <a:cs typeface="Calibri"/>
              </a:rPr>
              <a:t>list</a:t>
            </a:r>
            <a:endParaRPr sz="1600" dirty="0">
              <a:latin typeface="Calibri"/>
              <a:cs typeface="Calibri"/>
            </a:endParaRPr>
          </a:p>
          <a:p>
            <a:pPr marL="756285" lvl="1" indent="-286385">
              <a:lnSpc>
                <a:spcPct val="100000"/>
              </a:lnSpc>
              <a:spcBef>
                <a:spcPts val="215"/>
              </a:spcBef>
              <a:buFont typeface="Arial"/>
              <a:buChar char="–"/>
              <a:tabLst>
                <a:tab pos="756285" algn="l"/>
                <a:tab pos="756920" algn="l"/>
              </a:tabLst>
            </a:pPr>
            <a:r>
              <a:rPr sz="1600" spc="-5" dirty="0">
                <a:latin typeface="Calibri"/>
                <a:cs typeface="Calibri"/>
              </a:rPr>
              <a:t>Install M3 </a:t>
            </a:r>
            <a:r>
              <a:rPr sz="1600" spc="-10" dirty="0">
                <a:latin typeface="Calibri"/>
                <a:cs typeface="Calibri"/>
              </a:rPr>
              <a:t>mirror </a:t>
            </a:r>
            <a:r>
              <a:rPr sz="1600" spc="-5" dirty="0">
                <a:latin typeface="Calibri"/>
                <a:cs typeface="Calibri"/>
              </a:rPr>
              <a:t>– </a:t>
            </a:r>
            <a:r>
              <a:rPr sz="1600" spc="-35" dirty="0">
                <a:latin typeface="Calibri"/>
                <a:cs typeface="Calibri"/>
              </a:rPr>
              <a:t>VAC </a:t>
            </a:r>
            <a:r>
              <a:rPr sz="1600" spc="-5" dirty="0">
                <a:latin typeface="Calibri"/>
                <a:cs typeface="Calibri"/>
              </a:rPr>
              <a:t>&amp;</a:t>
            </a:r>
            <a:r>
              <a:rPr sz="1600" spc="-20" dirty="0">
                <a:latin typeface="Calibri"/>
                <a:cs typeface="Calibri"/>
              </a:rPr>
              <a:t> </a:t>
            </a:r>
            <a:r>
              <a:rPr sz="1600" spc="-10" dirty="0">
                <a:latin typeface="Calibri"/>
                <a:cs typeface="Calibri"/>
              </a:rPr>
              <a:t>XRO</a:t>
            </a:r>
            <a:endParaRPr sz="1600" dirty="0">
              <a:latin typeface="Calibri"/>
              <a:cs typeface="Calibri"/>
            </a:endParaRPr>
          </a:p>
          <a:p>
            <a:pPr marL="756285" lvl="1" indent="-286385">
              <a:lnSpc>
                <a:spcPct val="100000"/>
              </a:lnSpc>
              <a:spcBef>
                <a:spcPts val="190"/>
              </a:spcBef>
              <a:buFont typeface="Arial"/>
              <a:buChar char="–"/>
              <a:tabLst>
                <a:tab pos="756285" algn="l"/>
                <a:tab pos="756920" algn="l"/>
              </a:tabLst>
            </a:pPr>
            <a:r>
              <a:rPr sz="1600" spc="-5" dirty="0">
                <a:latin typeface="Calibri"/>
                <a:cs typeface="Calibri"/>
              </a:rPr>
              <a:t>Install HED_XTD6_SDL </a:t>
            </a:r>
            <a:r>
              <a:rPr sz="1600" spc="-10" dirty="0">
                <a:latin typeface="Calibri"/>
                <a:cs typeface="Calibri"/>
              </a:rPr>
              <a:t>bypass </a:t>
            </a:r>
            <a:r>
              <a:rPr sz="1600" spc="-5" dirty="0">
                <a:latin typeface="Calibri"/>
                <a:cs typeface="Calibri"/>
              </a:rPr>
              <a:t>beam pipe -</a:t>
            </a:r>
            <a:r>
              <a:rPr sz="1600" spc="-25" dirty="0">
                <a:latin typeface="Calibri"/>
                <a:cs typeface="Calibri"/>
              </a:rPr>
              <a:t> </a:t>
            </a:r>
            <a:r>
              <a:rPr sz="1600" spc="-35" dirty="0">
                <a:latin typeface="Calibri"/>
                <a:cs typeface="Calibri"/>
              </a:rPr>
              <a:t>VAC</a:t>
            </a:r>
            <a:endParaRPr sz="1600" dirty="0">
              <a:latin typeface="Calibri"/>
              <a:cs typeface="Calibri"/>
            </a:endParaRPr>
          </a:p>
          <a:p>
            <a:pPr marL="756285" lvl="1" indent="-286385">
              <a:lnSpc>
                <a:spcPct val="100000"/>
              </a:lnSpc>
              <a:spcBef>
                <a:spcPts val="190"/>
              </a:spcBef>
              <a:buFont typeface="Arial"/>
              <a:buChar char="–"/>
              <a:tabLst>
                <a:tab pos="756285" algn="l"/>
                <a:tab pos="756920" algn="l"/>
              </a:tabLst>
            </a:pPr>
            <a:r>
              <a:rPr sz="1600" spc="-10" dirty="0">
                <a:latin typeface="Calibri"/>
                <a:cs typeface="Calibri"/>
              </a:rPr>
              <a:t>Mount </a:t>
            </a:r>
            <a:r>
              <a:rPr sz="1600" spc="-5" dirty="0">
                <a:latin typeface="Calibri"/>
                <a:cs typeface="Calibri"/>
              </a:rPr>
              <a:t>M1, M2 and M3 TX </a:t>
            </a:r>
            <a:r>
              <a:rPr sz="1600" spc="-10" dirty="0">
                <a:latin typeface="Calibri"/>
                <a:cs typeface="Calibri"/>
              </a:rPr>
              <a:t>motor cages </a:t>
            </a:r>
            <a:r>
              <a:rPr sz="1600" spc="-5" dirty="0">
                <a:latin typeface="Calibri"/>
                <a:cs typeface="Calibri"/>
              </a:rPr>
              <a:t>-</a:t>
            </a:r>
            <a:r>
              <a:rPr sz="1600" spc="20" dirty="0">
                <a:latin typeface="Calibri"/>
                <a:cs typeface="Calibri"/>
              </a:rPr>
              <a:t> </a:t>
            </a:r>
            <a:r>
              <a:rPr sz="1600" spc="-10" dirty="0">
                <a:latin typeface="Calibri"/>
                <a:cs typeface="Calibri"/>
              </a:rPr>
              <a:t>XRO</a:t>
            </a:r>
            <a:endParaRPr sz="1600" dirty="0">
              <a:latin typeface="Calibri"/>
              <a:cs typeface="Calibri"/>
            </a:endParaRPr>
          </a:p>
          <a:p>
            <a:pPr marL="756285" lvl="1" indent="-286385">
              <a:lnSpc>
                <a:spcPct val="100000"/>
              </a:lnSpc>
              <a:spcBef>
                <a:spcPts val="190"/>
              </a:spcBef>
              <a:buFont typeface="Arial"/>
              <a:buChar char="–"/>
              <a:tabLst>
                <a:tab pos="756285" algn="l"/>
                <a:tab pos="756920" algn="l"/>
              </a:tabLst>
            </a:pPr>
            <a:r>
              <a:rPr sz="1600" spc="-5" dirty="0">
                <a:latin typeface="Calibri"/>
                <a:cs typeface="Calibri"/>
              </a:rPr>
              <a:t>Alignment of </a:t>
            </a:r>
            <a:r>
              <a:rPr sz="1600" spc="-10" dirty="0">
                <a:latin typeface="Calibri"/>
                <a:cs typeface="Calibri"/>
              </a:rPr>
              <a:t>SA2_XTD6_MCP </a:t>
            </a:r>
            <a:r>
              <a:rPr sz="1600" spc="-5" dirty="0">
                <a:latin typeface="Calibri"/>
                <a:cs typeface="Calibri"/>
              </a:rPr>
              <a:t>–</a:t>
            </a:r>
            <a:r>
              <a:rPr sz="1600" dirty="0">
                <a:latin typeface="Calibri"/>
                <a:cs typeface="Calibri"/>
              </a:rPr>
              <a:t> </a:t>
            </a:r>
            <a:r>
              <a:rPr sz="1600" spc="-5" dirty="0">
                <a:latin typeface="Calibri"/>
                <a:cs typeface="Calibri"/>
              </a:rPr>
              <a:t>XPD</a:t>
            </a:r>
            <a:endParaRPr sz="1600" dirty="0">
              <a:latin typeface="Calibri"/>
              <a:cs typeface="Calibri"/>
            </a:endParaRPr>
          </a:p>
          <a:p>
            <a:pPr marL="756285" lvl="1" indent="-286385">
              <a:lnSpc>
                <a:spcPct val="100000"/>
              </a:lnSpc>
              <a:spcBef>
                <a:spcPts val="190"/>
              </a:spcBef>
              <a:buFont typeface="Arial"/>
              <a:buChar char="–"/>
              <a:tabLst>
                <a:tab pos="756285" algn="l"/>
                <a:tab pos="756920" algn="l"/>
              </a:tabLst>
            </a:pPr>
            <a:r>
              <a:rPr sz="1600" dirty="0">
                <a:solidFill>
                  <a:srgbClr val="C00000"/>
                </a:solidFill>
                <a:latin typeface="Calibri"/>
                <a:cs typeface="Calibri"/>
              </a:rPr>
              <a:t>Clarify </a:t>
            </a:r>
            <a:r>
              <a:rPr sz="1600" spc="-5" dirty="0">
                <a:solidFill>
                  <a:srgbClr val="C00000"/>
                </a:solidFill>
                <a:latin typeface="Calibri"/>
                <a:cs typeface="Calibri"/>
              </a:rPr>
              <a:t>use of </a:t>
            </a:r>
            <a:r>
              <a:rPr sz="1600" spc="-35" dirty="0">
                <a:solidFill>
                  <a:srgbClr val="C00000"/>
                </a:solidFill>
                <a:latin typeface="Calibri"/>
                <a:cs typeface="Calibri"/>
              </a:rPr>
              <a:t>VAC </a:t>
            </a:r>
            <a:r>
              <a:rPr sz="1600" spc="-5" dirty="0">
                <a:solidFill>
                  <a:srgbClr val="C00000"/>
                </a:solidFill>
                <a:latin typeface="Calibri"/>
                <a:cs typeface="Calibri"/>
              </a:rPr>
              <a:t>cable </a:t>
            </a:r>
            <a:r>
              <a:rPr sz="1600" spc="-15" dirty="0">
                <a:solidFill>
                  <a:srgbClr val="C00000"/>
                </a:solidFill>
                <a:latin typeface="Calibri"/>
                <a:cs typeface="Calibri"/>
              </a:rPr>
              <a:t>for </a:t>
            </a:r>
            <a:r>
              <a:rPr sz="1600" spc="-5" dirty="0">
                <a:solidFill>
                  <a:srgbClr val="C00000"/>
                </a:solidFill>
                <a:latin typeface="Calibri"/>
                <a:cs typeface="Calibri"/>
              </a:rPr>
              <a:t>Si-MONOs and tell </a:t>
            </a:r>
            <a:r>
              <a:rPr sz="1600" dirty="0">
                <a:solidFill>
                  <a:srgbClr val="C00000"/>
                </a:solidFill>
                <a:latin typeface="Calibri"/>
                <a:cs typeface="Calibri"/>
              </a:rPr>
              <a:t>ETTF </a:t>
            </a:r>
            <a:r>
              <a:rPr sz="1600" spc="-5" dirty="0">
                <a:latin typeface="Calibri"/>
                <a:cs typeface="Calibri"/>
              </a:rPr>
              <a:t>–</a:t>
            </a:r>
            <a:r>
              <a:rPr sz="1600" spc="45" dirty="0">
                <a:latin typeface="Calibri"/>
                <a:cs typeface="Calibri"/>
              </a:rPr>
              <a:t> </a:t>
            </a:r>
            <a:r>
              <a:rPr sz="1600" spc="-5" dirty="0">
                <a:latin typeface="Calibri"/>
                <a:cs typeface="Calibri"/>
              </a:rPr>
              <a:t>Liuba</a:t>
            </a:r>
            <a:endParaRPr sz="1600" dirty="0">
              <a:latin typeface="Calibri"/>
              <a:cs typeface="Calibri"/>
            </a:endParaRPr>
          </a:p>
          <a:p>
            <a:pPr marL="756285" lvl="1" indent="-286385">
              <a:lnSpc>
                <a:spcPct val="100000"/>
              </a:lnSpc>
              <a:spcBef>
                <a:spcPts val="190"/>
              </a:spcBef>
              <a:buFont typeface="Arial"/>
              <a:buChar char="–"/>
              <a:tabLst>
                <a:tab pos="756285" algn="l"/>
                <a:tab pos="756920" algn="l"/>
              </a:tabLst>
            </a:pPr>
            <a:r>
              <a:rPr sz="1600" spc="-5" dirty="0">
                <a:latin typeface="Calibri"/>
                <a:cs typeface="Calibri"/>
              </a:rPr>
              <a:t>Final </a:t>
            </a:r>
            <a:r>
              <a:rPr sz="1600" spc="-10" dirty="0">
                <a:latin typeface="Calibri"/>
                <a:cs typeface="Calibri"/>
              </a:rPr>
              <a:t>interlock</a:t>
            </a:r>
            <a:r>
              <a:rPr sz="1600" spc="-40" dirty="0">
                <a:latin typeface="Calibri"/>
                <a:cs typeface="Calibri"/>
              </a:rPr>
              <a:t> </a:t>
            </a:r>
            <a:r>
              <a:rPr sz="1600" spc="-10" dirty="0">
                <a:latin typeface="Calibri"/>
                <a:cs typeface="Calibri"/>
              </a:rPr>
              <a:t>tests</a:t>
            </a:r>
            <a:endParaRPr sz="1600" dirty="0">
              <a:latin typeface="Calibri"/>
              <a:cs typeface="Calibri"/>
            </a:endParaRPr>
          </a:p>
          <a:p>
            <a:pPr lvl="1">
              <a:lnSpc>
                <a:spcPct val="100000"/>
              </a:lnSpc>
              <a:spcBef>
                <a:spcPts val="5"/>
              </a:spcBef>
              <a:buChar char="–"/>
            </a:pPr>
            <a:endParaRPr sz="1600" dirty="0">
              <a:latin typeface="Times New Roman"/>
              <a:cs typeface="Times New Roman"/>
            </a:endParaRPr>
          </a:p>
          <a:p>
            <a:pPr marL="355600" indent="-342900">
              <a:lnSpc>
                <a:spcPct val="100000"/>
              </a:lnSpc>
              <a:buFont typeface="Arial"/>
              <a:buChar char="•"/>
              <a:tabLst>
                <a:tab pos="354965" algn="l"/>
                <a:tab pos="355600" algn="l"/>
              </a:tabLst>
            </a:pPr>
            <a:r>
              <a:rPr sz="1600" dirty="0">
                <a:solidFill>
                  <a:srgbClr val="006FC0"/>
                </a:solidFill>
                <a:latin typeface="Calibri"/>
                <a:cs typeface="Calibri"/>
              </a:rPr>
              <a:t>AE &amp; CAS </a:t>
            </a:r>
            <a:r>
              <a:rPr sz="1600" spc="-10" dirty="0">
                <a:solidFill>
                  <a:srgbClr val="006FC0"/>
                </a:solidFill>
                <a:latin typeface="Calibri"/>
                <a:cs typeface="Calibri"/>
              </a:rPr>
              <a:t>to-do</a:t>
            </a:r>
            <a:r>
              <a:rPr sz="1600" spc="-110" dirty="0">
                <a:solidFill>
                  <a:srgbClr val="006FC0"/>
                </a:solidFill>
                <a:latin typeface="Calibri"/>
                <a:cs typeface="Calibri"/>
              </a:rPr>
              <a:t> </a:t>
            </a:r>
            <a:r>
              <a:rPr sz="1600" spc="-10" dirty="0">
                <a:solidFill>
                  <a:srgbClr val="006FC0"/>
                </a:solidFill>
                <a:latin typeface="Calibri"/>
                <a:cs typeface="Calibri"/>
              </a:rPr>
              <a:t>list</a:t>
            </a:r>
            <a:endParaRPr sz="1600" dirty="0">
              <a:latin typeface="Calibri"/>
              <a:cs typeface="Calibri"/>
            </a:endParaRPr>
          </a:p>
          <a:p>
            <a:pPr marL="756285" lvl="1" indent="-286385">
              <a:lnSpc>
                <a:spcPct val="100000"/>
              </a:lnSpc>
              <a:spcBef>
                <a:spcPts val="425"/>
              </a:spcBef>
              <a:buFont typeface="Arial"/>
              <a:buChar char="–"/>
              <a:tabLst>
                <a:tab pos="756285" algn="l"/>
                <a:tab pos="756920" algn="l"/>
              </a:tabLst>
            </a:pPr>
            <a:r>
              <a:rPr sz="1600" spc="-5" dirty="0">
                <a:latin typeface="Calibri"/>
                <a:cs typeface="Calibri"/>
              </a:rPr>
              <a:t>HED </a:t>
            </a:r>
            <a:r>
              <a:rPr sz="1600" dirty="0">
                <a:latin typeface="Calibri"/>
                <a:cs typeface="Calibri"/>
              </a:rPr>
              <a:t>loop</a:t>
            </a:r>
            <a:r>
              <a:rPr sz="1600" spc="-30" dirty="0">
                <a:latin typeface="Calibri"/>
                <a:cs typeface="Calibri"/>
              </a:rPr>
              <a:t> </a:t>
            </a:r>
            <a:r>
              <a:rPr sz="1600" spc="-5" dirty="0">
                <a:latin typeface="Calibri"/>
                <a:cs typeface="Calibri"/>
              </a:rPr>
              <a:t>commissioning</a:t>
            </a:r>
            <a:endParaRPr sz="1600" dirty="0">
              <a:latin typeface="Calibri"/>
              <a:cs typeface="Calibri"/>
            </a:endParaRPr>
          </a:p>
          <a:p>
            <a:pPr marL="756285" lvl="1" indent="-286385">
              <a:lnSpc>
                <a:spcPct val="100000"/>
              </a:lnSpc>
              <a:spcBef>
                <a:spcPts val="405"/>
              </a:spcBef>
              <a:buFont typeface="Arial"/>
              <a:buChar char="–"/>
              <a:tabLst>
                <a:tab pos="756285" algn="l"/>
                <a:tab pos="756920" algn="l"/>
              </a:tabLst>
            </a:pPr>
            <a:r>
              <a:rPr sz="1600" spc="-20" dirty="0">
                <a:latin typeface="Calibri"/>
                <a:cs typeface="Calibri"/>
              </a:rPr>
              <a:t>Work </a:t>
            </a:r>
            <a:r>
              <a:rPr sz="1600" spc="-5" dirty="0">
                <a:latin typeface="Calibri"/>
                <a:cs typeface="Calibri"/>
              </a:rPr>
              <a:t>associated </a:t>
            </a:r>
            <a:r>
              <a:rPr sz="1600" dirty="0">
                <a:latin typeface="Calibri"/>
                <a:cs typeface="Calibri"/>
              </a:rPr>
              <a:t>with </a:t>
            </a:r>
            <a:r>
              <a:rPr sz="1600" spc="-5" dirty="0">
                <a:latin typeface="Calibri"/>
                <a:cs typeface="Calibri"/>
              </a:rPr>
              <a:t>component</a:t>
            </a:r>
            <a:r>
              <a:rPr sz="1600" spc="-85" dirty="0">
                <a:latin typeface="Calibri"/>
                <a:cs typeface="Calibri"/>
              </a:rPr>
              <a:t> </a:t>
            </a:r>
            <a:r>
              <a:rPr sz="1600" dirty="0">
                <a:latin typeface="Calibri"/>
                <a:cs typeface="Calibri"/>
              </a:rPr>
              <a:t>commissioning</a:t>
            </a:r>
          </a:p>
        </p:txBody>
      </p:sp>
    </p:spTree>
    <p:extLst>
      <p:ext uri="{BB962C8B-B14F-4D97-AF65-F5344CB8AC3E}">
        <p14:creationId xmlns:p14="http://schemas.microsoft.com/office/powerpoint/2010/main" val="340500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304210" y="729316"/>
            <a:ext cx="9311241" cy="666849"/>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2200" spc="-10" dirty="0">
                <a:solidFill>
                  <a:srgbClr val="006FC0"/>
                </a:solidFill>
                <a:latin typeface="Calibri"/>
                <a:cs typeface="Calibri"/>
              </a:rPr>
              <a:t>Bellows </a:t>
            </a:r>
            <a:r>
              <a:rPr sz="2200" spc="-5" dirty="0">
                <a:solidFill>
                  <a:srgbClr val="006FC0"/>
                </a:solidFill>
                <a:latin typeface="Calibri"/>
                <a:cs typeface="Calibri"/>
              </a:rPr>
              <a:t>XTD6 </a:t>
            </a:r>
            <a:r>
              <a:rPr sz="2200" spc="-10" dirty="0">
                <a:solidFill>
                  <a:srgbClr val="006FC0"/>
                </a:solidFill>
                <a:latin typeface="Calibri"/>
                <a:cs typeface="Calibri"/>
              </a:rPr>
              <a:t>to-do</a:t>
            </a:r>
            <a:r>
              <a:rPr sz="2200" spc="-5" dirty="0">
                <a:solidFill>
                  <a:srgbClr val="006FC0"/>
                </a:solidFill>
                <a:latin typeface="Calibri"/>
                <a:cs typeface="Calibri"/>
              </a:rPr>
              <a:t> </a:t>
            </a:r>
            <a:r>
              <a:rPr sz="2200" spc="-10" dirty="0">
                <a:solidFill>
                  <a:srgbClr val="006FC0"/>
                </a:solidFill>
                <a:latin typeface="Calibri"/>
                <a:cs typeface="Calibri"/>
              </a:rPr>
              <a:t>list</a:t>
            </a:r>
            <a:endParaRPr sz="2200">
              <a:latin typeface="Calibri"/>
              <a:cs typeface="Calibri"/>
            </a:endParaRPr>
          </a:p>
          <a:p>
            <a:pPr marL="469265">
              <a:lnSpc>
                <a:spcPct val="100000"/>
              </a:lnSpc>
              <a:spcBef>
                <a:spcPts val="445"/>
              </a:spcBef>
              <a:tabLst>
                <a:tab pos="756285" algn="l"/>
              </a:tabLst>
            </a:pPr>
            <a:r>
              <a:rPr sz="1800" dirty="0">
                <a:latin typeface="Arial"/>
                <a:cs typeface="Arial"/>
              </a:rPr>
              <a:t>–	</a:t>
            </a:r>
            <a:r>
              <a:rPr sz="1800" spc="-5" dirty="0">
                <a:latin typeface="Calibri"/>
                <a:cs typeface="Calibri"/>
              </a:rPr>
              <a:t>Disable </a:t>
            </a:r>
            <a:r>
              <a:rPr sz="1800" spc="-20" dirty="0">
                <a:latin typeface="Calibri"/>
                <a:cs typeface="Calibri"/>
              </a:rPr>
              <a:t>axes </a:t>
            </a:r>
            <a:r>
              <a:rPr sz="1800" spc="-5" dirty="0">
                <a:latin typeface="Calibri"/>
                <a:cs typeface="Calibri"/>
              </a:rPr>
              <a:t>with end-switches not compliant with max bellow </a:t>
            </a:r>
            <a:r>
              <a:rPr sz="1800" spc="-15" dirty="0">
                <a:latin typeface="Calibri"/>
                <a:cs typeface="Calibri"/>
              </a:rPr>
              <a:t>lateral</a:t>
            </a:r>
            <a:r>
              <a:rPr sz="1800" spc="150" dirty="0">
                <a:latin typeface="Calibri"/>
                <a:cs typeface="Calibri"/>
              </a:rPr>
              <a:t> </a:t>
            </a:r>
            <a:r>
              <a:rPr sz="1800" spc="-10" dirty="0">
                <a:latin typeface="Calibri"/>
                <a:cs typeface="Calibri"/>
              </a:rPr>
              <a:t>extension</a:t>
            </a:r>
            <a:endParaRPr sz="1800">
              <a:latin typeface="Calibri"/>
              <a:cs typeface="Calibri"/>
            </a:endParaRPr>
          </a:p>
        </p:txBody>
      </p:sp>
      <p:graphicFrame>
        <p:nvGraphicFramePr>
          <p:cNvPr id="4" name="object 4"/>
          <p:cNvGraphicFramePr>
            <a:graphicFrameLocks noGrp="1"/>
          </p:cNvGraphicFramePr>
          <p:nvPr>
            <p:extLst>
              <p:ext uri="{D42A27DB-BD31-4B8C-83A1-F6EECF244321}">
                <p14:modId xmlns:p14="http://schemas.microsoft.com/office/powerpoint/2010/main" val="783829332"/>
              </p:ext>
            </p:extLst>
          </p:nvPr>
        </p:nvGraphicFramePr>
        <p:xfrm>
          <a:off x="5381433" y="1546514"/>
          <a:ext cx="3746056" cy="1216401"/>
        </p:xfrm>
        <a:graphic>
          <a:graphicData uri="http://schemas.openxmlformats.org/drawingml/2006/table">
            <a:tbl>
              <a:tblPr firstRow="1" bandRow="1">
                <a:tableStyleId>{2D5ABB26-0587-4C30-8999-92F81FD0307C}</a:tableStyleId>
              </a:tblPr>
              <a:tblGrid>
                <a:gridCol w="769996"/>
                <a:gridCol w="1402346"/>
                <a:gridCol w="762286"/>
                <a:gridCol w="811428"/>
              </a:tblGrid>
              <a:tr h="228215">
                <a:tc>
                  <a:txBody>
                    <a:bodyPr/>
                    <a:lstStyle/>
                    <a:p>
                      <a:pPr marL="31750">
                        <a:lnSpc>
                          <a:spcPts val="1710"/>
                        </a:lnSpc>
                      </a:pPr>
                      <a:r>
                        <a:rPr sz="1600" spc="-5" dirty="0">
                          <a:latin typeface="Calibri"/>
                          <a:cs typeface="Calibri"/>
                        </a:rPr>
                        <a:t>Axis</a:t>
                      </a:r>
                      <a:endParaRPr sz="1600">
                        <a:latin typeface="Calibri"/>
                        <a:cs typeface="Calibri"/>
                      </a:endParaRPr>
                    </a:p>
                  </a:txBody>
                  <a:tcPr marL="0" marR="0" marT="0" marB="0"/>
                </a:tc>
                <a:tc>
                  <a:txBody>
                    <a:bodyPr/>
                    <a:lstStyle/>
                    <a:p>
                      <a:pPr marL="270510">
                        <a:lnSpc>
                          <a:spcPts val="1710"/>
                        </a:lnSpc>
                      </a:pPr>
                      <a:r>
                        <a:rPr sz="1600" spc="-25" dirty="0">
                          <a:latin typeface="Calibri"/>
                          <a:cs typeface="Calibri"/>
                        </a:rPr>
                        <a:t>At</a:t>
                      </a:r>
                      <a:r>
                        <a:rPr sz="1600" spc="-105" dirty="0">
                          <a:latin typeface="Calibri"/>
                          <a:cs typeface="Calibri"/>
                        </a:rPr>
                        <a:t> </a:t>
                      </a:r>
                      <a:r>
                        <a:rPr sz="1600" spc="-10" dirty="0">
                          <a:latin typeface="Calibri"/>
                          <a:cs typeface="Calibri"/>
                        </a:rPr>
                        <a:t>switch</a:t>
                      </a:r>
                      <a:endParaRPr sz="1600">
                        <a:latin typeface="Calibri"/>
                        <a:cs typeface="Calibri"/>
                      </a:endParaRPr>
                    </a:p>
                  </a:txBody>
                  <a:tcPr marL="0" marR="0" marT="0" marB="0"/>
                </a:tc>
                <a:tc>
                  <a:txBody>
                    <a:bodyPr/>
                    <a:lstStyle/>
                    <a:p>
                      <a:pPr marL="111760">
                        <a:lnSpc>
                          <a:spcPts val="1710"/>
                        </a:lnSpc>
                      </a:pPr>
                      <a:r>
                        <a:rPr sz="1600" spc="-5" dirty="0">
                          <a:latin typeface="Calibri"/>
                          <a:cs typeface="Calibri"/>
                        </a:rPr>
                        <a:t>Left</a:t>
                      </a:r>
                      <a:endParaRPr sz="1600">
                        <a:latin typeface="Calibri"/>
                        <a:cs typeface="Calibri"/>
                      </a:endParaRPr>
                    </a:p>
                  </a:txBody>
                  <a:tcPr marL="0" marR="0" marT="0" marB="0"/>
                </a:tc>
                <a:tc>
                  <a:txBody>
                    <a:bodyPr/>
                    <a:lstStyle/>
                    <a:p>
                      <a:pPr marL="200660">
                        <a:lnSpc>
                          <a:spcPts val="1710"/>
                        </a:lnSpc>
                      </a:pPr>
                      <a:r>
                        <a:rPr sz="1600" spc="-5" dirty="0">
                          <a:latin typeface="Calibri"/>
                          <a:cs typeface="Calibri"/>
                        </a:rPr>
                        <a:t>Right</a:t>
                      </a:r>
                      <a:endParaRPr sz="1600">
                        <a:latin typeface="Calibri"/>
                        <a:cs typeface="Calibri"/>
                      </a:endParaRPr>
                    </a:p>
                  </a:txBody>
                  <a:tcPr marL="0" marR="0" marT="0" marB="0"/>
                </a:tc>
              </a:tr>
              <a:tr h="248962">
                <a:tc>
                  <a:txBody>
                    <a:bodyPr/>
                    <a:lstStyle/>
                    <a:p>
                      <a:pPr marL="31750">
                        <a:lnSpc>
                          <a:spcPts val="1889"/>
                        </a:lnSpc>
                      </a:pPr>
                      <a:r>
                        <a:rPr sz="1600" dirty="0">
                          <a:latin typeface="Calibri"/>
                          <a:cs typeface="Calibri"/>
                        </a:rPr>
                        <a:t>AX</a:t>
                      </a:r>
                      <a:endParaRPr sz="1600">
                        <a:latin typeface="Calibri"/>
                        <a:cs typeface="Calibri"/>
                      </a:endParaRPr>
                    </a:p>
                  </a:txBody>
                  <a:tcPr marL="0" marR="0" marT="0" marB="0"/>
                </a:tc>
                <a:tc>
                  <a:txBody>
                    <a:bodyPr/>
                    <a:lstStyle/>
                    <a:p>
                      <a:pPr marL="270510">
                        <a:lnSpc>
                          <a:spcPts val="1889"/>
                        </a:lnSpc>
                      </a:pPr>
                      <a:r>
                        <a:rPr sz="1600" dirty="0">
                          <a:latin typeface="Calibri"/>
                          <a:cs typeface="Calibri"/>
                        </a:rPr>
                        <a:t>CCW</a:t>
                      </a:r>
                      <a:endParaRPr sz="1600">
                        <a:latin typeface="Calibri"/>
                        <a:cs typeface="Calibri"/>
                      </a:endParaRPr>
                    </a:p>
                  </a:txBody>
                  <a:tcPr marL="0" marR="0" marT="0" marB="0"/>
                </a:tc>
                <a:tc>
                  <a:txBody>
                    <a:bodyPr/>
                    <a:lstStyle/>
                    <a:p>
                      <a:pPr marL="111760">
                        <a:lnSpc>
                          <a:spcPts val="1889"/>
                        </a:lnSpc>
                      </a:pPr>
                      <a:r>
                        <a:rPr sz="1600" dirty="0">
                          <a:latin typeface="Calibri"/>
                          <a:cs typeface="Calibri"/>
                        </a:rPr>
                        <a:t>2</a:t>
                      </a:r>
                      <a:endParaRPr sz="1600">
                        <a:latin typeface="Calibri"/>
                        <a:cs typeface="Calibri"/>
                      </a:endParaRPr>
                    </a:p>
                  </a:txBody>
                  <a:tcPr marL="0" marR="0" marT="0" marB="0"/>
                </a:tc>
                <a:tc>
                  <a:txBody>
                    <a:bodyPr/>
                    <a:lstStyle/>
                    <a:p>
                      <a:pPr marL="200660">
                        <a:lnSpc>
                          <a:spcPts val="1889"/>
                        </a:lnSpc>
                      </a:pPr>
                      <a:r>
                        <a:rPr sz="1600" dirty="0">
                          <a:latin typeface="Calibri"/>
                          <a:cs typeface="Calibri"/>
                        </a:rPr>
                        <a:t>-5</a:t>
                      </a:r>
                      <a:endParaRPr sz="1600">
                        <a:latin typeface="Calibri"/>
                        <a:cs typeface="Calibri"/>
                      </a:endParaRPr>
                    </a:p>
                  </a:txBody>
                  <a:tcPr marL="0" marR="0" marT="0" marB="0"/>
                </a:tc>
              </a:tr>
              <a:tr h="248962">
                <a:tc>
                  <a:txBody>
                    <a:bodyPr/>
                    <a:lstStyle/>
                    <a:p>
                      <a:pPr marL="31750">
                        <a:lnSpc>
                          <a:spcPts val="1889"/>
                        </a:lnSpc>
                      </a:pPr>
                      <a:r>
                        <a:rPr sz="1600" dirty="0">
                          <a:latin typeface="Calibri"/>
                          <a:cs typeface="Calibri"/>
                        </a:rPr>
                        <a:t>AX</a:t>
                      </a:r>
                      <a:endParaRPr sz="1600">
                        <a:latin typeface="Calibri"/>
                        <a:cs typeface="Calibri"/>
                      </a:endParaRPr>
                    </a:p>
                  </a:txBody>
                  <a:tcPr marL="0" marR="0" marT="0" marB="0"/>
                </a:tc>
                <a:tc>
                  <a:txBody>
                    <a:bodyPr/>
                    <a:lstStyle/>
                    <a:p>
                      <a:pPr marL="270510">
                        <a:lnSpc>
                          <a:spcPts val="1889"/>
                        </a:lnSpc>
                      </a:pPr>
                      <a:r>
                        <a:rPr sz="1600" dirty="0">
                          <a:latin typeface="Calibri"/>
                          <a:cs typeface="Calibri"/>
                        </a:rPr>
                        <a:t>CW</a:t>
                      </a:r>
                      <a:endParaRPr sz="1600">
                        <a:latin typeface="Calibri"/>
                        <a:cs typeface="Calibri"/>
                      </a:endParaRPr>
                    </a:p>
                  </a:txBody>
                  <a:tcPr marL="0" marR="0" marT="0" marB="0"/>
                </a:tc>
                <a:tc>
                  <a:txBody>
                    <a:bodyPr/>
                    <a:lstStyle/>
                    <a:p>
                      <a:pPr marL="111760">
                        <a:lnSpc>
                          <a:spcPts val="1889"/>
                        </a:lnSpc>
                      </a:pPr>
                      <a:r>
                        <a:rPr sz="1600" spc="-5" dirty="0">
                          <a:latin typeface="Calibri"/>
                          <a:cs typeface="Calibri"/>
                        </a:rPr>
                        <a:t>-15</a:t>
                      </a:r>
                      <a:endParaRPr sz="1600">
                        <a:latin typeface="Calibri"/>
                        <a:cs typeface="Calibri"/>
                      </a:endParaRPr>
                    </a:p>
                  </a:txBody>
                  <a:tcPr marL="0" marR="0" marT="0" marB="0"/>
                </a:tc>
                <a:tc>
                  <a:txBody>
                    <a:bodyPr/>
                    <a:lstStyle/>
                    <a:p>
                      <a:pPr marL="200660">
                        <a:lnSpc>
                          <a:spcPts val="1889"/>
                        </a:lnSpc>
                      </a:pPr>
                      <a:r>
                        <a:rPr sz="1600" dirty="0">
                          <a:latin typeface="Calibri"/>
                          <a:cs typeface="Calibri"/>
                        </a:rPr>
                        <a:t>4</a:t>
                      </a:r>
                      <a:endParaRPr sz="1600">
                        <a:latin typeface="Calibri"/>
                        <a:cs typeface="Calibri"/>
                      </a:endParaRPr>
                    </a:p>
                  </a:txBody>
                  <a:tcPr marL="0" marR="0" marT="0" marB="0"/>
                </a:tc>
              </a:tr>
              <a:tr h="248962">
                <a:tc>
                  <a:txBody>
                    <a:bodyPr/>
                    <a:lstStyle/>
                    <a:p>
                      <a:pPr marL="31750">
                        <a:lnSpc>
                          <a:spcPts val="1889"/>
                        </a:lnSpc>
                      </a:pPr>
                      <a:r>
                        <a:rPr sz="1600" dirty="0">
                          <a:latin typeface="Calibri"/>
                          <a:cs typeface="Calibri"/>
                        </a:rPr>
                        <a:t>Y</a:t>
                      </a:r>
                      <a:endParaRPr sz="1600">
                        <a:latin typeface="Calibri"/>
                        <a:cs typeface="Calibri"/>
                      </a:endParaRPr>
                    </a:p>
                  </a:txBody>
                  <a:tcPr marL="0" marR="0" marT="0" marB="0"/>
                </a:tc>
                <a:tc>
                  <a:txBody>
                    <a:bodyPr/>
                    <a:lstStyle/>
                    <a:p>
                      <a:pPr marL="270510">
                        <a:lnSpc>
                          <a:spcPts val="1889"/>
                        </a:lnSpc>
                      </a:pPr>
                      <a:r>
                        <a:rPr sz="1600" dirty="0">
                          <a:latin typeface="Calibri"/>
                          <a:cs typeface="Calibri"/>
                        </a:rPr>
                        <a:t>CCW</a:t>
                      </a:r>
                      <a:endParaRPr sz="1600">
                        <a:latin typeface="Calibri"/>
                        <a:cs typeface="Calibri"/>
                      </a:endParaRPr>
                    </a:p>
                  </a:txBody>
                  <a:tcPr marL="0" marR="0" marT="0" marB="0"/>
                </a:tc>
                <a:tc>
                  <a:txBody>
                    <a:bodyPr/>
                    <a:lstStyle/>
                    <a:p>
                      <a:pPr marL="111760">
                        <a:lnSpc>
                          <a:spcPts val="1889"/>
                        </a:lnSpc>
                      </a:pPr>
                      <a:r>
                        <a:rPr sz="1600" spc="-5" dirty="0">
                          <a:latin typeface="Calibri"/>
                          <a:cs typeface="Calibri"/>
                        </a:rPr>
                        <a:t>15</a:t>
                      </a:r>
                      <a:endParaRPr sz="1600">
                        <a:latin typeface="Calibri"/>
                        <a:cs typeface="Calibri"/>
                      </a:endParaRPr>
                    </a:p>
                  </a:txBody>
                  <a:tcPr marL="0" marR="0" marT="0" marB="0"/>
                </a:tc>
                <a:tc>
                  <a:txBody>
                    <a:bodyPr/>
                    <a:lstStyle/>
                    <a:p>
                      <a:pPr marL="200660">
                        <a:lnSpc>
                          <a:spcPts val="1889"/>
                        </a:lnSpc>
                      </a:pPr>
                      <a:r>
                        <a:rPr sz="1600" spc="-5" dirty="0">
                          <a:latin typeface="Calibri"/>
                          <a:cs typeface="Calibri"/>
                        </a:rPr>
                        <a:t>12</a:t>
                      </a:r>
                      <a:endParaRPr sz="1600">
                        <a:latin typeface="Calibri"/>
                        <a:cs typeface="Calibri"/>
                      </a:endParaRPr>
                    </a:p>
                  </a:txBody>
                  <a:tcPr marL="0" marR="0" marT="0" marB="0"/>
                </a:tc>
              </a:tr>
              <a:tr h="228215">
                <a:tc>
                  <a:txBody>
                    <a:bodyPr/>
                    <a:lstStyle/>
                    <a:p>
                      <a:pPr marL="31750">
                        <a:lnSpc>
                          <a:spcPts val="1889"/>
                        </a:lnSpc>
                      </a:pPr>
                      <a:r>
                        <a:rPr sz="1600" dirty="0">
                          <a:latin typeface="Calibri"/>
                          <a:cs typeface="Calibri"/>
                        </a:rPr>
                        <a:t>Y</a:t>
                      </a:r>
                      <a:endParaRPr sz="1600">
                        <a:latin typeface="Calibri"/>
                        <a:cs typeface="Calibri"/>
                      </a:endParaRPr>
                    </a:p>
                  </a:txBody>
                  <a:tcPr marL="0" marR="0" marT="0" marB="0"/>
                </a:tc>
                <a:tc>
                  <a:txBody>
                    <a:bodyPr/>
                    <a:lstStyle/>
                    <a:p>
                      <a:pPr marL="270510">
                        <a:lnSpc>
                          <a:spcPts val="1889"/>
                        </a:lnSpc>
                      </a:pPr>
                      <a:r>
                        <a:rPr sz="1600" dirty="0">
                          <a:latin typeface="Calibri"/>
                          <a:cs typeface="Calibri"/>
                        </a:rPr>
                        <a:t>CW</a:t>
                      </a:r>
                      <a:endParaRPr sz="1600">
                        <a:latin typeface="Calibri"/>
                        <a:cs typeface="Calibri"/>
                      </a:endParaRPr>
                    </a:p>
                  </a:txBody>
                  <a:tcPr marL="0" marR="0" marT="0" marB="0"/>
                </a:tc>
                <a:tc>
                  <a:txBody>
                    <a:bodyPr/>
                    <a:lstStyle/>
                    <a:p>
                      <a:pPr marL="111760">
                        <a:lnSpc>
                          <a:spcPts val="1889"/>
                        </a:lnSpc>
                      </a:pPr>
                      <a:r>
                        <a:rPr sz="1600" spc="-5" dirty="0">
                          <a:latin typeface="Calibri"/>
                          <a:cs typeface="Calibri"/>
                        </a:rPr>
                        <a:t>-12</a:t>
                      </a:r>
                      <a:endParaRPr sz="1600">
                        <a:latin typeface="Calibri"/>
                        <a:cs typeface="Calibri"/>
                      </a:endParaRPr>
                    </a:p>
                  </a:txBody>
                  <a:tcPr marL="0" marR="0" marT="0" marB="0"/>
                </a:tc>
                <a:tc>
                  <a:txBody>
                    <a:bodyPr/>
                    <a:lstStyle/>
                    <a:p>
                      <a:pPr marL="200660">
                        <a:lnSpc>
                          <a:spcPts val="1889"/>
                        </a:lnSpc>
                      </a:pPr>
                      <a:r>
                        <a:rPr sz="1600" spc="-5" dirty="0">
                          <a:latin typeface="Calibri"/>
                          <a:cs typeface="Calibri"/>
                        </a:rPr>
                        <a:t>-16</a:t>
                      </a:r>
                      <a:endParaRPr sz="1600">
                        <a:latin typeface="Calibri"/>
                        <a:cs typeface="Calibri"/>
                      </a:endParaRPr>
                    </a:p>
                  </a:txBody>
                  <a:tcPr marL="0" marR="0" marT="0" marB="0"/>
                </a:tc>
              </a:tr>
            </a:tbl>
          </a:graphicData>
        </a:graphic>
      </p:graphicFrame>
      <p:sp>
        <p:nvSpPr>
          <p:cNvPr id="5" name="object 5"/>
          <p:cNvSpPr/>
          <p:nvPr/>
        </p:nvSpPr>
        <p:spPr>
          <a:xfrm>
            <a:off x="4098806" y="3027150"/>
            <a:ext cx="1040808" cy="918395"/>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1403827" y="1727012"/>
            <a:ext cx="2427394" cy="1872752"/>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1091063" y="2808616"/>
            <a:ext cx="619012" cy="336561"/>
          </a:xfrm>
          <a:custGeom>
            <a:avLst/>
            <a:gdLst/>
            <a:ahLst/>
            <a:cxnLst/>
            <a:rect l="l" t="t" r="r" b="b"/>
            <a:pathLst>
              <a:path w="542925" h="370839">
                <a:moveTo>
                  <a:pt x="0" y="0"/>
                </a:moveTo>
                <a:lnTo>
                  <a:pt x="0" y="370331"/>
                </a:lnTo>
                <a:lnTo>
                  <a:pt x="542543" y="370331"/>
                </a:lnTo>
                <a:lnTo>
                  <a:pt x="542543" y="0"/>
                </a:lnTo>
                <a:lnTo>
                  <a:pt x="0" y="0"/>
                </a:lnTo>
                <a:close/>
              </a:path>
            </a:pathLst>
          </a:custGeom>
          <a:solidFill>
            <a:srgbClr val="FFFFFF"/>
          </a:solidFill>
        </p:spPr>
        <p:txBody>
          <a:bodyPr wrap="square" lIns="0" tIns="0" rIns="0" bIns="0" rtlCol="0"/>
          <a:lstStyle/>
          <a:p>
            <a:endParaRPr/>
          </a:p>
        </p:txBody>
      </p:sp>
      <p:sp>
        <p:nvSpPr>
          <p:cNvPr id="8" name="object 8"/>
          <p:cNvSpPr txBox="1"/>
          <p:nvPr/>
        </p:nvSpPr>
        <p:spPr>
          <a:xfrm>
            <a:off x="1180837" y="2836278"/>
            <a:ext cx="434394" cy="276999"/>
          </a:xfrm>
          <a:prstGeom prst="rect">
            <a:avLst/>
          </a:prstGeom>
        </p:spPr>
        <p:txBody>
          <a:bodyPr vert="horz" wrap="square" lIns="0" tIns="0" rIns="0" bIns="0" rtlCol="0">
            <a:spAutoFit/>
          </a:bodyPr>
          <a:lstStyle/>
          <a:p>
            <a:pPr marL="12700">
              <a:lnSpc>
                <a:spcPct val="100000"/>
              </a:lnSpc>
            </a:pPr>
            <a:r>
              <a:rPr sz="1800" spc="-5" dirty="0">
                <a:latin typeface="Calibri"/>
                <a:cs typeface="Calibri"/>
              </a:rPr>
              <a:t>L</a:t>
            </a:r>
            <a:r>
              <a:rPr sz="1800" spc="-10" dirty="0">
                <a:latin typeface="Calibri"/>
                <a:cs typeface="Calibri"/>
              </a:rPr>
              <a:t>e</a:t>
            </a:r>
            <a:r>
              <a:rPr sz="1800" dirty="0">
                <a:latin typeface="Calibri"/>
                <a:cs typeface="Calibri"/>
              </a:rPr>
              <a:t>ft</a:t>
            </a:r>
            <a:endParaRPr sz="1800">
              <a:latin typeface="Calibri"/>
              <a:cs typeface="Calibri"/>
            </a:endParaRPr>
          </a:p>
        </p:txBody>
      </p:sp>
      <p:sp>
        <p:nvSpPr>
          <p:cNvPr id="9" name="object 9"/>
          <p:cNvSpPr/>
          <p:nvPr/>
        </p:nvSpPr>
        <p:spPr>
          <a:xfrm>
            <a:off x="3228278" y="2916500"/>
            <a:ext cx="763086" cy="336561"/>
          </a:xfrm>
          <a:custGeom>
            <a:avLst/>
            <a:gdLst/>
            <a:ahLst/>
            <a:cxnLst/>
            <a:rect l="l" t="t" r="r" b="b"/>
            <a:pathLst>
              <a:path w="669289" h="370839">
                <a:moveTo>
                  <a:pt x="0" y="0"/>
                </a:moveTo>
                <a:lnTo>
                  <a:pt x="0" y="370331"/>
                </a:lnTo>
                <a:lnTo>
                  <a:pt x="669035" y="370331"/>
                </a:lnTo>
                <a:lnTo>
                  <a:pt x="669035" y="0"/>
                </a:lnTo>
                <a:lnTo>
                  <a:pt x="0" y="0"/>
                </a:lnTo>
                <a:close/>
              </a:path>
            </a:pathLst>
          </a:custGeom>
          <a:solidFill>
            <a:srgbClr val="FFFFFF"/>
          </a:solidFill>
        </p:spPr>
        <p:txBody>
          <a:bodyPr wrap="square" lIns="0" tIns="0" rIns="0" bIns="0" rtlCol="0"/>
          <a:lstStyle/>
          <a:p>
            <a:endParaRPr/>
          </a:p>
        </p:txBody>
      </p:sp>
      <p:sp>
        <p:nvSpPr>
          <p:cNvPr id="10" name="object 10"/>
          <p:cNvSpPr txBox="1"/>
          <p:nvPr/>
        </p:nvSpPr>
        <p:spPr>
          <a:xfrm>
            <a:off x="3318062" y="2944161"/>
            <a:ext cx="575572" cy="276999"/>
          </a:xfrm>
          <a:prstGeom prst="rect">
            <a:avLst/>
          </a:prstGeom>
        </p:spPr>
        <p:txBody>
          <a:bodyPr vert="horz" wrap="square" lIns="0" tIns="0" rIns="0" bIns="0" rtlCol="0">
            <a:spAutoFit/>
          </a:bodyPr>
          <a:lstStyle/>
          <a:p>
            <a:pPr marL="12700">
              <a:lnSpc>
                <a:spcPct val="100000"/>
              </a:lnSpc>
            </a:pPr>
            <a:r>
              <a:rPr sz="1800" spc="-10" dirty="0">
                <a:latin typeface="Calibri"/>
                <a:cs typeface="Calibri"/>
              </a:rPr>
              <a:t>R</a:t>
            </a:r>
            <a:r>
              <a:rPr sz="1800" spc="-5" dirty="0">
                <a:latin typeface="Calibri"/>
                <a:cs typeface="Calibri"/>
              </a:rPr>
              <a:t>i</a:t>
            </a:r>
            <a:r>
              <a:rPr sz="1800" dirty="0">
                <a:latin typeface="Calibri"/>
                <a:cs typeface="Calibri"/>
              </a:rPr>
              <a:t>g</a:t>
            </a:r>
            <a:r>
              <a:rPr sz="1800" spc="-10" dirty="0">
                <a:latin typeface="Calibri"/>
                <a:cs typeface="Calibri"/>
              </a:rPr>
              <a:t>h</a:t>
            </a:r>
            <a:r>
              <a:rPr sz="1800" dirty="0">
                <a:latin typeface="Calibri"/>
                <a:cs typeface="Calibri"/>
              </a:rPr>
              <a:t>t</a:t>
            </a:r>
            <a:endParaRPr sz="1800">
              <a:latin typeface="Calibri"/>
              <a:cs typeface="Calibri"/>
            </a:endParaRPr>
          </a:p>
        </p:txBody>
      </p:sp>
      <p:sp>
        <p:nvSpPr>
          <p:cNvPr id="11" name="object 11"/>
          <p:cNvSpPr/>
          <p:nvPr/>
        </p:nvSpPr>
        <p:spPr>
          <a:xfrm>
            <a:off x="7660838" y="1956610"/>
            <a:ext cx="457562" cy="364223"/>
          </a:xfrm>
          <a:custGeom>
            <a:avLst/>
            <a:gdLst/>
            <a:ahLst/>
            <a:cxnLst/>
            <a:rect l="l" t="t" r="r" b="b"/>
            <a:pathLst>
              <a:path w="401320" h="401319">
                <a:moveTo>
                  <a:pt x="400811" y="199643"/>
                </a:moveTo>
                <a:lnTo>
                  <a:pt x="396239" y="160019"/>
                </a:lnTo>
                <a:lnTo>
                  <a:pt x="384047" y="121919"/>
                </a:lnTo>
                <a:lnTo>
                  <a:pt x="365759" y="88391"/>
                </a:lnTo>
                <a:lnTo>
                  <a:pt x="327659" y="45719"/>
                </a:lnTo>
                <a:lnTo>
                  <a:pt x="310895" y="35051"/>
                </a:lnTo>
                <a:lnTo>
                  <a:pt x="295655" y="24383"/>
                </a:lnTo>
                <a:lnTo>
                  <a:pt x="259079" y="9143"/>
                </a:lnTo>
                <a:lnTo>
                  <a:pt x="239267" y="4571"/>
                </a:lnTo>
                <a:lnTo>
                  <a:pt x="219455" y="1523"/>
                </a:lnTo>
                <a:lnTo>
                  <a:pt x="199643" y="0"/>
                </a:lnTo>
                <a:lnTo>
                  <a:pt x="179831" y="1523"/>
                </a:lnTo>
                <a:lnTo>
                  <a:pt x="140207" y="9143"/>
                </a:lnTo>
                <a:lnTo>
                  <a:pt x="103631" y="24383"/>
                </a:lnTo>
                <a:lnTo>
                  <a:pt x="57911" y="59435"/>
                </a:lnTo>
                <a:lnTo>
                  <a:pt x="24383" y="105155"/>
                </a:lnTo>
                <a:lnTo>
                  <a:pt x="9143" y="141731"/>
                </a:lnTo>
                <a:lnTo>
                  <a:pt x="1523" y="179831"/>
                </a:lnTo>
                <a:lnTo>
                  <a:pt x="0" y="201167"/>
                </a:lnTo>
                <a:lnTo>
                  <a:pt x="1523" y="220979"/>
                </a:lnTo>
                <a:lnTo>
                  <a:pt x="4571" y="240791"/>
                </a:lnTo>
                <a:lnTo>
                  <a:pt x="9143" y="260603"/>
                </a:lnTo>
                <a:lnTo>
                  <a:pt x="16763" y="278891"/>
                </a:lnTo>
                <a:lnTo>
                  <a:pt x="19811" y="285597"/>
                </a:lnTo>
                <a:lnTo>
                  <a:pt x="19811" y="181355"/>
                </a:lnTo>
                <a:lnTo>
                  <a:pt x="22859" y="163067"/>
                </a:lnTo>
                <a:lnTo>
                  <a:pt x="41147" y="114299"/>
                </a:lnTo>
                <a:lnTo>
                  <a:pt x="73151" y="71627"/>
                </a:lnTo>
                <a:lnTo>
                  <a:pt x="114299" y="41147"/>
                </a:lnTo>
                <a:lnTo>
                  <a:pt x="164591" y="22859"/>
                </a:lnTo>
                <a:lnTo>
                  <a:pt x="181355" y="19811"/>
                </a:lnTo>
                <a:lnTo>
                  <a:pt x="219455" y="19811"/>
                </a:lnTo>
                <a:lnTo>
                  <a:pt x="271271" y="33527"/>
                </a:lnTo>
                <a:lnTo>
                  <a:pt x="315467" y="60959"/>
                </a:lnTo>
                <a:lnTo>
                  <a:pt x="350519" y="99059"/>
                </a:lnTo>
                <a:lnTo>
                  <a:pt x="373379" y="147827"/>
                </a:lnTo>
                <a:lnTo>
                  <a:pt x="380999" y="182879"/>
                </a:lnTo>
                <a:lnTo>
                  <a:pt x="380999" y="284683"/>
                </a:lnTo>
                <a:lnTo>
                  <a:pt x="391667" y="259079"/>
                </a:lnTo>
                <a:lnTo>
                  <a:pt x="396239" y="240791"/>
                </a:lnTo>
                <a:lnTo>
                  <a:pt x="399287" y="220979"/>
                </a:lnTo>
                <a:lnTo>
                  <a:pt x="400811" y="199643"/>
                </a:lnTo>
                <a:close/>
              </a:path>
              <a:path w="401320" h="401319">
                <a:moveTo>
                  <a:pt x="380999" y="284683"/>
                </a:moveTo>
                <a:lnTo>
                  <a:pt x="380999" y="201167"/>
                </a:lnTo>
                <a:lnTo>
                  <a:pt x="377951" y="237743"/>
                </a:lnTo>
                <a:lnTo>
                  <a:pt x="373379" y="254507"/>
                </a:lnTo>
                <a:lnTo>
                  <a:pt x="350519" y="301751"/>
                </a:lnTo>
                <a:lnTo>
                  <a:pt x="315467" y="339851"/>
                </a:lnTo>
                <a:lnTo>
                  <a:pt x="269747" y="367283"/>
                </a:lnTo>
                <a:lnTo>
                  <a:pt x="217931" y="380999"/>
                </a:lnTo>
                <a:lnTo>
                  <a:pt x="181355" y="380999"/>
                </a:lnTo>
                <a:lnTo>
                  <a:pt x="129539" y="367283"/>
                </a:lnTo>
                <a:lnTo>
                  <a:pt x="85343" y="339851"/>
                </a:lnTo>
                <a:lnTo>
                  <a:pt x="50291" y="301751"/>
                </a:lnTo>
                <a:lnTo>
                  <a:pt x="27431" y="254507"/>
                </a:lnTo>
                <a:lnTo>
                  <a:pt x="19811" y="217931"/>
                </a:lnTo>
                <a:lnTo>
                  <a:pt x="19811" y="285597"/>
                </a:lnTo>
                <a:lnTo>
                  <a:pt x="45719" y="327659"/>
                </a:lnTo>
                <a:lnTo>
                  <a:pt x="73151" y="355091"/>
                </a:lnTo>
                <a:lnTo>
                  <a:pt x="105155" y="376427"/>
                </a:lnTo>
                <a:lnTo>
                  <a:pt x="141731" y="391667"/>
                </a:lnTo>
                <a:lnTo>
                  <a:pt x="179831" y="399287"/>
                </a:lnTo>
                <a:lnTo>
                  <a:pt x="201167" y="400811"/>
                </a:lnTo>
                <a:lnTo>
                  <a:pt x="220979" y="399287"/>
                </a:lnTo>
                <a:lnTo>
                  <a:pt x="260603" y="391667"/>
                </a:lnTo>
                <a:lnTo>
                  <a:pt x="295655" y="376427"/>
                </a:lnTo>
                <a:lnTo>
                  <a:pt x="327659" y="355091"/>
                </a:lnTo>
                <a:lnTo>
                  <a:pt x="355091" y="327659"/>
                </a:lnTo>
                <a:lnTo>
                  <a:pt x="376427" y="295655"/>
                </a:lnTo>
                <a:lnTo>
                  <a:pt x="380999" y="284683"/>
                </a:lnTo>
                <a:close/>
              </a:path>
            </a:pathLst>
          </a:custGeom>
          <a:solidFill>
            <a:srgbClr val="BF0000"/>
          </a:solidFill>
        </p:spPr>
        <p:txBody>
          <a:bodyPr wrap="square" lIns="0" tIns="0" rIns="0" bIns="0" rtlCol="0"/>
          <a:lstStyle/>
          <a:p>
            <a:endParaRPr/>
          </a:p>
        </p:txBody>
      </p:sp>
      <p:sp>
        <p:nvSpPr>
          <p:cNvPr id="12" name="object 12"/>
          <p:cNvSpPr/>
          <p:nvPr/>
        </p:nvSpPr>
        <p:spPr>
          <a:xfrm>
            <a:off x="7660838" y="2454536"/>
            <a:ext cx="457562" cy="364223"/>
          </a:xfrm>
          <a:custGeom>
            <a:avLst/>
            <a:gdLst/>
            <a:ahLst/>
            <a:cxnLst/>
            <a:rect l="l" t="t" r="r" b="b"/>
            <a:pathLst>
              <a:path w="401320" h="401320">
                <a:moveTo>
                  <a:pt x="400811" y="199643"/>
                </a:moveTo>
                <a:lnTo>
                  <a:pt x="396239" y="160019"/>
                </a:lnTo>
                <a:lnTo>
                  <a:pt x="376427" y="103631"/>
                </a:lnTo>
                <a:lnTo>
                  <a:pt x="341375" y="57911"/>
                </a:lnTo>
                <a:lnTo>
                  <a:pt x="310895" y="33527"/>
                </a:lnTo>
                <a:lnTo>
                  <a:pt x="277367" y="15239"/>
                </a:lnTo>
                <a:lnTo>
                  <a:pt x="239267" y="4571"/>
                </a:lnTo>
                <a:lnTo>
                  <a:pt x="199643" y="0"/>
                </a:lnTo>
                <a:lnTo>
                  <a:pt x="179831" y="1523"/>
                </a:lnTo>
                <a:lnTo>
                  <a:pt x="140207" y="9143"/>
                </a:lnTo>
                <a:lnTo>
                  <a:pt x="103631" y="24383"/>
                </a:lnTo>
                <a:lnTo>
                  <a:pt x="57911" y="59435"/>
                </a:lnTo>
                <a:lnTo>
                  <a:pt x="15239" y="121919"/>
                </a:lnTo>
                <a:lnTo>
                  <a:pt x="4571" y="160019"/>
                </a:lnTo>
                <a:lnTo>
                  <a:pt x="0" y="201167"/>
                </a:lnTo>
                <a:lnTo>
                  <a:pt x="1523" y="220979"/>
                </a:lnTo>
                <a:lnTo>
                  <a:pt x="4571" y="240791"/>
                </a:lnTo>
                <a:lnTo>
                  <a:pt x="9143" y="260603"/>
                </a:lnTo>
                <a:lnTo>
                  <a:pt x="16763" y="278891"/>
                </a:lnTo>
                <a:lnTo>
                  <a:pt x="19811" y="285597"/>
                </a:lnTo>
                <a:lnTo>
                  <a:pt x="19811" y="181355"/>
                </a:lnTo>
                <a:lnTo>
                  <a:pt x="22859" y="163067"/>
                </a:lnTo>
                <a:lnTo>
                  <a:pt x="41147" y="112775"/>
                </a:lnTo>
                <a:lnTo>
                  <a:pt x="73151" y="71627"/>
                </a:lnTo>
                <a:lnTo>
                  <a:pt x="114299" y="41147"/>
                </a:lnTo>
                <a:lnTo>
                  <a:pt x="164591" y="22859"/>
                </a:lnTo>
                <a:lnTo>
                  <a:pt x="181355" y="19811"/>
                </a:lnTo>
                <a:lnTo>
                  <a:pt x="219455" y="19811"/>
                </a:lnTo>
                <a:lnTo>
                  <a:pt x="271271" y="33527"/>
                </a:lnTo>
                <a:lnTo>
                  <a:pt x="315467" y="60959"/>
                </a:lnTo>
                <a:lnTo>
                  <a:pt x="350519" y="99059"/>
                </a:lnTo>
                <a:lnTo>
                  <a:pt x="373379" y="146303"/>
                </a:lnTo>
                <a:lnTo>
                  <a:pt x="380999" y="181355"/>
                </a:lnTo>
                <a:lnTo>
                  <a:pt x="380999" y="284683"/>
                </a:lnTo>
                <a:lnTo>
                  <a:pt x="391667" y="259079"/>
                </a:lnTo>
                <a:lnTo>
                  <a:pt x="396239" y="239267"/>
                </a:lnTo>
                <a:lnTo>
                  <a:pt x="399287" y="219455"/>
                </a:lnTo>
                <a:lnTo>
                  <a:pt x="400811" y="199643"/>
                </a:lnTo>
                <a:close/>
              </a:path>
              <a:path w="401320" h="401320">
                <a:moveTo>
                  <a:pt x="380999" y="284683"/>
                </a:moveTo>
                <a:lnTo>
                  <a:pt x="380999" y="201167"/>
                </a:lnTo>
                <a:lnTo>
                  <a:pt x="377951" y="237743"/>
                </a:lnTo>
                <a:lnTo>
                  <a:pt x="373379" y="254507"/>
                </a:lnTo>
                <a:lnTo>
                  <a:pt x="350519" y="301751"/>
                </a:lnTo>
                <a:lnTo>
                  <a:pt x="315467" y="339851"/>
                </a:lnTo>
                <a:lnTo>
                  <a:pt x="269747" y="367283"/>
                </a:lnTo>
                <a:lnTo>
                  <a:pt x="199643" y="380999"/>
                </a:lnTo>
                <a:lnTo>
                  <a:pt x="163067" y="377951"/>
                </a:lnTo>
                <a:lnTo>
                  <a:pt x="112775" y="359663"/>
                </a:lnTo>
                <a:lnTo>
                  <a:pt x="71627" y="327659"/>
                </a:lnTo>
                <a:lnTo>
                  <a:pt x="41147" y="286511"/>
                </a:lnTo>
                <a:lnTo>
                  <a:pt x="22859" y="236219"/>
                </a:lnTo>
                <a:lnTo>
                  <a:pt x="19811" y="217931"/>
                </a:lnTo>
                <a:lnTo>
                  <a:pt x="19811" y="285597"/>
                </a:lnTo>
                <a:lnTo>
                  <a:pt x="45719" y="327659"/>
                </a:lnTo>
                <a:lnTo>
                  <a:pt x="73151" y="355091"/>
                </a:lnTo>
                <a:lnTo>
                  <a:pt x="105155" y="376427"/>
                </a:lnTo>
                <a:lnTo>
                  <a:pt x="141731" y="391667"/>
                </a:lnTo>
                <a:lnTo>
                  <a:pt x="179831" y="399287"/>
                </a:lnTo>
                <a:lnTo>
                  <a:pt x="201167" y="400811"/>
                </a:lnTo>
                <a:lnTo>
                  <a:pt x="220979" y="399287"/>
                </a:lnTo>
                <a:lnTo>
                  <a:pt x="260603" y="391667"/>
                </a:lnTo>
                <a:lnTo>
                  <a:pt x="295655" y="376427"/>
                </a:lnTo>
                <a:lnTo>
                  <a:pt x="327659" y="353567"/>
                </a:lnTo>
                <a:lnTo>
                  <a:pt x="365759" y="310895"/>
                </a:lnTo>
                <a:lnTo>
                  <a:pt x="376427" y="295655"/>
                </a:lnTo>
                <a:lnTo>
                  <a:pt x="380999" y="284683"/>
                </a:lnTo>
                <a:close/>
              </a:path>
            </a:pathLst>
          </a:custGeom>
          <a:solidFill>
            <a:srgbClr val="BF0000"/>
          </a:solidFill>
        </p:spPr>
        <p:txBody>
          <a:bodyPr wrap="square" lIns="0" tIns="0" rIns="0" bIns="0" rtlCol="0"/>
          <a:lstStyle/>
          <a:p>
            <a:endParaRPr/>
          </a:p>
        </p:txBody>
      </p:sp>
      <p:sp>
        <p:nvSpPr>
          <p:cNvPr id="13" name="object 13"/>
          <p:cNvSpPr txBox="1"/>
          <p:nvPr/>
        </p:nvSpPr>
        <p:spPr>
          <a:xfrm>
            <a:off x="1304205" y="3274729"/>
            <a:ext cx="9725364" cy="3075201"/>
          </a:xfrm>
          <a:prstGeom prst="rect">
            <a:avLst/>
          </a:prstGeom>
        </p:spPr>
        <p:txBody>
          <a:bodyPr vert="horz" wrap="square" lIns="0" tIns="0" rIns="0" bIns="0" rtlCol="0">
            <a:spAutoFit/>
          </a:bodyPr>
          <a:lstStyle/>
          <a:p>
            <a:pPr marL="4140835">
              <a:lnSpc>
                <a:spcPct val="100000"/>
              </a:lnSpc>
            </a:pPr>
            <a:r>
              <a:rPr sz="1800" spc="-5" dirty="0">
                <a:latin typeface="Calibri"/>
                <a:cs typeface="Calibri"/>
              </a:rPr>
              <a:t>15 </a:t>
            </a:r>
            <a:r>
              <a:rPr sz="1800" dirty="0">
                <a:latin typeface="Calibri"/>
                <a:cs typeface="Calibri"/>
              </a:rPr>
              <a:t>+ </a:t>
            </a:r>
            <a:r>
              <a:rPr sz="1800" spc="-5" dirty="0">
                <a:latin typeface="Calibri"/>
                <a:cs typeface="Calibri"/>
              </a:rPr>
              <a:t>12 </a:t>
            </a:r>
            <a:r>
              <a:rPr sz="1800" dirty="0">
                <a:latin typeface="Calibri"/>
                <a:cs typeface="Calibri"/>
              </a:rPr>
              <a:t>= </a:t>
            </a:r>
            <a:r>
              <a:rPr sz="1800" spc="-5" dirty="0">
                <a:latin typeface="Calibri"/>
                <a:cs typeface="Calibri"/>
              </a:rPr>
              <a:t>27 is </a:t>
            </a:r>
            <a:r>
              <a:rPr sz="1800" dirty="0">
                <a:latin typeface="Calibri"/>
                <a:cs typeface="Calibri"/>
              </a:rPr>
              <a:t>&gt;</a:t>
            </a:r>
            <a:r>
              <a:rPr sz="1800" spc="-15" dirty="0">
                <a:latin typeface="Calibri"/>
                <a:cs typeface="Calibri"/>
              </a:rPr>
              <a:t> </a:t>
            </a:r>
            <a:r>
              <a:rPr sz="1800" spc="-5" dirty="0">
                <a:latin typeface="Calibri"/>
                <a:cs typeface="Calibri"/>
              </a:rPr>
              <a:t>20mm</a:t>
            </a:r>
            <a:endParaRPr sz="1800" dirty="0">
              <a:latin typeface="Calibri"/>
              <a:cs typeface="Calibri"/>
            </a:endParaRPr>
          </a:p>
          <a:p>
            <a:pPr marL="1120775" algn="ctr">
              <a:lnSpc>
                <a:spcPct val="100000"/>
              </a:lnSpc>
            </a:pPr>
            <a:r>
              <a:rPr sz="1800" dirty="0">
                <a:solidFill>
                  <a:srgbClr val="C00000"/>
                </a:solidFill>
                <a:latin typeface="Symbol"/>
                <a:cs typeface="Symbol"/>
              </a:rPr>
              <a:t></a:t>
            </a:r>
            <a:r>
              <a:rPr sz="1800" dirty="0">
                <a:solidFill>
                  <a:srgbClr val="C00000"/>
                </a:solidFill>
                <a:latin typeface="Times New Roman"/>
                <a:cs typeface="Times New Roman"/>
              </a:rPr>
              <a:t> </a:t>
            </a:r>
            <a:r>
              <a:rPr sz="1800" dirty="0">
                <a:solidFill>
                  <a:srgbClr val="C00000"/>
                </a:solidFill>
                <a:latin typeface="Calibri"/>
                <a:cs typeface="Calibri"/>
              </a:rPr>
              <a:t>AX</a:t>
            </a:r>
            <a:r>
              <a:rPr sz="1800" spc="-50" dirty="0">
                <a:solidFill>
                  <a:srgbClr val="C00000"/>
                </a:solidFill>
                <a:latin typeface="Calibri"/>
                <a:cs typeface="Calibri"/>
              </a:rPr>
              <a:t> </a:t>
            </a:r>
            <a:r>
              <a:rPr sz="1800" spc="-5" dirty="0">
                <a:solidFill>
                  <a:srgbClr val="C00000"/>
                </a:solidFill>
                <a:latin typeface="Calibri"/>
                <a:cs typeface="Calibri"/>
              </a:rPr>
              <a:t>disabled</a:t>
            </a:r>
            <a:endParaRPr sz="1800" dirty="0">
              <a:latin typeface="Calibri"/>
              <a:cs typeface="Calibri"/>
            </a:endParaRPr>
          </a:p>
          <a:p>
            <a:pPr>
              <a:lnSpc>
                <a:spcPct val="100000"/>
              </a:lnSpc>
              <a:spcBef>
                <a:spcPts val="35"/>
              </a:spcBef>
            </a:pPr>
            <a:endParaRPr sz="1850" dirty="0">
              <a:latin typeface="Times New Roman"/>
              <a:cs typeface="Times New Roman"/>
            </a:endParaRPr>
          </a:p>
          <a:p>
            <a:pPr marL="355600" indent="-342900">
              <a:lnSpc>
                <a:spcPct val="100000"/>
              </a:lnSpc>
              <a:buFont typeface="Arial"/>
              <a:buChar char="•"/>
              <a:tabLst>
                <a:tab pos="354965" algn="l"/>
                <a:tab pos="355600" algn="l"/>
              </a:tabLst>
            </a:pPr>
            <a:r>
              <a:rPr sz="2000" spc="-5" dirty="0">
                <a:solidFill>
                  <a:srgbClr val="006FC0"/>
                </a:solidFill>
                <a:latin typeface="Calibri"/>
                <a:cs typeface="Calibri"/>
              </a:rPr>
              <a:t>Conclusions</a:t>
            </a:r>
            <a:endParaRPr sz="2000" dirty="0">
              <a:latin typeface="Calibri"/>
              <a:cs typeface="Calibri"/>
            </a:endParaRPr>
          </a:p>
          <a:p>
            <a:pPr marL="756285" lvl="1" indent="-286385">
              <a:lnSpc>
                <a:spcPct val="100000"/>
              </a:lnSpc>
              <a:spcBef>
                <a:spcPts val="215"/>
              </a:spcBef>
              <a:buFont typeface="Arial"/>
              <a:buChar char="–"/>
              <a:tabLst>
                <a:tab pos="756285" algn="l"/>
                <a:tab pos="756920" algn="l"/>
              </a:tabLst>
            </a:pPr>
            <a:r>
              <a:rPr sz="1600" spc="-5" dirty="0">
                <a:latin typeface="Calibri"/>
                <a:cs typeface="Calibri"/>
              </a:rPr>
              <a:t>No </a:t>
            </a:r>
            <a:r>
              <a:rPr sz="1600" spc="-10" dirty="0">
                <a:latin typeface="Calibri"/>
                <a:cs typeface="Calibri"/>
              </a:rPr>
              <a:t>show stoppers </a:t>
            </a:r>
            <a:r>
              <a:rPr sz="1600" dirty="0">
                <a:latin typeface="Calibri"/>
                <a:cs typeface="Calibri"/>
              </a:rPr>
              <a:t>in </a:t>
            </a:r>
            <a:r>
              <a:rPr sz="1600" spc="-5" dirty="0">
                <a:latin typeface="Calibri"/>
                <a:cs typeface="Calibri"/>
              </a:rPr>
              <a:t>sight, but </a:t>
            </a:r>
            <a:r>
              <a:rPr sz="1600" spc="-10" dirty="0">
                <a:latin typeface="Calibri"/>
                <a:cs typeface="Calibri"/>
              </a:rPr>
              <a:t>some </a:t>
            </a:r>
            <a:r>
              <a:rPr sz="1600" spc="-5" dirty="0">
                <a:latin typeface="Calibri"/>
                <a:cs typeface="Calibri"/>
              </a:rPr>
              <a:t>technical &amp; </a:t>
            </a:r>
            <a:r>
              <a:rPr sz="1600" spc="-10" dirty="0">
                <a:latin typeface="Calibri"/>
                <a:cs typeface="Calibri"/>
              </a:rPr>
              <a:t>group interface </a:t>
            </a:r>
            <a:r>
              <a:rPr sz="1600" spc="-5" dirty="0">
                <a:latin typeface="Calibri"/>
                <a:cs typeface="Calibri"/>
              </a:rPr>
              <a:t>issues still</a:t>
            </a:r>
            <a:r>
              <a:rPr sz="1600" spc="85" dirty="0">
                <a:latin typeface="Calibri"/>
                <a:cs typeface="Calibri"/>
              </a:rPr>
              <a:t> </a:t>
            </a:r>
            <a:r>
              <a:rPr sz="1600" spc="-15" dirty="0">
                <a:latin typeface="Calibri"/>
                <a:cs typeface="Calibri"/>
              </a:rPr>
              <a:t>present</a:t>
            </a:r>
            <a:endParaRPr sz="1600" dirty="0">
              <a:latin typeface="Calibri"/>
              <a:cs typeface="Calibri"/>
            </a:endParaRPr>
          </a:p>
          <a:p>
            <a:pPr marL="1155700" lvl="2" indent="-228600">
              <a:lnSpc>
                <a:spcPct val="100000"/>
              </a:lnSpc>
              <a:spcBef>
                <a:spcPts val="165"/>
              </a:spcBef>
              <a:buFont typeface="Arial"/>
              <a:buChar char="•"/>
              <a:tabLst>
                <a:tab pos="1155065" algn="l"/>
                <a:tab pos="1155700" algn="l"/>
              </a:tabLst>
            </a:pPr>
            <a:r>
              <a:rPr sz="1200" dirty="0">
                <a:latin typeface="Calibri"/>
                <a:cs typeface="Calibri"/>
              </a:rPr>
              <a:t>Do not </a:t>
            </a:r>
            <a:r>
              <a:rPr sz="1200" spc="-5" dirty="0">
                <a:latin typeface="Calibri"/>
                <a:cs typeface="Calibri"/>
              </a:rPr>
              <a:t>expect to dismantle </a:t>
            </a:r>
            <a:r>
              <a:rPr sz="1200" dirty="0">
                <a:latin typeface="Calibri"/>
                <a:cs typeface="Calibri"/>
              </a:rPr>
              <a:t>a </a:t>
            </a:r>
            <a:r>
              <a:rPr sz="1200" spc="-5" dirty="0">
                <a:latin typeface="Calibri"/>
                <a:cs typeface="Calibri"/>
              </a:rPr>
              <a:t>component to </a:t>
            </a:r>
            <a:r>
              <a:rPr sz="1200" dirty="0">
                <a:latin typeface="Calibri"/>
                <a:cs typeface="Calibri"/>
              </a:rPr>
              <a:t>T-C it – it should be </a:t>
            </a:r>
            <a:r>
              <a:rPr sz="1200" spc="-5" dirty="0">
                <a:latin typeface="Calibri"/>
                <a:cs typeface="Calibri"/>
              </a:rPr>
              <a:t>ready </a:t>
            </a:r>
            <a:r>
              <a:rPr sz="1200" dirty="0">
                <a:latin typeface="Calibri"/>
                <a:cs typeface="Calibri"/>
              </a:rPr>
              <a:t>and </a:t>
            </a:r>
            <a:r>
              <a:rPr sz="1200" spc="-5" dirty="0">
                <a:latin typeface="Calibri"/>
                <a:cs typeface="Calibri"/>
              </a:rPr>
              <a:t>design</a:t>
            </a:r>
            <a:r>
              <a:rPr sz="1200" spc="-60" dirty="0">
                <a:latin typeface="Calibri"/>
                <a:cs typeface="Calibri"/>
              </a:rPr>
              <a:t> </a:t>
            </a:r>
            <a:r>
              <a:rPr sz="1200" spc="-10" dirty="0">
                <a:latin typeface="Calibri"/>
                <a:cs typeface="Calibri"/>
              </a:rPr>
              <a:t>safe</a:t>
            </a:r>
            <a:endParaRPr sz="1200" dirty="0">
              <a:latin typeface="Calibri"/>
              <a:cs typeface="Calibri"/>
            </a:endParaRPr>
          </a:p>
          <a:p>
            <a:pPr marL="756285" lvl="1" indent="-286385">
              <a:lnSpc>
                <a:spcPct val="100000"/>
              </a:lnSpc>
              <a:spcBef>
                <a:spcPts val="160"/>
              </a:spcBef>
              <a:buFont typeface="Arial"/>
              <a:buChar char="–"/>
              <a:tabLst>
                <a:tab pos="756285" algn="l"/>
                <a:tab pos="756920" algn="l"/>
              </a:tabLst>
            </a:pPr>
            <a:r>
              <a:rPr sz="1600" spc="-5" dirty="0">
                <a:latin typeface="Calibri"/>
                <a:cs typeface="Calibri"/>
              </a:rPr>
              <a:t>Need </a:t>
            </a:r>
            <a:r>
              <a:rPr sz="1600" spc="-10" dirty="0">
                <a:latin typeface="Calibri"/>
                <a:cs typeface="Calibri"/>
              </a:rPr>
              <a:t>to solve </a:t>
            </a:r>
            <a:r>
              <a:rPr sz="1600" spc="-5" dirty="0">
                <a:latin typeface="Calibri"/>
                <a:cs typeface="Calibri"/>
              </a:rPr>
              <a:t>the </a:t>
            </a:r>
            <a:r>
              <a:rPr sz="1600" spc="-10" dirty="0">
                <a:latin typeface="Calibri"/>
                <a:cs typeface="Calibri"/>
              </a:rPr>
              <a:t>where </a:t>
            </a:r>
            <a:r>
              <a:rPr sz="1600" spc="-5" dirty="0">
                <a:latin typeface="Calibri"/>
                <a:cs typeface="Calibri"/>
              </a:rPr>
              <a:t>am I question</a:t>
            </a:r>
            <a:r>
              <a:rPr sz="1600" spc="65" dirty="0">
                <a:latin typeface="Calibri"/>
                <a:cs typeface="Calibri"/>
              </a:rPr>
              <a:t> </a:t>
            </a:r>
            <a:r>
              <a:rPr sz="1600" spc="-10" dirty="0">
                <a:latin typeface="Calibri"/>
                <a:cs typeface="Calibri"/>
              </a:rPr>
              <a:t>correctly</a:t>
            </a:r>
            <a:endParaRPr sz="1600" dirty="0">
              <a:latin typeface="Calibri"/>
              <a:cs typeface="Calibri"/>
            </a:endParaRPr>
          </a:p>
          <a:p>
            <a:pPr marL="1155700" lvl="2" indent="-228600">
              <a:lnSpc>
                <a:spcPct val="100000"/>
              </a:lnSpc>
              <a:spcBef>
                <a:spcPts val="170"/>
              </a:spcBef>
              <a:buFont typeface="Arial"/>
              <a:buChar char="•"/>
              <a:tabLst>
                <a:tab pos="1155065" algn="l"/>
                <a:tab pos="1155700" algn="l"/>
              </a:tabLst>
            </a:pPr>
            <a:r>
              <a:rPr sz="1200" spc="5" dirty="0">
                <a:latin typeface="Calibri"/>
                <a:cs typeface="Calibri"/>
              </a:rPr>
              <a:t>‘Homing’ </a:t>
            </a:r>
            <a:r>
              <a:rPr sz="1200" spc="-5" dirty="0">
                <a:latin typeface="Calibri"/>
                <a:cs typeface="Calibri"/>
              </a:rPr>
              <a:t>documentation (owners </a:t>
            </a:r>
            <a:r>
              <a:rPr sz="1200" dirty="0">
                <a:latin typeface="Calibri"/>
                <a:cs typeface="Calibri"/>
              </a:rPr>
              <a:t>should find their use </a:t>
            </a:r>
            <a:r>
              <a:rPr sz="1200" spc="-5" dirty="0">
                <a:latin typeface="Calibri"/>
                <a:cs typeface="Calibri"/>
              </a:rPr>
              <a:t>cases </a:t>
            </a:r>
            <a:r>
              <a:rPr sz="1200" dirty="0">
                <a:latin typeface="Calibri"/>
                <a:cs typeface="Calibri"/>
              </a:rPr>
              <a:t>planned) &amp; f/w</a:t>
            </a:r>
            <a:r>
              <a:rPr sz="1200" spc="-120" dirty="0">
                <a:latin typeface="Calibri"/>
                <a:cs typeface="Calibri"/>
              </a:rPr>
              <a:t> </a:t>
            </a:r>
            <a:r>
              <a:rPr sz="1200" spc="-5" dirty="0">
                <a:latin typeface="Calibri"/>
                <a:cs typeface="Calibri"/>
              </a:rPr>
              <a:t>(delivered)</a:t>
            </a:r>
            <a:endParaRPr sz="1200" dirty="0">
              <a:latin typeface="Calibri"/>
              <a:cs typeface="Calibri"/>
            </a:endParaRPr>
          </a:p>
          <a:p>
            <a:pPr marL="756285" lvl="1" indent="-286385">
              <a:lnSpc>
                <a:spcPct val="100000"/>
              </a:lnSpc>
              <a:spcBef>
                <a:spcPts val="160"/>
              </a:spcBef>
              <a:buFont typeface="Arial"/>
              <a:buChar char="–"/>
              <a:tabLst>
                <a:tab pos="756285" algn="l"/>
                <a:tab pos="756920" algn="l"/>
              </a:tabLst>
            </a:pPr>
            <a:r>
              <a:rPr sz="1600" spc="-5" dirty="0">
                <a:latin typeface="Calibri"/>
                <a:cs typeface="Calibri"/>
              </a:rPr>
              <a:t>Need </a:t>
            </a:r>
            <a:r>
              <a:rPr sz="1600" spc="-10" dirty="0">
                <a:latin typeface="Calibri"/>
                <a:cs typeface="Calibri"/>
              </a:rPr>
              <a:t>to avoid regressing </a:t>
            </a:r>
            <a:r>
              <a:rPr sz="1600" spc="-5" dirty="0">
                <a:latin typeface="Calibri"/>
                <a:cs typeface="Calibri"/>
              </a:rPr>
              <a:t>back </a:t>
            </a:r>
            <a:r>
              <a:rPr sz="1600" spc="-10" dirty="0">
                <a:latin typeface="Calibri"/>
                <a:cs typeface="Calibri"/>
              </a:rPr>
              <a:t>to </a:t>
            </a:r>
            <a:r>
              <a:rPr sz="1600" spc="-5" dirty="0">
                <a:latin typeface="Calibri"/>
                <a:cs typeface="Calibri"/>
              </a:rPr>
              <a:t>not </a:t>
            </a:r>
            <a:r>
              <a:rPr sz="1600" spc="-10" dirty="0">
                <a:latin typeface="Calibri"/>
                <a:cs typeface="Calibri"/>
              </a:rPr>
              <a:t>commissioned</a:t>
            </a:r>
            <a:r>
              <a:rPr sz="1600" spc="120" dirty="0">
                <a:latin typeface="Calibri"/>
                <a:cs typeface="Calibri"/>
              </a:rPr>
              <a:t> </a:t>
            </a:r>
            <a:r>
              <a:rPr sz="1600" spc="-15" dirty="0">
                <a:latin typeface="Calibri"/>
                <a:cs typeface="Calibri"/>
              </a:rPr>
              <a:t>state</a:t>
            </a:r>
            <a:endParaRPr sz="1600" dirty="0">
              <a:latin typeface="Calibri"/>
              <a:cs typeface="Calibri"/>
            </a:endParaRPr>
          </a:p>
          <a:p>
            <a:pPr marL="1155700" lvl="2" indent="-228600">
              <a:lnSpc>
                <a:spcPct val="100000"/>
              </a:lnSpc>
              <a:spcBef>
                <a:spcPts val="170"/>
              </a:spcBef>
              <a:buFont typeface="Arial"/>
              <a:buChar char="•"/>
              <a:tabLst>
                <a:tab pos="1155065" algn="l"/>
                <a:tab pos="1155700" algn="l"/>
              </a:tabLst>
            </a:pPr>
            <a:r>
              <a:rPr sz="1200" spc="-10" dirty="0">
                <a:latin typeface="Calibri"/>
                <a:cs typeface="Calibri"/>
              </a:rPr>
              <a:t>Review </a:t>
            </a:r>
            <a:r>
              <a:rPr sz="1200" dirty="0">
                <a:latin typeface="Calibri"/>
                <a:cs typeface="Calibri"/>
              </a:rPr>
              <a:t>&amp; </a:t>
            </a:r>
            <a:r>
              <a:rPr sz="1200" spc="-5" dirty="0">
                <a:latin typeface="Calibri"/>
                <a:cs typeface="Calibri"/>
              </a:rPr>
              <a:t>solve </a:t>
            </a:r>
            <a:r>
              <a:rPr sz="1200" dirty="0">
                <a:latin typeface="Calibri"/>
                <a:cs typeface="Calibri"/>
              </a:rPr>
              <a:t>Mc2 – </a:t>
            </a:r>
            <a:r>
              <a:rPr sz="1200" spc="-5" dirty="0">
                <a:latin typeface="Calibri"/>
                <a:cs typeface="Calibri"/>
              </a:rPr>
              <a:t>Beckhoff terminal interfaced stepper motor miss-configuration, </a:t>
            </a:r>
            <a:r>
              <a:rPr sz="1200" dirty="0">
                <a:latin typeface="Calibri"/>
                <a:cs typeface="Calibri"/>
              </a:rPr>
              <a:t>lab </a:t>
            </a:r>
            <a:r>
              <a:rPr sz="1200" spc="-10" dirty="0">
                <a:latin typeface="Calibri"/>
                <a:cs typeface="Calibri"/>
              </a:rPr>
              <a:t>test </a:t>
            </a:r>
            <a:r>
              <a:rPr sz="1200" dirty="0">
                <a:latin typeface="Calibri"/>
                <a:cs typeface="Calibri"/>
              </a:rPr>
              <a:t>new f/w prior </a:t>
            </a:r>
            <a:r>
              <a:rPr sz="1200" spc="-5" dirty="0">
                <a:latin typeface="Calibri"/>
                <a:cs typeface="Calibri"/>
              </a:rPr>
              <a:t>to</a:t>
            </a:r>
            <a:r>
              <a:rPr sz="1200" spc="-30" dirty="0">
                <a:latin typeface="Calibri"/>
                <a:cs typeface="Calibri"/>
              </a:rPr>
              <a:t> </a:t>
            </a:r>
            <a:r>
              <a:rPr sz="1200" spc="-15" dirty="0">
                <a:latin typeface="Calibri"/>
                <a:cs typeface="Calibri"/>
              </a:rPr>
              <a:t>deploy..</a:t>
            </a:r>
            <a:endParaRPr sz="1200" dirty="0">
              <a:latin typeface="Calibri"/>
              <a:cs typeface="Calibri"/>
            </a:endParaRPr>
          </a:p>
          <a:p>
            <a:pPr marL="756285" lvl="1" indent="-286385">
              <a:lnSpc>
                <a:spcPct val="100000"/>
              </a:lnSpc>
              <a:spcBef>
                <a:spcPts val="165"/>
              </a:spcBef>
              <a:buFont typeface="Arial"/>
              <a:buChar char="–"/>
              <a:tabLst>
                <a:tab pos="756285" algn="l"/>
                <a:tab pos="756920" algn="l"/>
              </a:tabLst>
            </a:pPr>
            <a:r>
              <a:rPr sz="1600" spc="-5" dirty="0">
                <a:latin typeface="Calibri"/>
                <a:cs typeface="Calibri"/>
              </a:rPr>
              <a:t>Need </a:t>
            </a:r>
            <a:r>
              <a:rPr sz="1600" spc="-10" dirty="0">
                <a:latin typeface="Calibri"/>
                <a:cs typeface="Calibri"/>
              </a:rPr>
              <a:t>to avoid </a:t>
            </a:r>
            <a:r>
              <a:rPr sz="1600" spc="-5" dirty="0">
                <a:latin typeface="Calibri"/>
                <a:cs typeface="Calibri"/>
              </a:rPr>
              <a:t>identical </a:t>
            </a:r>
            <a:r>
              <a:rPr sz="1600" spc="-10" dirty="0">
                <a:latin typeface="Calibri"/>
                <a:cs typeface="Calibri"/>
              </a:rPr>
              <a:t>components becoming</a:t>
            </a:r>
            <a:r>
              <a:rPr sz="1600" spc="55" dirty="0">
                <a:latin typeface="Calibri"/>
                <a:cs typeface="Calibri"/>
              </a:rPr>
              <a:t> </a:t>
            </a:r>
            <a:r>
              <a:rPr sz="1600" spc="-15" dirty="0">
                <a:latin typeface="Calibri"/>
                <a:cs typeface="Calibri"/>
              </a:rPr>
              <a:t>different</a:t>
            </a:r>
            <a:endParaRPr sz="1600" dirty="0">
              <a:latin typeface="Calibri"/>
              <a:cs typeface="Calibri"/>
            </a:endParaRPr>
          </a:p>
          <a:p>
            <a:pPr marL="1155700" lvl="2" indent="-228600">
              <a:lnSpc>
                <a:spcPct val="100000"/>
              </a:lnSpc>
              <a:spcBef>
                <a:spcPts val="170"/>
              </a:spcBef>
              <a:buFont typeface="Arial"/>
              <a:buChar char="•"/>
              <a:tabLst>
                <a:tab pos="1155065" algn="l"/>
                <a:tab pos="1155700" algn="l"/>
              </a:tabLst>
            </a:pPr>
            <a:r>
              <a:rPr sz="1200" spc="-10" dirty="0">
                <a:latin typeface="Calibri"/>
                <a:cs typeface="Calibri"/>
              </a:rPr>
              <a:t>May have </a:t>
            </a:r>
            <a:r>
              <a:rPr sz="1200" spc="-5" dirty="0">
                <a:latin typeface="Calibri"/>
                <a:cs typeface="Calibri"/>
              </a:rPr>
              <a:t>to </a:t>
            </a:r>
            <a:r>
              <a:rPr sz="1200" dirty="0">
                <a:latin typeface="Calibri"/>
                <a:cs typeface="Calibri"/>
              </a:rPr>
              <a:t>disabling a </a:t>
            </a:r>
            <a:r>
              <a:rPr sz="1200" spc="-5" dirty="0">
                <a:latin typeface="Calibri"/>
                <a:cs typeface="Calibri"/>
              </a:rPr>
              <a:t>component device, </a:t>
            </a:r>
            <a:r>
              <a:rPr sz="1200" dirty="0">
                <a:latin typeface="Calibri"/>
                <a:cs typeface="Calibri"/>
              </a:rPr>
              <a:t>but should MDL </a:t>
            </a:r>
            <a:r>
              <a:rPr sz="1200" spc="-5" dirty="0">
                <a:latin typeface="Calibri"/>
                <a:cs typeface="Calibri"/>
              </a:rPr>
              <a:t>s/w </a:t>
            </a:r>
            <a:r>
              <a:rPr sz="1200" dirty="0">
                <a:latin typeface="Calibri"/>
                <a:cs typeface="Calibri"/>
              </a:rPr>
              <a:t>should </a:t>
            </a:r>
            <a:r>
              <a:rPr sz="1200" spc="-5" dirty="0">
                <a:latin typeface="Calibri"/>
                <a:cs typeface="Calibri"/>
              </a:rPr>
              <a:t>still </a:t>
            </a:r>
            <a:r>
              <a:rPr sz="1200" spc="-10" dirty="0">
                <a:latin typeface="Calibri"/>
                <a:cs typeface="Calibri"/>
              </a:rPr>
              <a:t>work,</a:t>
            </a:r>
            <a:r>
              <a:rPr sz="1200" spc="-25" dirty="0">
                <a:latin typeface="Calibri"/>
                <a:cs typeface="Calibri"/>
              </a:rPr>
              <a:t> </a:t>
            </a:r>
            <a:r>
              <a:rPr sz="1200" spc="-5" dirty="0">
                <a:latin typeface="Calibri"/>
                <a:cs typeface="Calibri"/>
              </a:rPr>
              <a:t>..</a:t>
            </a:r>
            <a:endParaRPr sz="1200" dirty="0">
              <a:latin typeface="Calibri"/>
              <a:cs typeface="Calibri"/>
            </a:endParaRPr>
          </a:p>
        </p:txBody>
      </p:sp>
      <p:sp>
        <p:nvSpPr>
          <p:cNvPr id="14" name="object 14"/>
          <p:cNvSpPr/>
          <p:nvPr/>
        </p:nvSpPr>
        <p:spPr>
          <a:xfrm>
            <a:off x="6882490" y="3238769"/>
            <a:ext cx="457562" cy="364223"/>
          </a:xfrm>
          <a:custGeom>
            <a:avLst/>
            <a:gdLst/>
            <a:ahLst/>
            <a:cxnLst/>
            <a:rect l="l" t="t" r="r" b="b"/>
            <a:pathLst>
              <a:path w="401320" h="401320">
                <a:moveTo>
                  <a:pt x="400811" y="199643"/>
                </a:moveTo>
                <a:lnTo>
                  <a:pt x="396239" y="160019"/>
                </a:lnTo>
                <a:lnTo>
                  <a:pt x="384047" y="121919"/>
                </a:lnTo>
                <a:lnTo>
                  <a:pt x="365759" y="88391"/>
                </a:lnTo>
                <a:lnTo>
                  <a:pt x="341375" y="57911"/>
                </a:lnTo>
                <a:lnTo>
                  <a:pt x="295655" y="24383"/>
                </a:lnTo>
                <a:lnTo>
                  <a:pt x="259079" y="9143"/>
                </a:lnTo>
                <a:lnTo>
                  <a:pt x="220979" y="1523"/>
                </a:lnTo>
                <a:lnTo>
                  <a:pt x="199643" y="0"/>
                </a:lnTo>
                <a:lnTo>
                  <a:pt x="179831" y="1523"/>
                </a:lnTo>
                <a:lnTo>
                  <a:pt x="140207" y="9143"/>
                </a:lnTo>
                <a:lnTo>
                  <a:pt x="105155" y="24383"/>
                </a:lnTo>
                <a:lnTo>
                  <a:pt x="73151" y="45719"/>
                </a:lnTo>
                <a:lnTo>
                  <a:pt x="45719" y="73151"/>
                </a:lnTo>
                <a:lnTo>
                  <a:pt x="24383" y="105155"/>
                </a:lnTo>
                <a:lnTo>
                  <a:pt x="9143" y="141731"/>
                </a:lnTo>
                <a:lnTo>
                  <a:pt x="1523" y="179831"/>
                </a:lnTo>
                <a:lnTo>
                  <a:pt x="0" y="201167"/>
                </a:lnTo>
                <a:lnTo>
                  <a:pt x="1523" y="220979"/>
                </a:lnTo>
                <a:lnTo>
                  <a:pt x="4571" y="240791"/>
                </a:lnTo>
                <a:lnTo>
                  <a:pt x="9143" y="260603"/>
                </a:lnTo>
                <a:lnTo>
                  <a:pt x="16763" y="278891"/>
                </a:lnTo>
                <a:lnTo>
                  <a:pt x="19811" y="285597"/>
                </a:lnTo>
                <a:lnTo>
                  <a:pt x="19811" y="181355"/>
                </a:lnTo>
                <a:lnTo>
                  <a:pt x="22859" y="163067"/>
                </a:lnTo>
                <a:lnTo>
                  <a:pt x="41147" y="114299"/>
                </a:lnTo>
                <a:lnTo>
                  <a:pt x="73151" y="71627"/>
                </a:lnTo>
                <a:lnTo>
                  <a:pt x="114299" y="41147"/>
                </a:lnTo>
                <a:lnTo>
                  <a:pt x="164591" y="22859"/>
                </a:lnTo>
                <a:lnTo>
                  <a:pt x="182879" y="19811"/>
                </a:lnTo>
                <a:lnTo>
                  <a:pt x="219455" y="19811"/>
                </a:lnTo>
                <a:lnTo>
                  <a:pt x="271271" y="33527"/>
                </a:lnTo>
                <a:lnTo>
                  <a:pt x="315467" y="60959"/>
                </a:lnTo>
                <a:lnTo>
                  <a:pt x="350519" y="99059"/>
                </a:lnTo>
                <a:lnTo>
                  <a:pt x="373379" y="146303"/>
                </a:lnTo>
                <a:lnTo>
                  <a:pt x="380999" y="182879"/>
                </a:lnTo>
                <a:lnTo>
                  <a:pt x="380999" y="286511"/>
                </a:lnTo>
                <a:lnTo>
                  <a:pt x="385571" y="277367"/>
                </a:lnTo>
                <a:lnTo>
                  <a:pt x="391667" y="259079"/>
                </a:lnTo>
                <a:lnTo>
                  <a:pt x="396239" y="240791"/>
                </a:lnTo>
                <a:lnTo>
                  <a:pt x="399287" y="220979"/>
                </a:lnTo>
                <a:lnTo>
                  <a:pt x="400811" y="199643"/>
                </a:lnTo>
                <a:close/>
              </a:path>
              <a:path w="401320" h="401320">
                <a:moveTo>
                  <a:pt x="380999" y="286511"/>
                </a:moveTo>
                <a:lnTo>
                  <a:pt x="380999" y="219455"/>
                </a:lnTo>
                <a:lnTo>
                  <a:pt x="377951" y="237743"/>
                </a:lnTo>
                <a:lnTo>
                  <a:pt x="373379" y="254507"/>
                </a:lnTo>
                <a:lnTo>
                  <a:pt x="350519" y="301751"/>
                </a:lnTo>
                <a:lnTo>
                  <a:pt x="315467" y="339851"/>
                </a:lnTo>
                <a:lnTo>
                  <a:pt x="269747" y="367283"/>
                </a:lnTo>
                <a:lnTo>
                  <a:pt x="217931" y="380999"/>
                </a:lnTo>
                <a:lnTo>
                  <a:pt x="181355" y="380999"/>
                </a:lnTo>
                <a:lnTo>
                  <a:pt x="129539" y="367283"/>
                </a:lnTo>
                <a:lnTo>
                  <a:pt x="85343" y="339851"/>
                </a:lnTo>
                <a:lnTo>
                  <a:pt x="50291" y="301751"/>
                </a:lnTo>
                <a:lnTo>
                  <a:pt x="27431" y="252983"/>
                </a:lnTo>
                <a:lnTo>
                  <a:pt x="19811" y="217931"/>
                </a:lnTo>
                <a:lnTo>
                  <a:pt x="19811" y="285597"/>
                </a:lnTo>
                <a:lnTo>
                  <a:pt x="45719" y="327659"/>
                </a:lnTo>
                <a:lnTo>
                  <a:pt x="73151" y="355091"/>
                </a:lnTo>
                <a:lnTo>
                  <a:pt x="105155" y="376427"/>
                </a:lnTo>
                <a:lnTo>
                  <a:pt x="141731" y="391667"/>
                </a:lnTo>
                <a:lnTo>
                  <a:pt x="179831" y="399287"/>
                </a:lnTo>
                <a:lnTo>
                  <a:pt x="201167" y="400811"/>
                </a:lnTo>
                <a:lnTo>
                  <a:pt x="220979" y="399287"/>
                </a:lnTo>
                <a:lnTo>
                  <a:pt x="260603" y="391667"/>
                </a:lnTo>
                <a:lnTo>
                  <a:pt x="295655" y="376427"/>
                </a:lnTo>
                <a:lnTo>
                  <a:pt x="327659" y="353567"/>
                </a:lnTo>
                <a:lnTo>
                  <a:pt x="365759" y="312419"/>
                </a:lnTo>
                <a:lnTo>
                  <a:pt x="376427" y="295655"/>
                </a:lnTo>
                <a:lnTo>
                  <a:pt x="380999" y="286511"/>
                </a:lnTo>
                <a:close/>
              </a:path>
            </a:pathLst>
          </a:custGeom>
          <a:solidFill>
            <a:srgbClr val="00AF4F"/>
          </a:solidFill>
        </p:spPr>
        <p:txBody>
          <a:bodyPr wrap="square" lIns="0" tIns="0" rIns="0" bIns="0" rtlCol="0"/>
          <a:lstStyle/>
          <a:p>
            <a:endParaRPr/>
          </a:p>
        </p:txBody>
      </p:sp>
      <p:sp>
        <p:nvSpPr>
          <p:cNvPr id="15" name="object 15"/>
          <p:cNvSpPr/>
          <p:nvPr/>
        </p:nvSpPr>
        <p:spPr>
          <a:xfrm>
            <a:off x="4552312" y="3140567"/>
            <a:ext cx="457562" cy="362494"/>
          </a:xfrm>
          <a:custGeom>
            <a:avLst/>
            <a:gdLst/>
            <a:ahLst/>
            <a:cxnLst/>
            <a:rect l="l" t="t" r="r" b="b"/>
            <a:pathLst>
              <a:path w="401320" h="399414">
                <a:moveTo>
                  <a:pt x="400811" y="199643"/>
                </a:moveTo>
                <a:lnTo>
                  <a:pt x="396239" y="158495"/>
                </a:lnTo>
                <a:lnTo>
                  <a:pt x="376427" y="103631"/>
                </a:lnTo>
                <a:lnTo>
                  <a:pt x="355091" y="71627"/>
                </a:lnTo>
                <a:lnTo>
                  <a:pt x="312419" y="33527"/>
                </a:lnTo>
                <a:lnTo>
                  <a:pt x="277367" y="15239"/>
                </a:lnTo>
                <a:lnTo>
                  <a:pt x="240791" y="3047"/>
                </a:lnTo>
                <a:lnTo>
                  <a:pt x="220979" y="0"/>
                </a:lnTo>
                <a:lnTo>
                  <a:pt x="179831" y="0"/>
                </a:lnTo>
                <a:lnTo>
                  <a:pt x="140207" y="9143"/>
                </a:lnTo>
                <a:lnTo>
                  <a:pt x="88391" y="33527"/>
                </a:lnTo>
                <a:lnTo>
                  <a:pt x="45719" y="73151"/>
                </a:lnTo>
                <a:lnTo>
                  <a:pt x="24383" y="105155"/>
                </a:lnTo>
                <a:lnTo>
                  <a:pt x="9143" y="140207"/>
                </a:lnTo>
                <a:lnTo>
                  <a:pt x="1523" y="179831"/>
                </a:lnTo>
                <a:lnTo>
                  <a:pt x="0" y="199643"/>
                </a:lnTo>
                <a:lnTo>
                  <a:pt x="1523" y="220979"/>
                </a:lnTo>
                <a:lnTo>
                  <a:pt x="4571" y="240791"/>
                </a:lnTo>
                <a:lnTo>
                  <a:pt x="9143" y="259079"/>
                </a:lnTo>
                <a:lnTo>
                  <a:pt x="19811" y="284683"/>
                </a:lnTo>
                <a:lnTo>
                  <a:pt x="19811" y="199643"/>
                </a:lnTo>
                <a:lnTo>
                  <a:pt x="22859" y="163067"/>
                </a:lnTo>
                <a:lnTo>
                  <a:pt x="41147" y="112775"/>
                </a:lnTo>
                <a:lnTo>
                  <a:pt x="85343" y="59435"/>
                </a:lnTo>
                <a:lnTo>
                  <a:pt x="131063" y="32003"/>
                </a:lnTo>
                <a:lnTo>
                  <a:pt x="182879" y="19811"/>
                </a:lnTo>
                <a:lnTo>
                  <a:pt x="201167" y="18287"/>
                </a:lnTo>
                <a:lnTo>
                  <a:pt x="219455" y="19811"/>
                </a:lnTo>
                <a:lnTo>
                  <a:pt x="271271" y="33527"/>
                </a:lnTo>
                <a:lnTo>
                  <a:pt x="329183" y="71627"/>
                </a:lnTo>
                <a:lnTo>
                  <a:pt x="359663" y="114299"/>
                </a:lnTo>
                <a:lnTo>
                  <a:pt x="377951" y="163067"/>
                </a:lnTo>
                <a:lnTo>
                  <a:pt x="380999" y="181355"/>
                </a:lnTo>
                <a:lnTo>
                  <a:pt x="380999" y="285749"/>
                </a:lnTo>
                <a:lnTo>
                  <a:pt x="385571" y="277367"/>
                </a:lnTo>
                <a:lnTo>
                  <a:pt x="391667" y="259079"/>
                </a:lnTo>
                <a:lnTo>
                  <a:pt x="396239" y="239267"/>
                </a:lnTo>
                <a:lnTo>
                  <a:pt x="399287" y="219455"/>
                </a:lnTo>
                <a:lnTo>
                  <a:pt x="400811" y="199643"/>
                </a:lnTo>
                <a:close/>
              </a:path>
              <a:path w="401320" h="399414">
                <a:moveTo>
                  <a:pt x="380999" y="285749"/>
                </a:moveTo>
                <a:lnTo>
                  <a:pt x="380999" y="217931"/>
                </a:lnTo>
                <a:lnTo>
                  <a:pt x="377951" y="236219"/>
                </a:lnTo>
                <a:lnTo>
                  <a:pt x="373379" y="254507"/>
                </a:lnTo>
                <a:lnTo>
                  <a:pt x="350519" y="301751"/>
                </a:lnTo>
                <a:lnTo>
                  <a:pt x="315467" y="339851"/>
                </a:lnTo>
                <a:lnTo>
                  <a:pt x="271271" y="367283"/>
                </a:lnTo>
                <a:lnTo>
                  <a:pt x="236219" y="376427"/>
                </a:lnTo>
                <a:lnTo>
                  <a:pt x="219455" y="379475"/>
                </a:lnTo>
                <a:lnTo>
                  <a:pt x="199643" y="380999"/>
                </a:lnTo>
                <a:lnTo>
                  <a:pt x="181355" y="379475"/>
                </a:lnTo>
                <a:lnTo>
                  <a:pt x="163067" y="376427"/>
                </a:lnTo>
                <a:lnTo>
                  <a:pt x="114299" y="358139"/>
                </a:lnTo>
                <a:lnTo>
                  <a:pt x="71627" y="327659"/>
                </a:lnTo>
                <a:lnTo>
                  <a:pt x="41147" y="284987"/>
                </a:lnTo>
                <a:lnTo>
                  <a:pt x="22859" y="236219"/>
                </a:lnTo>
                <a:lnTo>
                  <a:pt x="19811" y="217931"/>
                </a:lnTo>
                <a:lnTo>
                  <a:pt x="19811" y="284683"/>
                </a:lnTo>
                <a:lnTo>
                  <a:pt x="47243" y="327659"/>
                </a:lnTo>
                <a:lnTo>
                  <a:pt x="89915" y="365759"/>
                </a:lnTo>
                <a:lnTo>
                  <a:pt x="123443" y="384047"/>
                </a:lnTo>
                <a:lnTo>
                  <a:pt x="161543" y="396239"/>
                </a:lnTo>
                <a:lnTo>
                  <a:pt x="181355" y="399287"/>
                </a:lnTo>
                <a:lnTo>
                  <a:pt x="220979" y="399287"/>
                </a:lnTo>
                <a:lnTo>
                  <a:pt x="260603" y="390143"/>
                </a:lnTo>
                <a:lnTo>
                  <a:pt x="297179" y="374903"/>
                </a:lnTo>
                <a:lnTo>
                  <a:pt x="342899" y="341375"/>
                </a:lnTo>
                <a:lnTo>
                  <a:pt x="367283" y="310895"/>
                </a:lnTo>
                <a:lnTo>
                  <a:pt x="380999" y="285749"/>
                </a:lnTo>
                <a:close/>
              </a:path>
            </a:pathLst>
          </a:custGeom>
          <a:solidFill>
            <a:srgbClr val="00AF4F"/>
          </a:solidFill>
        </p:spPr>
        <p:txBody>
          <a:bodyPr wrap="square" lIns="0" tIns="0" rIns="0" bIns="0" rtlCol="0"/>
          <a:lstStyle/>
          <a:p>
            <a:endParaRPr/>
          </a:p>
        </p:txBody>
      </p:sp>
      <p:sp>
        <p:nvSpPr>
          <p:cNvPr id="16" name="object 16"/>
          <p:cNvSpPr/>
          <p:nvPr/>
        </p:nvSpPr>
        <p:spPr>
          <a:xfrm>
            <a:off x="3426364" y="2562419"/>
            <a:ext cx="455390" cy="364223"/>
          </a:xfrm>
          <a:custGeom>
            <a:avLst/>
            <a:gdLst/>
            <a:ahLst/>
            <a:cxnLst/>
            <a:rect l="l" t="t" r="r" b="b"/>
            <a:pathLst>
              <a:path w="399414" h="401320">
                <a:moveTo>
                  <a:pt x="399287" y="199643"/>
                </a:moveTo>
                <a:lnTo>
                  <a:pt x="394715" y="160019"/>
                </a:lnTo>
                <a:lnTo>
                  <a:pt x="384047" y="121919"/>
                </a:lnTo>
                <a:lnTo>
                  <a:pt x="364235" y="88391"/>
                </a:lnTo>
                <a:lnTo>
                  <a:pt x="339851" y="57911"/>
                </a:lnTo>
                <a:lnTo>
                  <a:pt x="277367" y="15239"/>
                </a:lnTo>
                <a:lnTo>
                  <a:pt x="239267" y="4571"/>
                </a:lnTo>
                <a:lnTo>
                  <a:pt x="198119" y="0"/>
                </a:lnTo>
                <a:lnTo>
                  <a:pt x="178307" y="1523"/>
                </a:lnTo>
                <a:lnTo>
                  <a:pt x="138683" y="9143"/>
                </a:lnTo>
                <a:lnTo>
                  <a:pt x="103631" y="24383"/>
                </a:lnTo>
                <a:lnTo>
                  <a:pt x="71627" y="45719"/>
                </a:lnTo>
                <a:lnTo>
                  <a:pt x="44195" y="73151"/>
                </a:lnTo>
                <a:lnTo>
                  <a:pt x="22859" y="105155"/>
                </a:lnTo>
                <a:lnTo>
                  <a:pt x="7619" y="141731"/>
                </a:lnTo>
                <a:lnTo>
                  <a:pt x="0" y="179831"/>
                </a:lnTo>
                <a:lnTo>
                  <a:pt x="0" y="220979"/>
                </a:lnTo>
                <a:lnTo>
                  <a:pt x="3047" y="240791"/>
                </a:lnTo>
                <a:lnTo>
                  <a:pt x="9143" y="260603"/>
                </a:lnTo>
                <a:lnTo>
                  <a:pt x="15239" y="278891"/>
                </a:lnTo>
                <a:lnTo>
                  <a:pt x="18287" y="284479"/>
                </a:lnTo>
                <a:lnTo>
                  <a:pt x="18287" y="199643"/>
                </a:lnTo>
                <a:lnTo>
                  <a:pt x="19811" y="181355"/>
                </a:lnTo>
                <a:lnTo>
                  <a:pt x="32003" y="129539"/>
                </a:lnTo>
                <a:lnTo>
                  <a:pt x="59435" y="85343"/>
                </a:lnTo>
                <a:lnTo>
                  <a:pt x="99059" y="50291"/>
                </a:lnTo>
                <a:lnTo>
                  <a:pt x="146303" y="27431"/>
                </a:lnTo>
                <a:lnTo>
                  <a:pt x="181355" y="19811"/>
                </a:lnTo>
                <a:lnTo>
                  <a:pt x="217931" y="19811"/>
                </a:lnTo>
                <a:lnTo>
                  <a:pt x="269747" y="33527"/>
                </a:lnTo>
                <a:lnTo>
                  <a:pt x="315467" y="60959"/>
                </a:lnTo>
                <a:lnTo>
                  <a:pt x="348995" y="99059"/>
                </a:lnTo>
                <a:lnTo>
                  <a:pt x="371855" y="146303"/>
                </a:lnTo>
                <a:lnTo>
                  <a:pt x="380999" y="201167"/>
                </a:lnTo>
                <a:lnTo>
                  <a:pt x="380999" y="283463"/>
                </a:lnTo>
                <a:lnTo>
                  <a:pt x="384047" y="277367"/>
                </a:lnTo>
                <a:lnTo>
                  <a:pt x="390143" y="259079"/>
                </a:lnTo>
                <a:lnTo>
                  <a:pt x="394715" y="240791"/>
                </a:lnTo>
                <a:lnTo>
                  <a:pt x="397763" y="220979"/>
                </a:lnTo>
                <a:lnTo>
                  <a:pt x="399287" y="199643"/>
                </a:lnTo>
                <a:close/>
              </a:path>
              <a:path w="399414" h="401320">
                <a:moveTo>
                  <a:pt x="380999" y="283463"/>
                </a:moveTo>
                <a:lnTo>
                  <a:pt x="380999" y="201167"/>
                </a:lnTo>
                <a:lnTo>
                  <a:pt x="379475" y="219455"/>
                </a:lnTo>
                <a:lnTo>
                  <a:pt x="376427" y="237743"/>
                </a:lnTo>
                <a:lnTo>
                  <a:pt x="358139" y="286511"/>
                </a:lnTo>
                <a:lnTo>
                  <a:pt x="327659" y="329183"/>
                </a:lnTo>
                <a:lnTo>
                  <a:pt x="284987" y="359663"/>
                </a:lnTo>
                <a:lnTo>
                  <a:pt x="234695" y="377951"/>
                </a:lnTo>
                <a:lnTo>
                  <a:pt x="217931" y="380999"/>
                </a:lnTo>
                <a:lnTo>
                  <a:pt x="179831" y="380999"/>
                </a:lnTo>
                <a:lnTo>
                  <a:pt x="128015" y="367283"/>
                </a:lnTo>
                <a:lnTo>
                  <a:pt x="83819" y="339851"/>
                </a:lnTo>
                <a:lnTo>
                  <a:pt x="48767" y="301751"/>
                </a:lnTo>
                <a:lnTo>
                  <a:pt x="25907" y="254507"/>
                </a:lnTo>
                <a:lnTo>
                  <a:pt x="18287" y="199643"/>
                </a:lnTo>
                <a:lnTo>
                  <a:pt x="18287" y="284479"/>
                </a:lnTo>
                <a:lnTo>
                  <a:pt x="45719" y="327659"/>
                </a:lnTo>
                <a:lnTo>
                  <a:pt x="73151" y="355091"/>
                </a:lnTo>
                <a:lnTo>
                  <a:pt x="121919" y="385571"/>
                </a:lnTo>
                <a:lnTo>
                  <a:pt x="160019" y="396239"/>
                </a:lnTo>
                <a:lnTo>
                  <a:pt x="199643" y="400811"/>
                </a:lnTo>
                <a:lnTo>
                  <a:pt x="219455" y="399287"/>
                </a:lnTo>
                <a:lnTo>
                  <a:pt x="259079" y="391667"/>
                </a:lnTo>
                <a:lnTo>
                  <a:pt x="295655" y="376427"/>
                </a:lnTo>
                <a:lnTo>
                  <a:pt x="341375" y="341375"/>
                </a:lnTo>
                <a:lnTo>
                  <a:pt x="374903" y="295655"/>
                </a:lnTo>
                <a:lnTo>
                  <a:pt x="380999" y="283463"/>
                </a:lnTo>
                <a:close/>
              </a:path>
            </a:pathLst>
          </a:custGeom>
          <a:solidFill>
            <a:srgbClr val="00AF4F"/>
          </a:solidFill>
        </p:spPr>
        <p:txBody>
          <a:bodyPr wrap="square" lIns="0" tIns="0" rIns="0" bIns="0" rtlCol="0"/>
          <a:lstStyle/>
          <a:p>
            <a:endParaRPr/>
          </a:p>
        </p:txBody>
      </p:sp>
    </p:spTree>
    <p:extLst>
      <p:ext uri="{BB962C8B-B14F-4D97-AF65-F5344CB8AC3E}">
        <p14:creationId xmlns:p14="http://schemas.microsoft.com/office/powerpoint/2010/main" val="370792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Detectors – DET</a:t>
            </a:r>
            <a:endParaRPr lang="en-GB" dirty="0"/>
          </a:p>
        </p:txBody>
      </p:sp>
      <p:sp>
        <p:nvSpPr>
          <p:cNvPr id="3" name="Content Placeholder 2"/>
          <p:cNvSpPr>
            <a:spLocks noGrp="1"/>
          </p:cNvSpPr>
          <p:nvPr>
            <p:ph idx="1"/>
          </p:nvPr>
        </p:nvSpPr>
        <p:spPr>
          <a:xfrm>
            <a:off x="908051" y="2024068"/>
            <a:ext cx="10447867" cy="4097333"/>
          </a:xfrm>
        </p:spPr>
        <p:txBody>
          <a:bodyPr/>
          <a:lstStyle/>
          <a:p>
            <a:r>
              <a:rPr lang="en-US" sz="1200" b="1" spc="-1" dirty="0" smtClean="0">
                <a:solidFill>
                  <a:srgbClr val="000000"/>
                </a:solidFill>
                <a:uFill>
                  <a:solidFill>
                    <a:srgbClr val="FFFFFF"/>
                  </a:solidFill>
                </a:uFill>
              </a:rPr>
              <a:t>1</a:t>
            </a:r>
            <a:r>
              <a:rPr lang="en-US" sz="1200" b="1" spc="-1" baseline="30000" dirty="0" smtClean="0">
                <a:solidFill>
                  <a:srgbClr val="000000"/>
                </a:solidFill>
                <a:uFill>
                  <a:solidFill>
                    <a:srgbClr val="FFFFFF"/>
                  </a:solidFill>
                </a:uFill>
              </a:rPr>
              <a:t>st</a:t>
            </a:r>
            <a:r>
              <a:rPr lang="en-US" sz="1200" b="1" spc="-1" dirty="0" smtClean="0">
                <a:solidFill>
                  <a:srgbClr val="000000"/>
                </a:solidFill>
                <a:uFill>
                  <a:solidFill>
                    <a:srgbClr val="FFFFFF"/>
                  </a:solidFill>
                </a:uFill>
              </a:rPr>
              <a:t> </a:t>
            </a:r>
            <a:r>
              <a:rPr lang="en-US" sz="1200" b="1" spc="-1" dirty="0">
                <a:solidFill>
                  <a:srgbClr val="000000"/>
                </a:solidFill>
                <a:uFill>
                  <a:solidFill>
                    <a:srgbClr val="FFFFFF"/>
                  </a:solidFill>
                </a:uFill>
              </a:rPr>
              <a:t>AGIPD </a:t>
            </a:r>
            <a:r>
              <a:rPr lang="en-US" sz="1200" b="1" spc="-1" dirty="0" smtClean="0">
                <a:solidFill>
                  <a:srgbClr val="000000"/>
                </a:solidFill>
                <a:uFill>
                  <a:solidFill>
                    <a:srgbClr val="FFFFFF"/>
                  </a:solidFill>
                </a:uFill>
              </a:rPr>
              <a:t>SPB</a:t>
            </a:r>
            <a:endParaRPr lang="en-GB" sz="1200" dirty="0" smtClean="0"/>
          </a:p>
          <a:p>
            <a:pPr lvl="1"/>
            <a:r>
              <a:rPr lang="en-US" sz="1200" spc="-1" dirty="0" smtClean="0">
                <a:solidFill>
                  <a:srgbClr val="000000"/>
                </a:solidFill>
                <a:uFill>
                  <a:solidFill>
                    <a:srgbClr val="FFFFFF"/>
                  </a:solidFill>
                </a:uFill>
              </a:rPr>
              <a:t>Operation </a:t>
            </a:r>
            <a:r>
              <a:rPr lang="en-US" sz="1200" spc="-1" dirty="0">
                <a:solidFill>
                  <a:srgbClr val="000000"/>
                </a:solidFill>
                <a:uFill>
                  <a:solidFill>
                    <a:srgbClr val="FFFFFF"/>
                  </a:solidFill>
                </a:uFill>
              </a:rPr>
              <a:t>– User proposal p2116:</a:t>
            </a:r>
          </a:p>
          <a:p>
            <a:pPr lvl="2"/>
            <a:r>
              <a:rPr lang="en-US" sz="1200" dirty="0">
                <a:solidFill>
                  <a:srgbClr val="000000"/>
                </a:solidFill>
                <a:latin typeface="Arial" charset="0"/>
                <a:ea typeface="ＭＳ Ｐゴシック" charset="0"/>
                <a:sym typeface="Wingdings" panose="05000000000000000000" pitchFamily="2" charset="2"/>
              </a:rPr>
              <a:t>Configuration with 176 memory cells, 120 X-ray pulses per train @ 1Mhz were collected</a:t>
            </a:r>
          </a:p>
          <a:p>
            <a:pPr lvl="2"/>
            <a:r>
              <a:rPr lang="en-US" sz="1200" dirty="0">
                <a:solidFill>
                  <a:srgbClr val="000000"/>
                </a:solidFill>
                <a:latin typeface="Arial" charset="0"/>
                <a:ea typeface="ＭＳ Ｐゴシック" charset="0"/>
                <a:sym typeface="Wingdings" panose="05000000000000000000" pitchFamily="2" charset="2"/>
              </a:rPr>
              <a:t>Collected data: 214 TB</a:t>
            </a:r>
          </a:p>
          <a:p>
            <a:pPr lvl="2"/>
            <a:r>
              <a:rPr lang="en-US" sz="1200" spc="-1" dirty="0">
                <a:solidFill>
                  <a:srgbClr val="000000"/>
                </a:solidFill>
                <a:uFill>
                  <a:solidFill>
                    <a:srgbClr val="FFFFFF"/>
                  </a:solidFill>
                </a:uFill>
                <a:latin typeface="Arial" charset="0"/>
                <a:ea typeface="ＭＳ Ｐゴシック" charset="0"/>
                <a:sym typeface="Wingdings" panose="05000000000000000000" pitchFamily="2" charset="2"/>
              </a:rPr>
              <a:t>Issues:</a:t>
            </a:r>
          </a:p>
          <a:p>
            <a:pPr lvl="3"/>
            <a:r>
              <a:rPr lang="en-US" sz="1200" spc="-1" dirty="0">
                <a:solidFill>
                  <a:srgbClr val="000000"/>
                </a:solidFill>
                <a:uFill>
                  <a:solidFill>
                    <a:srgbClr val="FFFFFF"/>
                  </a:solidFill>
                </a:uFill>
                <a:latin typeface="Arial" charset="0"/>
                <a:ea typeface="ＭＳ Ｐゴシック" charset="0"/>
                <a:sym typeface="Wingdings" panose="05000000000000000000" pitchFamily="2" charset="2"/>
              </a:rPr>
              <a:t>Hardware  problem (ADC board for Q1M2 module)  Power cycling the system solved the problem.</a:t>
            </a:r>
          </a:p>
          <a:p>
            <a:pPr lvl="3"/>
            <a:r>
              <a:rPr lang="en-US" sz="1200" spc="-1" dirty="0">
                <a:solidFill>
                  <a:srgbClr val="000000"/>
                </a:solidFill>
                <a:uFill>
                  <a:solidFill>
                    <a:srgbClr val="FFFFFF"/>
                  </a:solidFill>
                </a:uFill>
                <a:latin typeface="Arial" charset="0"/>
                <a:ea typeface="ＭＳ Ｐゴシック" charset="0"/>
                <a:sym typeface="Wingdings" panose="05000000000000000000" pitchFamily="2" charset="2"/>
              </a:rPr>
              <a:t>Configuration of the detector was not always properly applied  the detector operators were made aware of this problem and temporary solution (before the problem will be fixed on the firmware level) was provided </a:t>
            </a:r>
          </a:p>
          <a:p>
            <a:pPr lvl="1"/>
            <a:r>
              <a:rPr lang="en-US" sz="1200" spc="-1" dirty="0">
                <a:solidFill>
                  <a:srgbClr val="000000"/>
                </a:solidFill>
                <a:uFill>
                  <a:solidFill>
                    <a:srgbClr val="FFFFFF"/>
                  </a:solidFill>
                </a:uFill>
                <a:latin typeface="Arial" charset="0"/>
                <a:ea typeface="ＭＳ Ｐゴシック" charset="0"/>
                <a:sym typeface="Wingdings" panose="05000000000000000000" pitchFamily="2" charset="2"/>
              </a:rPr>
              <a:t>Operation – User proposal p2120:</a:t>
            </a:r>
          </a:p>
          <a:p>
            <a:pPr lvl="2"/>
            <a:r>
              <a:rPr lang="en-US" sz="1200" dirty="0">
                <a:solidFill>
                  <a:srgbClr val="000000"/>
                </a:solidFill>
                <a:latin typeface="Arial" charset="0"/>
                <a:ea typeface="ＭＳ Ｐゴシック" charset="0"/>
                <a:sym typeface="Wingdings" panose="05000000000000000000" pitchFamily="2" charset="2"/>
              </a:rPr>
              <a:t>Configuration was updated to avoid storage of the data w/o X-rays  current configuration: 128 memory cells per train @ 1.1 </a:t>
            </a:r>
            <a:r>
              <a:rPr lang="en-US" sz="1200" dirty="0" err="1">
                <a:solidFill>
                  <a:srgbClr val="000000"/>
                </a:solidFill>
                <a:latin typeface="Arial" charset="0"/>
                <a:ea typeface="ＭＳ Ｐゴシック" charset="0"/>
                <a:sym typeface="Wingdings" panose="05000000000000000000" pitchFamily="2" charset="2"/>
              </a:rPr>
              <a:t>Mhz</a:t>
            </a:r>
            <a:r>
              <a:rPr lang="en-US" sz="1200" dirty="0">
                <a:solidFill>
                  <a:srgbClr val="000000"/>
                </a:solidFill>
                <a:latin typeface="Arial" charset="0"/>
                <a:ea typeface="ＭＳ Ｐゴシック" charset="0"/>
                <a:sym typeface="Wingdings" panose="05000000000000000000" pitchFamily="2" charset="2"/>
              </a:rPr>
              <a:t> </a:t>
            </a:r>
            <a:endParaRPr lang="en-US" sz="1200" dirty="0" smtClean="0">
              <a:solidFill>
                <a:srgbClr val="000000"/>
              </a:solidFill>
              <a:latin typeface="Arial" charset="0"/>
              <a:ea typeface="ＭＳ Ｐゴシック" charset="0"/>
              <a:sym typeface="Wingdings" panose="05000000000000000000" pitchFamily="2" charset="2"/>
            </a:endParaRPr>
          </a:p>
          <a:p>
            <a:r>
              <a:rPr lang="en-US" sz="1200" dirty="0" smtClean="0">
                <a:solidFill>
                  <a:srgbClr val="000000"/>
                </a:solidFill>
                <a:latin typeface="Arial" charset="0"/>
                <a:ea typeface="ＭＳ Ｐゴシック" charset="0"/>
                <a:sym typeface="Wingdings" panose="05000000000000000000" pitchFamily="2" charset="2"/>
              </a:rPr>
              <a:t> </a:t>
            </a:r>
            <a:r>
              <a:rPr lang="en-US" sz="1200" b="1" spc="-1" dirty="0" smtClean="0">
                <a:solidFill>
                  <a:srgbClr val="000000"/>
                </a:solidFill>
                <a:uFill>
                  <a:solidFill>
                    <a:srgbClr val="FFFFFF"/>
                  </a:solidFill>
                </a:uFill>
              </a:rPr>
              <a:t>LPD at FXE</a:t>
            </a:r>
          </a:p>
          <a:p>
            <a:pPr lvl="1"/>
            <a:r>
              <a:rPr lang="en-US" sz="1200" spc="-1" dirty="0" smtClean="0">
                <a:solidFill>
                  <a:srgbClr val="000000"/>
                </a:solidFill>
                <a:uFill>
                  <a:solidFill>
                    <a:srgbClr val="FFFFFF"/>
                  </a:solidFill>
                </a:uFill>
              </a:rPr>
              <a:t>Operation</a:t>
            </a:r>
          </a:p>
          <a:p>
            <a:pPr lvl="2"/>
            <a:r>
              <a:rPr lang="en-US" sz="1200" spc="-1" dirty="0" smtClean="0">
                <a:solidFill>
                  <a:srgbClr val="000000"/>
                </a:solidFill>
                <a:uFill>
                  <a:solidFill>
                    <a:srgbClr val="FFFFFF"/>
                  </a:solidFill>
                </a:uFill>
              </a:rPr>
              <a:t>Collected data: 20 TB</a:t>
            </a:r>
          </a:p>
          <a:p>
            <a:pPr lvl="1"/>
            <a:r>
              <a:rPr lang="en-US" sz="1200" spc="-1" dirty="0" smtClean="0">
                <a:solidFill>
                  <a:srgbClr val="000000"/>
                </a:solidFill>
                <a:uFill>
                  <a:solidFill>
                    <a:srgbClr val="FFFFFF"/>
                  </a:solidFill>
                </a:uFill>
              </a:rPr>
              <a:t>Issues</a:t>
            </a:r>
          </a:p>
          <a:p>
            <a:pPr lvl="2"/>
            <a:r>
              <a:rPr lang="en-GB" sz="1200" dirty="0" smtClean="0"/>
              <a:t>Overcurrent in module Q2M4 observed, factor of 10 higher as nominal</a:t>
            </a:r>
          </a:p>
          <a:p>
            <a:pPr lvl="2"/>
            <a:r>
              <a:rPr lang="en-GB" sz="1200" dirty="0" smtClean="0"/>
              <a:t>Removed sensor tile from module, this fixed potential short though broken bond wires on the module</a:t>
            </a:r>
          </a:p>
          <a:p>
            <a:pPr lvl="2"/>
            <a:r>
              <a:rPr lang="en-GB" sz="1200" dirty="0" smtClean="0"/>
              <a:t>Confirmation with X-rays still pending</a:t>
            </a:r>
            <a:endParaRPr lang="en-GB" sz="1200" dirty="0"/>
          </a:p>
          <a:p>
            <a:pPr lvl="1"/>
            <a:endParaRPr lang="en-US" sz="1200" spc="-1" dirty="0">
              <a:solidFill>
                <a:srgbClr val="000000"/>
              </a:solidFill>
              <a:uFill>
                <a:solidFill>
                  <a:srgbClr val="FFFFFF"/>
                </a:solidFill>
              </a:uFill>
            </a:endParaRPr>
          </a:p>
          <a:p>
            <a:pPr marL="535768" lvl="2" indent="0">
              <a:buNone/>
            </a:pPr>
            <a:endParaRPr lang="en-US" sz="1200" spc="-1" dirty="0">
              <a:solidFill>
                <a:srgbClr val="000000"/>
              </a:solidFill>
              <a:uFill>
                <a:solidFill>
                  <a:srgbClr val="FFFFFF"/>
                </a:solidFill>
              </a:uFill>
            </a:endParaRPr>
          </a:p>
          <a:p>
            <a:pPr lvl="1"/>
            <a:endParaRPr lang="en-US" sz="1200" dirty="0">
              <a:solidFill>
                <a:srgbClr val="000000"/>
              </a:solidFill>
              <a:latin typeface="Arial" charset="0"/>
              <a:ea typeface="ＭＳ Ｐゴシック" charset="0"/>
              <a:sym typeface="Wingdings" charset="0"/>
            </a:endParaRPr>
          </a:p>
          <a:p>
            <a:pPr lvl="2"/>
            <a:endParaRPr lang="en-US" sz="1200" spc="-1" dirty="0" smtClean="0">
              <a:solidFill>
                <a:srgbClr val="000000"/>
              </a:solidFill>
              <a:uFill>
                <a:solidFill>
                  <a:srgbClr val="FFFFFF"/>
                </a:solidFill>
              </a:uFill>
            </a:endParaRPr>
          </a:p>
          <a:p>
            <a:endParaRPr lang="en-US" sz="1200" spc="-1" dirty="0" smtClean="0">
              <a:solidFill>
                <a:srgbClr val="000000"/>
              </a:solidFill>
              <a:uFill>
                <a:solidFill>
                  <a:srgbClr val="FFFFFF"/>
                </a:solidFill>
              </a:uFill>
            </a:endParaRPr>
          </a:p>
        </p:txBody>
      </p:sp>
    </p:spTree>
    <p:extLst>
      <p:ext uri="{BB962C8B-B14F-4D97-AF65-F5344CB8AC3E}">
        <p14:creationId xmlns:p14="http://schemas.microsoft.com/office/powerpoint/2010/main" val="12260013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XFEL_PowerPoint_16x9_v3">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thm15="http://schemas.microsoft.com/office/thememl/2012/main" xmlns="" name="XFEL_PowerPoint_16x9.potx" id="{5D9E4C7F-CF90-47AA-9B5A-D1B8A1F64B49}" vid="{107EC11D-EED3-47DC-89A2-C8C245B9F56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Template>
  <TotalTime>0</TotalTime>
  <Words>1442</Words>
  <Application>Microsoft Office PowerPoint</Application>
  <PresentationFormat>Custom</PresentationFormat>
  <Paragraphs>209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XFEL_PowerPoint_16x9_v3</vt:lpstr>
      <vt:lpstr>Joint Operation &amp; Readiness meeting</vt:lpstr>
      <vt:lpstr>PRC</vt:lpstr>
      <vt:lpstr>Report from Dispatch / Various</vt:lpstr>
      <vt:lpstr>HED</vt:lpstr>
      <vt:lpstr>SA2-XTD6 Tech. Commissioning (T-C) status 31.8.2018 KW35</vt:lpstr>
      <vt:lpstr>SA2-XTD6 Tech. Commissioning (T-C) status 31.8.2018 KW35</vt:lpstr>
      <vt:lpstr>SA2-XTD6 Tech. Commissioning (T-C) status 31.8.2018 KW35</vt:lpstr>
      <vt:lpstr>PowerPoint Presentation</vt:lpstr>
      <vt:lpstr>Detectors – DET</vt:lpstr>
      <vt:lpstr>Detectors – DET</vt:lpstr>
      <vt:lpstr>Detectors – DET</vt:lpstr>
      <vt:lpstr>AE</vt:lpstr>
      <vt:lpstr>VAC</vt:lpstr>
      <vt:lpstr>SRP</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Burger, Claudia</dc:creator>
  <cp:lastModifiedBy>Adriano Violante</cp:lastModifiedBy>
  <cp:revision>110</cp:revision>
  <dcterms:created xsi:type="dcterms:W3CDTF">2016-11-17T10:20:04Z</dcterms:created>
  <dcterms:modified xsi:type="dcterms:W3CDTF">2018-08-31T06:18:27Z</dcterms:modified>
</cp:coreProperties>
</file>