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349" r:id="rId2"/>
    <p:sldId id="357" r:id="rId3"/>
    <p:sldId id="358" r:id="rId4"/>
    <p:sldId id="365" r:id="rId5"/>
    <p:sldId id="352" r:id="rId6"/>
    <p:sldId id="364" r:id="rId7"/>
    <p:sldId id="351" r:id="rId8"/>
    <p:sldId id="363" r:id="rId9"/>
    <p:sldId id="359" r:id="rId10"/>
    <p:sldId id="360" r:id="rId11"/>
    <p:sldId id="361" r:id="rId12"/>
    <p:sldId id="353" r:id="rId13"/>
    <p:sldId id="36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showGuides="1">
      <p:cViewPr>
        <p:scale>
          <a:sx n="100" d="100"/>
          <a:sy n="100" d="100"/>
        </p:scale>
        <p:origin x="-936" y="-94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07.09.2018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07.09.2018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a:t>
            </a:r>
          </a:p>
          <a:p>
            <a:r>
              <a:rPr lang="en-US" dirty="0" smtClean="0"/>
              <a:t>Report Dispatch</a:t>
            </a:r>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p>
          <a:p>
            <a:pPr lvl="1"/>
            <a:r>
              <a:rPr lang="en-US" dirty="0" smtClean="0"/>
              <a:t>HED*</a:t>
            </a:r>
          </a:p>
          <a:p>
            <a:r>
              <a:rPr lang="en-US" dirty="0"/>
              <a:t>Beam transport</a:t>
            </a:r>
          </a:p>
          <a:p>
            <a:pPr lvl="1"/>
            <a:r>
              <a:rPr lang="en-US" dirty="0" smtClean="0"/>
              <a:t>Task force XTD6 installation*</a:t>
            </a:r>
            <a:endParaRPr lang="en-US" dirty="0"/>
          </a:p>
          <a:p>
            <a:pPr lvl="1"/>
            <a:r>
              <a:rPr lang="en-US" dirty="0"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2"/>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3"/>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Optical </a:t>
            </a:r>
            <a:r>
              <a:rPr lang="en-US" dirty="0" smtClean="0"/>
              <a:t>lasers*</a:t>
            </a:r>
            <a:endParaRPr lang="en-US" dirty="0"/>
          </a:p>
          <a:p>
            <a:r>
              <a:rPr lang="en-US" dirty="0" smtClean="0"/>
              <a:t>Detectors*</a:t>
            </a:r>
          </a:p>
          <a:p>
            <a:r>
              <a:rPr lang="en-US" dirty="0" smtClean="0"/>
              <a:t>Electronics</a:t>
            </a:r>
          </a:p>
          <a:p>
            <a:pPr lvl="1"/>
            <a:r>
              <a:rPr lang="en-US" dirty="0" smtClean="0"/>
              <a:t>AE*</a:t>
            </a:r>
          </a:p>
          <a:p>
            <a:pPr lvl="1"/>
            <a:r>
              <a:rPr lang="en-US" dirty="0" smtClean="0"/>
              <a:t>EETF</a:t>
            </a:r>
          </a:p>
          <a:p>
            <a:r>
              <a:rPr lang="en-US" dirty="0" smtClean="0"/>
              <a:t>CAS</a:t>
            </a:r>
          </a:p>
          <a:p>
            <a:r>
              <a:rPr lang="en-US" dirty="0" smtClean="0"/>
              <a:t>ITDM</a:t>
            </a:r>
          </a:p>
          <a:p>
            <a:endParaRPr lang="en-US" dirty="0"/>
          </a:p>
          <a:p>
            <a:r>
              <a:rPr lang="en-US" dirty="0" smtClean="0"/>
              <a:t>SRP</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908051" y="2024068"/>
            <a:ext cx="10469032" cy="4097332"/>
          </a:xfrm>
        </p:spPr>
        <p:txBody>
          <a:bodyPr/>
          <a:lstStyle/>
          <a:p>
            <a:r>
              <a:rPr lang="en-US" sz="1200" b="1" spc="-1" dirty="0" smtClean="0">
                <a:solidFill>
                  <a:srgbClr val="000000"/>
                </a:solidFill>
                <a:uFill>
                  <a:solidFill>
                    <a:srgbClr val="FFFFFF"/>
                  </a:solidFill>
                </a:uFill>
                <a:sym typeface="Wingdings" panose="05000000000000000000" pitchFamily="2" charset="2"/>
              </a:rPr>
              <a:t>2</a:t>
            </a:r>
            <a:r>
              <a:rPr lang="en-US" sz="1200" b="1" spc="-1" baseline="30000" dirty="0" smtClean="0">
                <a:solidFill>
                  <a:srgbClr val="000000"/>
                </a:solidFill>
                <a:uFill>
                  <a:solidFill>
                    <a:srgbClr val="FFFFFF"/>
                  </a:solidFill>
                </a:uFill>
                <a:sym typeface="Wingdings" panose="05000000000000000000" pitchFamily="2" charset="2"/>
              </a:rPr>
              <a:t>nd</a:t>
            </a:r>
            <a:r>
              <a:rPr lang="en-US" sz="1200" b="1" spc="-1" dirty="0" smtClean="0">
                <a:solidFill>
                  <a:srgbClr val="000000"/>
                </a:solidFill>
                <a:uFill>
                  <a:solidFill>
                    <a:srgbClr val="FFFFFF"/>
                  </a:solidFill>
                </a:uFill>
                <a:sym typeface="Wingdings" panose="05000000000000000000" pitchFamily="2" charset="2"/>
              </a:rPr>
              <a:t> </a:t>
            </a:r>
            <a:r>
              <a:rPr lang="en-US" sz="1200" b="1" spc="-1" dirty="0">
                <a:solidFill>
                  <a:srgbClr val="000000"/>
                </a:solidFill>
                <a:uFill>
                  <a:solidFill>
                    <a:srgbClr val="FFFFFF"/>
                  </a:solidFill>
                </a:uFill>
                <a:sym typeface="Wingdings" panose="05000000000000000000" pitchFamily="2" charset="2"/>
              </a:rPr>
              <a:t>AGIPD MID</a:t>
            </a:r>
          </a:p>
          <a:p>
            <a:pPr lvl="1"/>
            <a:r>
              <a:rPr lang="en-US" sz="1200" spc="-1" dirty="0" smtClean="0">
                <a:solidFill>
                  <a:srgbClr val="000000"/>
                </a:solidFill>
                <a:uFill>
                  <a:solidFill>
                    <a:srgbClr val="FFFFFF"/>
                  </a:solidFill>
                </a:uFill>
                <a:sym typeface="Wingdings" panose="05000000000000000000" pitchFamily="2" charset="2"/>
              </a:rPr>
              <a:t> </a:t>
            </a:r>
            <a:r>
              <a:rPr lang="en-US" sz="1200" spc="-1" dirty="0">
                <a:solidFill>
                  <a:srgbClr val="000000"/>
                </a:solidFill>
                <a:uFill>
                  <a:solidFill>
                    <a:srgbClr val="FFFFFF"/>
                  </a:solidFill>
                </a:uFill>
                <a:sym typeface="Wingdings" panose="05000000000000000000" pitchFamily="2" charset="2"/>
              </a:rPr>
              <a:t>Detector is pumped P=2x10^-6 mbar @ Temp=-10degC on cooling blocks</a:t>
            </a:r>
          </a:p>
          <a:p>
            <a:pPr lvl="1"/>
            <a:r>
              <a:rPr lang="en-US" sz="1200" spc="-1" dirty="0">
                <a:solidFill>
                  <a:srgbClr val="000000"/>
                </a:solidFill>
                <a:uFill>
                  <a:solidFill>
                    <a:srgbClr val="FFFFFF"/>
                  </a:solidFill>
                </a:uFill>
                <a:sym typeface="Wingdings" panose="05000000000000000000" pitchFamily="2" charset="2"/>
              </a:rPr>
              <a:t>It was discovered that the radiators used in the system are NOT  suitable for pressure of 3 bars.  the new radiators were installed and leak test was performed</a:t>
            </a:r>
          </a:p>
          <a:p>
            <a:pPr lvl="1"/>
            <a:r>
              <a:rPr lang="en-US" sz="1200" spc="-1" dirty="0">
                <a:solidFill>
                  <a:srgbClr val="000000"/>
                </a:solidFill>
                <a:uFill>
                  <a:solidFill>
                    <a:srgbClr val="FFFFFF"/>
                  </a:solidFill>
                </a:uFill>
                <a:sym typeface="Wingdings" panose="05000000000000000000" pitchFamily="2" charset="2"/>
              </a:rPr>
              <a:t>Interlocks are operational: Interlock signals from detector(i.e. MC-LIVE and T_LTCC_OK) was tested.</a:t>
            </a:r>
          </a:p>
          <a:p>
            <a:pPr lvl="1"/>
            <a:r>
              <a:rPr lang="en-US" sz="1200" spc="-1" dirty="0">
                <a:solidFill>
                  <a:srgbClr val="000000"/>
                </a:solidFill>
                <a:uFill>
                  <a:solidFill>
                    <a:srgbClr val="FFFFFF"/>
                  </a:solidFill>
                </a:uFill>
                <a:sym typeface="Wingdings" panose="05000000000000000000" pitchFamily="2" charset="2"/>
              </a:rPr>
              <a:t>LV power configuration was adjusted for the MID AGIPD and the detector was powered up  (up to ASICS&lt;=&gt; LV)  </a:t>
            </a:r>
          </a:p>
          <a:p>
            <a:pPr lvl="1"/>
            <a:r>
              <a:rPr lang="en-US" sz="1200" spc="-1" dirty="0">
                <a:solidFill>
                  <a:srgbClr val="000000"/>
                </a:solidFill>
                <a:uFill>
                  <a:solidFill>
                    <a:srgbClr val="FFFFFF"/>
                  </a:solidFill>
                </a:uFill>
                <a:sym typeface="Wingdings" panose="05000000000000000000" pitchFamily="2" charset="2"/>
              </a:rPr>
              <a:t>Control of AGIPD via “old”  </a:t>
            </a:r>
            <a:r>
              <a:rPr lang="en-US" sz="1200" spc="-1" dirty="0" err="1">
                <a:solidFill>
                  <a:srgbClr val="000000"/>
                </a:solidFill>
                <a:uFill>
                  <a:solidFill>
                    <a:srgbClr val="FFFFFF"/>
                  </a:solidFill>
                </a:uFill>
                <a:sym typeface="Wingdings" panose="05000000000000000000" pitchFamily="2" charset="2"/>
              </a:rPr>
              <a:t>Karabo</a:t>
            </a:r>
            <a:r>
              <a:rPr lang="en-US" sz="1200" spc="-1" dirty="0">
                <a:solidFill>
                  <a:srgbClr val="000000"/>
                </a:solidFill>
                <a:uFill>
                  <a:solidFill>
                    <a:srgbClr val="FFFFFF"/>
                  </a:solidFill>
                </a:uFill>
                <a:sym typeface="Wingdings" panose="05000000000000000000" pitchFamily="2" charset="2"/>
              </a:rPr>
              <a:t> (2.1.1)  was tested successfully </a:t>
            </a:r>
          </a:p>
          <a:p>
            <a:pPr lvl="1"/>
            <a:r>
              <a:rPr lang="en-US" sz="1200" spc="-1" dirty="0" err="1">
                <a:solidFill>
                  <a:srgbClr val="000000"/>
                </a:solidFill>
                <a:uFill>
                  <a:solidFill>
                    <a:srgbClr val="FFFFFF"/>
                  </a:solidFill>
                </a:uFill>
                <a:sym typeface="Wingdings" panose="05000000000000000000" pitchFamily="2" charset="2"/>
              </a:rPr>
              <a:t>Karabo</a:t>
            </a:r>
            <a:r>
              <a:rPr lang="en-US" sz="1200" spc="-1" dirty="0">
                <a:solidFill>
                  <a:srgbClr val="000000"/>
                </a:solidFill>
                <a:uFill>
                  <a:solidFill>
                    <a:srgbClr val="FFFFFF"/>
                  </a:solidFill>
                </a:uFill>
                <a:sym typeface="Wingdings" panose="05000000000000000000" pitchFamily="2" charset="2"/>
              </a:rPr>
              <a:t> was upgraded to </a:t>
            </a:r>
            <a:r>
              <a:rPr lang="en-US" sz="1200" spc="-1" dirty="0" err="1">
                <a:solidFill>
                  <a:srgbClr val="000000"/>
                </a:solidFill>
                <a:uFill>
                  <a:solidFill>
                    <a:srgbClr val="FFFFFF"/>
                  </a:solidFill>
                </a:uFill>
                <a:sym typeface="Wingdings" panose="05000000000000000000" pitchFamily="2" charset="2"/>
              </a:rPr>
              <a:t>Karabo</a:t>
            </a:r>
            <a:r>
              <a:rPr lang="en-US" sz="1200" spc="-1" dirty="0">
                <a:solidFill>
                  <a:srgbClr val="000000"/>
                </a:solidFill>
                <a:uFill>
                  <a:solidFill>
                    <a:srgbClr val="FFFFFF"/>
                  </a:solidFill>
                </a:uFill>
                <a:sym typeface="Wingdings" panose="05000000000000000000" pitchFamily="2" charset="2"/>
              </a:rPr>
              <a:t> 2.2.4 and successfully tested</a:t>
            </a:r>
          </a:p>
          <a:p>
            <a:pPr marL="267884" lvl="1" indent="0">
              <a:buNone/>
            </a:pPr>
            <a:endParaRPr lang="en-US" sz="1200" spc="-1" dirty="0">
              <a:solidFill>
                <a:srgbClr val="000000"/>
              </a:solidFill>
              <a:uFill>
                <a:solidFill>
                  <a:srgbClr val="FFFFFF"/>
                </a:solidFill>
              </a:uFill>
              <a:sym typeface="Wingdings" panose="05000000000000000000" pitchFamily="2" charset="2"/>
            </a:endParaRPr>
          </a:p>
          <a:p>
            <a:pPr lvl="1"/>
            <a:r>
              <a:rPr lang="en-US" sz="1200" spc="-1" dirty="0">
                <a:solidFill>
                  <a:srgbClr val="000000"/>
                </a:solidFill>
                <a:uFill>
                  <a:solidFill>
                    <a:srgbClr val="FFFFFF"/>
                  </a:solidFill>
                </a:uFill>
                <a:sym typeface="Wingdings" panose="05000000000000000000" pitchFamily="2" charset="2"/>
              </a:rPr>
              <a:t>Issues</a:t>
            </a:r>
          </a:p>
          <a:p>
            <a:pPr lvl="2"/>
            <a:r>
              <a:rPr lang="en-US" sz="1200" spc="-1" dirty="0">
                <a:solidFill>
                  <a:srgbClr val="000000"/>
                </a:solidFill>
                <a:uFill>
                  <a:solidFill>
                    <a:srgbClr val="FFFFFF"/>
                  </a:solidFill>
                </a:uFill>
                <a:sym typeface="Wingdings" panose="05000000000000000000" pitchFamily="2" charset="2"/>
              </a:rPr>
              <a:t>MFPGA board of wing 2 does not have sense wire connection</a:t>
            </a:r>
          </a:p>
          <a:p>
            <a:pPr lvl="2"/>
            <a:r>
              <a:rPr lang="en-US" sz="1200" spc="-1" dirty="0">
                <a:solidFill>
                  <a:srgbClr val="000000"/>
                </a:solidFill>
                <a:uFill>
                  <a:solidFill>
                    <a:srgbClr val="FFFFFF"/>
                  </a:solidFill>
                </a:uFill>
                <a:sym typeface="Wingdings" panose="05000000000000000000" pitchFamily="2" charset="2"/>
              </a:rPr>
              <a:t> MC_LIVE signal trips interlocks (the same as it was at SPB before the firmware on micro Controller was upgraded)</a:t>
            </a:r>
          </a:p>
          <a:p>
            <a:pPr lvl="2"/>
            <a:r>
              <a:rPr lang="en-US" sz="1200" spc="-1" dirty="0">
                <a:solidFill>
                  <a:srgbClr val="000000"/>
                </a:solidFill>
                <a:uFill>
                  <a:solidFill>
                    <a:srgbClr val="FFFFFF"/>
                  </a:solidFill>
                </a:uFill>
                <a:sym typeface="Wingdings" panose="05000000000000000000" pitchFamily="2" charset="2"/>
              </a:rPr>
              <a:t>Two ASIC power channels show some issues --&gt; problem under investigation. At the moment, I power these channels w/o sense wire feedback, so they are underpowered. </a:t>
            </a:r>
          </a:p>
        </p:txBody>
      </p:sp>
    </p:spTree>
    <p:extLst>
      <p:ext uri="{BB962C8B-B14F-4D97-AF65-F5344CB8AC3E}">
        <p14:creationId xmlns:p14="http://schemas.microsoft.com/office/powerpoint/2010/main" val="5290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Detectors – DET</a:t>
            </a:r>
          </a:p>
        </p:txBody>
      </p:sp>
      <p:sp>
        <p:nvSpPr>
          <p:cNvPr id="3" name="Content Placeholder 2"/>
          <p:cNvSpPr>
            <a:spLocks noGrp="1"/>
          </p:cNvSpPr>
          <p:nvPr>
            <p:ph idx="1"/>
          </p:nvPr>
        </p:nvSpPr>
        <p:spPr>
          <a:xfrm>
            <a:off x="772584" y="5224468"/>
            <a:ext cx="10469032" cy="956200"/>
          </a:xfrm>
        </p:spPr>
        <p:txBody>
          <a:bodyPr/>
          <a:lstStyle/>
          <a:p>
            <a:r>
              <a:rPr lang="en-US" sz="1200" b="1" dirty="0" smtClean="0"/>
              <a:t>FastCCD</a:t>
            </a:r>
            <a:endParaRPr lang="en-US" sz="1200" dirty="0" smtClean="0"/>
          </a:p>
          <a:p>
            <a:pPr lvl="1"/>
            <a:r>
              <a:rPr lang="en-US" sz="1200" dirty="0" smtClean="0"/>
              <a:t>Testing and bug fixing of new control software ongoing</a:t>
            </a:r>
          </a:p>
          <a:p>
            <a:pPr lvl="1"/>
            <a:r>
              <a:rPr lang="en-US" sz="1200" dirty="0" smtClean="0"/>
              <a:t>In vacuum cables are on the critical path. LBNL informed, will take all measures to speed up delivery to XFEL until end of next week.</a:t>
            </a:r>
          </a:p>
        </p:txBody>
      </p:sp>
      <p:sp>
        <p:nvSpPr>
          <p:cNvPr id="4" name="Content Placeholder 2"/>
          <p:cNvSpPr txBox="1">
            <a:spLocks/>
          </p:cNvSpPr>
          <p:nvPr/>
        </p:nvSpPr>
        <p:spPr>
          <a:xfrm>
            <a:off x="716140" y="1566868"/>
            <a:ext cx="10469032" cy="3360732"/>
          </a:xfrm>
          <a:prstGeom prst="rect">
            <a:avLst/>
          </a:prstGeom>
        </p:spPr>
        <p:txBody>
          <a:bodyPr vert="horz" lIns="0" tIns="0" rIns="0" bIns="0" rtlCol="0" anchor="t" anchorCtr="0">
            <a:noAutofit/>
          </a:bodyPr>
          <a:lstStyle>
            <a:lvl1pPr marL="267884" indent="-267884" algn="l" defTabSz="685783" rtl="0" eaLnBrk="1" latinLnBrk="0" hangingPunct="1">
              <a:lnSpc>
                <a:spcPct val="114000"/>
              </a:lnSpc>
              <a:spcBef>
                <a:spcPts val="1350"/>
              </a:spcBef>
              <a:buClr>
                <a:schemeClr val="bg2"/>
              </a:buClr>
              <a:buFontTx/>
              <a:buBlip>
                <a:blip r:embed="rId2"/>
              </a:buBlip>
              <a:defRPr sz="1400" kern="1200">
                <a:solidFill>
                  <a:schemeClr val="tx1"/>
                </a:solidFill>
                <a:latin typeface="+mn-lt"/>
                <a:ea typeface="+mn-ea"/>
                <a:cs typeface="+mn-cs"/>
              </a:defRPr>
            </a:lvl1pPr>
            <a:lvl2pPr marL="535768" indent="-267884" algn="l" defTabSz="685783" rtl="0" eaLnBrk="1" latinLnBrk="0" hangingPunct="1">
              <a:lnSpc>
                <a:spcPct val="114000"/>
              </a:lnSpc>
              <a:spcBef>
                <a:spcPts val="0"/>
              </a:spcBef>
              <a:buClr>
                <a:schemeClr val="accent2"/>
              </a:buClr>
              <a:buFontTx/>
              <a:buBlip>
                <a:blip r:embed="rId3"/>
              </a:buBlip>
              <a:defRPr sz="1400" kern="1200">
                <a:solidFill>
                  <a:schemeClr val="tx1"/>
                </a:solidFill>
                <a:latin typeface="+mn-lt"/>
                <a:ea typeface="+mn-ea"/>
                <a:cs typeface="+mn-cs"/>
              </a:defRPr>
            </a:lvl2pPr>
            <a:lvl3pPr marL="736979" indent="-201211" algn="l" defTabSz="685783" rtl="0" eaLnBrk="1" latinLnBrk="0" hangingPunct="1">
              <a:lnSpc>
                <a:spcPct val="114000"/>
              </a:lnSpc>
              <a:spcBef>
                <a:spcPts val="0"/>
              </a:spcBef>
              <a:buFont typeface="Arial" panose="020B0604020202020204" pitchFamily="34" charset="0"/>
              <a:buChar char="►"/>
              <a:defRPr sz="1400" kern="1200" baseline="0">
                <a:solidFill>
                  <a:schemeClr val="tx1"/>
                </a:solidFill>
                <a:latin typeface="+mn-lt"/>
                <a:ea typeface="+mn-ea"/>
                <a:cs typeface="+mn-cs"/>
              </a:defRPr>
            </a:lvl3pPr>
            <a:lvl4pPr marL="871517" indent="-129776" algn="l" defTabSz="685783" rtl="0" eaLnBrk="1" latinLnBrk="0" hangingPunct="1">
              <a:lnSpc>
                <a:spcPct val="114000"/>
              </a:lnSpc>
              <a:spcBef>
                <a:spcPts val="0"/>
              </a:spcBef>
              <a:buFont typeface="Arial" panose="020B0604020202020204" pitchFamily="34" charset="0"/>
              <a:buChar char="•"/>
              <a:defRPr sz="1400" kern="1200">
                <a:solidFill>
                  <a:schemeClr val="tx1"/>
                </a:solidFill>
                <a:latin typeface="+mn-lt"/>
                <a:ea typeface="+mn-ea"/>
                <a:cs typeface="+mn-cs"/>
              </a:defRPr>
            </a:lvl4pPr>
            <a:lvl5pPr marL="1010816" indent="-135728" algn="l" defTabSz="685783" rtl="0" eaLnBrk="1" latinLnBrk="0" hangingPunct="1">
              <a:lnSpc>
                <a:spcPct val="114000"/>
              </a:lnSpc>
              <a:spcBef>
                <a:spcPts val="0"/>
              </a:spcBef>
              <a:buFont typeface="Arial" panose="020B0604020202020204" pitchFamily="34" charset="0"/>
              <a:buChar char="•"/>
              <a:defRPr sz="14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67884" lvl="1" indent="0">
              <a:buNone/>
            </a:pPr>
            <a:endParaRPr lang="en-US" sz="1200" spc="-1" dirty="0" smtClean="0">
              <a:solidFill>
                <a:srgbClr val="000000"/>
              </a:solidFill>
              <a:uFill>
                <a:solidFill>
                  <a:srgbClr val="FFFFFF"/>
                </a:solidFill>
              </a:uFill>
              <a:sym typeface="Wingdings" panose="05000000000000000000" pitchFamily="2" charset="2"/>
            </a:endParaRPr>
          </a:p>
          <a:p>
            <a:r>
              <a:rPr lang="en-US" sz="1200" b="1" spc="-1" dirty="0" smtClean="0">
                <a:solidFill>
                  <a:srgbClr val="000000"/>
                </a:solidFill>
                <a:uFill>
                  <a:solidFill>
                    <a:srgbClr val="FFFFFF"/>
                  </a:solidFill>
                </a:uFill>
              </a:rPr>
              <a:t>DSSC</a:t>
            </a:r>
          </a:p>
          <a:p>
            <a:pPr lvl="1"/>
            <a:r>
              <a:rPr lang="en-US" sz="1200" dirty="0" smtClean="0"/>
              <a:t>Testing of the DSSC vessel</a:t>
            </a:r>
          </a:p>
          <a:p>
            <a:pPr lvl="2"/>
            <a:r>
              <a:rPr lang="en-US" sz="1200" dirty="0" smtClean="0"/>
              <a:t>Quadrant mounting tool checked, several flaws identified. Fixing of the design has started. Company identified which could deliver the missing parts in three weeks. Most of the effort is now put in minimizing the delays.</a:t>
            </a:r>
          </a:p>
          <a:p>
            <a:pPr lvl="2"/>
            <a:r>
              <a:rPr lang="en-US" sz="1200" dirty="0" smtClean="0"/>
              <a:t>Revised commissioning document (with remaining tasks to be performed at CFEL) sent to CFEL personnel, almost </a:t>
            </a:r>
            <a:r>
              <a:rPr lang="en-US" sz="1200" dirty="0" err="1" smtClean="0"/>
              <a:t>finalised</a:t>
            </a:r>
            <a:r>
              <a:rPr lang="en-US" sz="1200" dirty="0" smtClean="0"/>
              <a:t>.</a:t>
            </a:r>
          </a:p>
          <a:p>
            <a:pPr lvl="2"/>
            <a:r>
              <a:rPr lang="en-US" sz="1200" dirty="0" smtClean="0"/>
              <a:t>Transport of the vessel from CFEL/DESY to HERA South planned on Friday next week.</a:t>
            </a:r>
          </a:p>
          <a:p>
            <a:pPr lvl="1"/>
            <a:r>
              <a:rPr lang="en-US" sz="1200" dirty="0" smtClean="0"/>
              <a:t>First quadrant ready at DESY, could be installed middle of September. Second quadrant will be assembled by the end of the week.</a:t>
            </a:r>
          </a:p>
          <a:p>
            <a:pPr lvl="1"/>
            <a:r>
              <a:rPr lang="en-US" sz="1200" dirty="0" smtClean="0"/>
              <a:t>PLC systems</a:t>
            </a:r>
          </a:p>
          <a:p>
            <a:pPr lvl="2"/>
            <a:r>
              <a:rPr lang="en-US" sz="1200" dirty="0" smtClean="0"/>
              <a:t>All (but for SIB needing modification) in house and ready. Installation will start next week.</a:t>
            </a:r>
          </a:p>
          <a:p>
            <a:pPr lvl="1"/>
            <a:r>
              <a:rPr lang="en-GB" sz="1200" dirty="0" smtClean="0"/>
              <a:t>PETRA proposal for system calibration submitted</a:t>
            </a:r>
            <a:endParaRPr lang="en-US" sz="1200" dirty="0" smtClean="0"/>
          </a:p>
          <a:p>
            <a:pPr lvl="2"/>
            <a:endParaRPr lang="en-US" sz="1200" dirty="0"/>
          </a:p>
        </p:txBody>
      </p:sp>
    </p:spTree>
    <p:extLst>
      <p:ext uri="{BB962C8B-B14F-4D97-AF65-F5344CB8AC3E}">
        <p14:creationId xmlns:p14="http://schemas.microsoft.com/office/powerpoint/2010/main" val="390160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a:t>
            </a:r>
            <a:endParaRPr lang="en-US" dirty="0"/>
          </a:p>
        </p:txBody>
      </p:sp>
      <p:sp>
        <p:nvSpPr>
          <p:cNvPr id="3" name="Content Placeholder 2"/>
          <p:cNvSpPr>
            <a:spLocks noGrp="1"/>
          </p:cNvSpPr>
          <p:nvPr>
            <p:ph idx="1"/>
          </p:nvPr>
        </p:nvSpPr>
        <p:spPr>
          <a:xfrm>
            <a:off x="147638" y="1100139"/>
            <a:ext cx="11911011" cy="4151268"/>
          </a:xfrm>
        </p:spPr>
        <p:txBody>
          <a:bodyPr/>
          <a:lstStyle/>
          <a:p>
            <a:pPr marL="0" indent="0">
              <a:buNone/>
            </a:pPr>
            <a:r>
              <a:rPr lang="en-US" dirty="0" smtClean="0"/>
              <a:t>SASE2 </a:t>
            </a:r>
            <a:r>
              <a:rPr lang="en-US" dirty="0"/>
              <a:t>Tunnel:</a:t>
            </a:r>
          </a:p>
          <a:p>
            <a:r>
              <a:rPr lang="en-US" dirty="0" smtClean="0"/>
              <a:t>Crates </a:t>
            </a:r>
            <a:r>
              <a:rPr lang="en-US" dirty="0"/>
              <a:t>finished and located in the racks for HED loop. Benoit has provided eplan export and PLC will be up beginning next week.</a:t>
            </a:r>
          </a:p>
          <a:p>
            <a:r>
              <a:rPr lang="en-US" dirty="0" smtClean="0"/>
              <a:t>MID </a:t>
            </a:r>
            <a:r>
              <a:rPr lang="en-US" dirty="0"/>
              <a:t>BMPIs tested, mechanical issues detected and therefore BMPI-2 Screen should be recommissioned after checks are done</a:t>
            </a:r>
            <a:r>
              <a:rPr lang="en-US" dirty="0" smtClean="0"/>
              <a:t>.</a:t>
            </a:r>
            <a:r>
              <a:rPr lang="en-US" dirty="0"/>
              <a:t> </a:t>
            </a:r>
          </a:p>
          <a:p>
            <a:pPr marL="0" indent="0">
              <a:buNone/>
            </a:pPr>
            <a:r>
              <a:rPr lang="en-US" dirty="0" smtClean="0"/>
              <a:t>SASE3 </a:t>
            </a:r>
            <a:r>
              <a:rPr lang="en-US" dirty="0"/>
              <a:t>Tunnel:</a:t>
            </a:r>
          </a:p>
          <a:p>
            <a:r>
              <a:rPr lang="en-US" dirty="0" smtClean="0"/>
              <a:t>Interlocks </a:t>
            </a:r>
            <a:r>
              <a:rPr lang="en-US" dirty="0"/>
              <a:t>update for Vacuum and EPS to MPS interlock. Has to be tested by Harald Sinn following week.</a:t>
            </a:r>
          </a:p>
          <a:p>
            <a:r>
              <a:rPr lang="en-US" dirty="0" smtClean="0"/>
              <a:t>Issues </a:t>
            </a:r>
            <a:r>
              <a:rPr lang="en-US" dirty="0"/>
              <a:t>with parameters of motors lost, working in a solution to restore them after PLC reboot</a:t>
            </a:r>
            <a:r>
              <a:rPr lang="en-US" dirty="0" smtClean="0"/>
              <a:t>.</a:t>
            </a:r>
            <a:r>
              <a:rPr lang="en-US" dirty="0"/>
              <a:t> </a:t>
            </a:r>
          </a:p>
          <a:p>
            <a:pPr marL="0" indent="0">
              <a:buNone/>
            </a:pPr>
            <a:r>
              <a:rPr lang="en-US" dirty="0" smtClean="0"/>
              <a:t>SCS</a:t>
            </a:r>
            <a:r>
              <a:rPr lang="en-US" dirty="0"/>
              <a:t>:</a:t>
            </a:r>
          </a:p>
          <a:p>
            <a:r>
              <a:rPr lang="en-US" dirty="0" err="1" smtClean="0"/>
              <a:t>Smaract</a:t>
            </a:r>
            <a:r>
              <a:rPr lang="en-US" dirty="0" smtClean="0"/>
              <a:t> </a:t>
            </a:r>
            <a:r>
              <a:rPr lang="en-US" dirty="0"/>
              <a:t>stages working properly but still one crate with </a:t>
            </a:r>
            <a:r>
              <a:rPr lang="en-US" dirty="0" err="1"/>
              <a:t>smaract</a:t>
            </a:r>
            <a:r>
              <a:rPr lang="en-US" dirty="0"/>
              <a:t> cards missing. </a:t>
            </a:r>
          </a:p>
          <a:p>
            <a:r>
              <a:rPr lang="en-US" dirty="0" smtClean="0"/>
              <a:t>One </a:t>
            </a:r>
            <a:r>
              <a:rPr lang="en-US" dirty="0" err="1"/>
              <a:t>smaract</a:t>
            </a:r>
            <a:r>
              <a:rPr lang="en-US" dirty="0"/>
              <a:t> card has problems, but could be due to cable issue.</a:t>
            </a:r>
          </a:p>
          <a:p>
            <a:pPr marL="0" indent="0">
              <a:buNone/>
            </a:pPr>
            <a:r>
              <a:rPr lang="en-US" dirty="0"/>
              <a:t> </a:t>
            </a:r>
          </a:p>
        </p:txBody>
      </p:sp>
    </p:spTree>
    <p:extLst>
      <p:ext uri="{BB962C8B-B14F-4D97-AF65-F5344CB8AC3E}">
        <p14:creationId xmlns:p14="http://schemas.microsoft.com/office/powerpoint/2010/main" val="1404836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a:t>
            </a:r>
            <a:endParaRPr lang="en-US" dirty="0"/>
          </a:p>
        </p:txBody>
      </p:sp>
      <p:sp>
        <p:nvSpPr>
          <p:cNvPr id="3" name="Content Placeholder 2"/>
          <p:cNvSpPr>
            <a:spLocks noGrp="1"/>
          </p:cNvSpPr>
          <p:nvPr>
            <p:ph idx="1"/>
          </p:nvPr>
        </p:nvSpPr>
        <p:spPr>
          <a:xfrm>
            <a:off x="147638" y="1100139"/>
            <a:ext cx="11911011" cy="4151268"/>
          </a:xfrm>
        </p:spPr>
        <p:txBody>
          <a:bodyPr/>
          <a:lstStyle/>
          <a:p>
            <a:pPr marL="0" indent="0">
              <a:buNone/>
            </a:pPr>
            <a:r>
              <a:rPr lang="en-US" dirty="0"/>
              <a:t>SQS:</a:t>
            </a:r>
          </a:p>
          <a:p>
            <a:r>
              <a:rPr lang="en-US" dirty="0"/>
              <a:t>Loop 6 is running but still some motors disconnected and </a:t>
            </a:r>
            <a:r>
              <a:rPr lang="en-US" dirty="0" err="1"/>
              <a:t>Technosofts</a:t>
            </a:r>
            <a:r>
              <a:rPr lang="en-US" dirty="0"/>
              <a:t> motors need to be downgraded.</a:t>
            </a:r>
          </a:p>
          <a:p>
            <a:pPr marL="0" indent="0">
              <a:buNone/>
            </a:pPr>
            <a:r>
              <a:rPr lang="en-US" dirty="0"/>
              <a:t> SPB:</a:t>
            </a:r>
          </a:p>
          <a:p>
            <a:r>
              <a:rPr lang="en-US" dirty="0" err="1"/>
              <a:t>Smaract</a:t>
            </a:r>
            <a:r>
              <a:rPr lang="en-US" dirty="0"/>
              <a:t> stages reconfigured and working.</a:t>
            </a:r>
          </a:p>
          <a:p>
            <a:r>
              <a:rPr lang="en-US" dirty="0"/>
              <a:t>SPB4: Ion pump controller working properly for first channel and change request expected in the crate to be able to read channel 3.</a:t>
            </a:r>
          </a:p>
          <a:p>
            <a:r>
              <a:rPr lang="en-US" dirty="0"/>
              <a:t>Injection movement with one faulty limit switch that should be replaced.</a:t>
            </a:r>
          </a:p>
          <a:p>
            <a:pPr marL="0" indent="0">
              <a:buNone/>
            </a:pPr>
            <a:r>
              <a:rPr lang="en-US" dirty="0"/>
              <a:t> MID:</a:t>
            </a:r>
          </a:p>
          <a:p>
            <a:r>
              <a:rPr lang="en-US" dirty="0"/>
              <a:t>Working in PLC loop 1.</a:t>
            </a:r>
          </a:p>
          <a:p>
            <a:pPr marL="0" indent="0">
              <a:buNone/>
            </a:pPr>
            <a:r>
              <a:rPr lang="en-US" dirty="0"/>
              <a:t>MPS interlock definitions:</a:t>
            </a:r>
          </a:p>
          <a:p>
            <a:r>
              <a:rPr lang="en-US" dirty="0"/>
              <a:t>Work flow should be properly set between XFEL staff before talking to D3 people (meeting will take place).</a:t>
            </a:r>
          </a:p>
          <a:p>
            <a:endParaRPr lang="en-US" dirty="0"/>
          </a:p>
          <a:p>
            <a:pPr marL="0" indent="0">
              <a:buNone/>
            </a:pPr>
            <a:r>
              <a:rPr lang="en-US" dirty="0"/>
              <a:t> </a:t>
            </a:r>
          </a:p>
        </p:txBody>
      </p:sp>
    </p:spTree>
    <p:extLst>
      <p:ext uri="{BB962C8B-B14F-4D97-AF65-F5344CB8AC3E}">
        <p14:creationId xmlns:p14="http://schemas.microsoft.com/office/powerpoint/2010/main" val="333820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33506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from Dispatch / Various</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67351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SQS</a:t>
            </a:r>
            <a:endParaRPr lang="en-US" dirty="0"/>
          </a:p>
        </p:txBody>
      </p:sp>
      <p:sp>
        <p:nvSpPr>
          <p:cNvPr id="3" name="Content Placeholder 2"/>
          <p:cNvSpPr>
            <a:spLocks noGrp="1"/>
          </p:cNvSpPr>
          <p:nvPr>
            <p:ph idx="1"/>
          </p:nvPr>
        </p:nvSpPr>
        <p:spPr/>
        <p:txBody>
          <a:bodyPr/>
          <a:lstStyle/>
          <a:p>
            <a:r>
              <a:rPr lang="en-US" dirty="0"/>
              <a:t>Continuation of commissioning work WITHOUT beam</a:t>
            </a:r>
          </a:p>
          <a:p>
            <a:pPr marL="0" indent="0">
              <a:buNone/>
            </a:pPr>
            <a:endParaRPr lang="en-US" dirty="0"/>
          </a:p>
        </p:txBody>
      </p:sp>
    </p:spTree>
    <p:extLst>
      <p:ext uri="{BB962C8B-B14F-4D97-AF65-F5344CB8AC3E}">
        <p14:creationId xmlns:p14="http://schemas.microsoft.com/office/powerpoint/2010/main" val="161516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a:t>
            </a:r>
            <a:endParaRPr lang="en-US" dirty="0"/>
          </a:p>
        </p:txBody>
      </p:sp>
      <p:sp>
        <p:nvSpPr>
          <p:cNvPr id="3" name="Content Placeholder 2"/>
          <p:cNvSpPr>
            <a:spLocks noGrp="1"/>
          </p:cNvSpPr>
          <p:nvPr>
            <p:ph idx="1"/>
          </p:nvPr>
        </p:nvSpPr>
        <p:spPr>
          <a:xfrm>
            <a:off x="633414" y="1719264"/>
            <a:ext cx="10944224" cy="4151268"/>
          </a:xfrm>
        </p:spPr>
        <p:txBody>
          <a:bodyPr/>
          <a:lstStyle/>
          <a:p>
            <a:r>
              <a:rPr lang="en-US" dirty="0"/>
              <a:t>additional 2 racks on AC platform (A27) approved by </a:t>
            </a:r>
            <a:r>
              <a:rPr lang="en-US" dirty="0" smtClean="0"/>
              <a:t>safety, Thursday </a:t>
            </a:r>
            <a:r>
              <a:rPr lang="en-US" dirty="0"/>
              <a:t>(yesterday) there was a first kick off meeting with </a:t>
            </a:r>
            <a:r>
              <a:rPr lang="en-US" dirty="0" smtClean="0"/>
              <a:t>PI</a:t>
            </a:r>
            <a:r>
              <a:rPr lang="en-US" dirty="0"/>
              <a:t> </a:t>
            </a:r>
          </a:p>
          <a:p>
            <a:r>
              <a:rPr lang="en-US" dirty="0" err="1"/>
              <a:t>misson</a:t>
            </a:r>
            <a:r>
              <a:rPr lang="en-US" dirty="0"/>
              <a:t> loop-6 CRDs to be ready in 1 week from now, need to be </a:t>
            </a:r>
            <a:r>
              <a:rPr lang="en-US" dirty="0" smtClean="0"/>
              <a:t>included in </a:t>
            </a:r>
            <a:r>
              <a:rPr lang="en-US" dirty="0"/>
              <a:t>next cable order for day-1 experiments in May 2019.</a:t>
            </a:r>
          </a:p>
          <a:p>
            <a:r>
              <a:rPr lang="en-US" dirty="0" smtClean="0"/>
              <a:t>DESY </a:t>
            </a:r>
            <a:r>
              <a:rPr lang="en-US" dirty="0"/>
              <a:t>started drilling of floor for rail system and covers in </a:t>
            </a:r>
            <a:r>
              <a:rPr lang="en-US" dirty="0" smtClean="0"/>
              <a:t>A.12</a:t>
            </a:r>
            <a:r>
              <a:rPr lang="en-US" dirty="0"/>
              <a:t> </a:t>
            </a:r>
          </a:p>
          <a:p>
            <a:r>
              <a:rPr lang="en-US" dirty="0"/>
              <a:t>Interlock TUEV for HED OPT (end-Sept 2018) had to </a:t>
            </a:r>
            <a:r>
              <a:rPr lang="en-US" dirty="0" err="1"/>
              <a:t>becanceled</a:t>
            </a:r>
            <a:r>
              <a:rPr lang="en-US" dirty="0"/>
              <a:t>, due </a:t>
            </a:r>
            <a:r>
              <a:rPr lang="en-US" dirty="0" smtClean="0"/>
              <a:t>to misinformation</a:t>
            </a:r>
            <a:r>
              <a:rPr lang="en-US" dirty="0"/>
              <a:t>: We miss the link tube (MID-</a:t>
            </a:r>
            <a:r>
              <a:rPr lang="en-US" dirty="0" err="1"/>
              <a:t>exp</a:t>
            </a:r>
            <a:r>
              <a:rPr lang="en-US" dirty="0"/>
              <a:t> to HED-opt), which </a:t>
            </a:r>
            <a:r>
              <a:rPr lang="en-US" dirty="0" smtClean="0"/>
              <a:t>we were </a:t>
            </a:r>
            <a:r>
              <a:rPr lang="en-US" dirty="0"/>
              <a:t>told by SRP is not needed, but DESY made a walk-though and </a:t>
            </a:r>
            <a:r>
              <a:rPr lang="en-US" dirty="0" err="1"/>
              <a:t>requsted</a:t>
            </a:r>
            <a:r>
              <a:rPr lang="en-US" dirty="0"/>
              <a:t> </a:t>
            </a:r>
            <a:r>
              <a:rPr lang="en-US" dirty="0" smtClean="0"/>
              <a:t>it. We </a:t>
            </a:r>
            <a:r>
              <a:rPr lang="en-US" dirty="0"/>
              <a:t>need to clarify this</a:t>
            </a:r>
            <a:r>
              <a:rPr lang="en-US" dirty="0" smtClean="0"/>
              <a:t>.</a:t>
            </a:r>
            <a:endParaRPr lang="en-US" dirty="0"/>
          </a:p>
          <a:p>
            <a:r>
              <a:rPr lang="en-US" dirty="0"/>
              <a:t>OPT: finalized z-adjustments of components in OPT hutch, ready to </a:t>
            </a:r>
            <a:r>
              <a:rPr lang="en-US" dirty="0" smtClean="0"/>
              <a:t>order connection </a:t>
            </a:r>
            <a:r>
              <a:rPr lang="en-US" dirty="0"/>
              <a:t>pipes (again, we were told by SRP </a:t>
            </a:r>
            <a:r>
              <a:rPr lang="en-US" dirty="0" smtClean="0"/>
              <a:t>that these </a:t>
            </a:r>
            <a:r>
              <a:rPr lang="en-US" dirty="0"/>
              <a:t>were not time critical for TUEV tests</a:t>
            </a:r>
            <a:r>
              <a:rPr lang="en-US" dirty="0" smtClean="0"/>
              <a:t>).</a:t>
            </a:r>
            <a:endParaRPr lang="en-US" dirty="0"/>
          </a:p>
          <a:p>
            <a:r>
              <a:rPr lang="en-US" dirty="0"/>
              <a:t>Regulation of AC devices with heat load ready</a:t>
            </a:r>
            <a:r>
              <a:rPr lang="en-US" dirty="0" smtClean="0"/>
              <a:t>,  VOB</a:t>
            </a:r>
            <a:r>
              <a:rPr lang="en-US" dirty="0"/>
              <a:t>:  </a:t>
            </a:r>
            <a:r>
              <a:rPr lang="en-US" dirty="0" err="1"/>
              <a:t>Klima</a:t>
            </a:r>
            <a:r>
              <a:rPr lang="en-US" dirty="0"/>
              <a:t> und </a:t>
            </a:r>
            <a:r>
              <a:rPr lang="en-US" dirty="0" err="1"/>
              <a:t>Waser</a:t>
            </a:r>
            <a:r>
              <a:rPr lang="en-US" dirty="0"/>
              <a:t>, </a:t>
            </a:r>
            <a:r>
              <a:rPr lang="en-US" dirty="0" err="1"/>
              <a:t>Elektrik</a:t>
            </a:r>
            <a:r>
              <a:rPr lang="en-US" dirty="0"/>
              <a:t> passed. But MSR (</a:t>
            </a:r>
            <a:r>
              <a:rPr lang="en-US" dirty="0" err="1"/>
              <a:t>Messen</a:t>
            </a:r>
            <a:r>
              <a:rPr lang="en-US" dirty="0"/>
              <a:t> </a:t>
            </a:r>
            <a:r>
              <a:rPr lang="en-US" dirty="0" err="1"/>
              <a:t>Steuern</a:t>
            </a:r>
            <a:r>
              <a:rPr lang="en-US" dirty="0"/>
              <a:t> </a:t>
            </a:r>
            <a:r>
              <a:rPr lang="en-US" dirty="0" err="1" smtClean="0"/>
              <a:t>Regeln</a:t>
            </a:r>
            <a:r>
              <a:rPr lang="en-US" dirty="0" smtClean="0"/>
              <a:t>) failed</a:t>
            </a:r>
            <a:r>
              <a:rPr lang="en-US" dirty="0"/>
              <a:t>, must be repeated. Finish missing works by 21 September 2018</a:t>
            </a:r>
          </a:p>
          <a:p>
            <a:pPr marL="0" indent="0">
              <a:buNone/>
            </a:pPr>
            <a:endParaRPr lang="en-US" dirty="0"/>
          </a:p>
        </p:txBody>
      </p:sp>
    </p:spTree>
    <p:extLst>
      <p:ext uri="{BB962C8B-B14F-4D97-AF65-F5344CB8AC3E}">
        <p14:creationId xmlns:p14="http://schemas.microsoft.com/office/powerpoint/2010/main" val="285430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XTD6 Task Force</a:t>
            </a:r>
            <a:endParaRPr lang="en-US" dirty="0"/>
          </a:p>
        </p:txBody>
      </p:sp>
      <p:sp>
        <p:nvSpPr>
          <p:cNvPr id="3" name="Content Placeholder 2"/>
          <p:cNvSpPr>
            <a:spLocks noGrp="1"/>
          </p:cNvSpPr>
          <p:nvPr>
            <p:ph idx="1"/>
          </p:nvPr>
        </p:nvSpPr>
        <p:spPr/>
        <p:txBody>
          <a:bodyPr/>
          <a:lstStyle/>
          <a:p>
            <a:r>
              <a:rPr lang="en-US" dirty="0" smtClean="0"/>
              <a:t>See PDF on </a:t>
            </a:r>
            <a:r>
              <a:rPr lang="en-US" dirty="0" err="1" smtClean="0"/>
              <a:t>Indico</a:t>
            </a:r>
            <a:endParaRPr lang="en-US" dirty="0"/>
          </a:p>
        </p:txBody>
      </p:sp>
    </p:spTree>
    <p:extLst>
      <p:ext uri="{BB962C8B-B14F-4D97-AF65-F5344CB8AC3E}">
        <p14:creationId xmlns:p14="http://schemas.microsoft.com/office/powerpoint/2010/main" val="304381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a:t>
            </a:r>
            <a:endParaRPr lang="en-US" dirty="0"/>
          </a:p>
        </p:txBody>
      </p:sp>
      <p:sp>
        <p:nvSpPr>
          <p:cNvPr id="3" name="Content Placeholder 2"/>
          <p:cNvSpPr>
            <a:spLocks noGrp="1"/>
          </p:cNvSpPr>
          <p:nvPr>
            <p:ph idx="1"/>
          </p:nvPr>
        </p:nvSpPr>
        <p:spPr/>
        <p:txBody>
          <a:bodyPr/>
          <a:lstStyle/>
          <a:p>
            <a:pPr marL="0" indent="0">
              <a:buNone/>
            </a:pPr>
            <a:r>
              <a:rPr lang="en-US" dirty="0" smtClean="0"/>
              <a:t>SA3</a:t>
            </a:r>
            <a:r>
              <a:rPr lang="en-US" dirty="0"/>
              <a:t>:</a:t>
            </a:r>
          </a:p>
          <a:p>
            <a:pPr marL="0" indent="0">
              <a:buNone/>
            </a:pPr>
            <a:r>
              <a:rPr lang="en-US" dirty="0"/>
              <a:t> </a:t>
            </a:r>
          </a:p>
          <a:p>
            <a:r>
              <a:rPr lang="en-US" dirty="0" smtClean="0"/>
              <a:t>interlocks </a:t>
            </a:r>
            <a:r>
              <a:rPr lang="en-US" dirty="0"/>
              <a:t>for Gas attenuator and Mirror tested successfully on Tuesday</a:t>
            </a:r>
          </a:p>
          <a:p>
            <a:r>
              <a:rPr lang="en-US" dirty="0" smtClean="0"/>
              <a:t>probably </a:t>
            </a:r>
            <a:r>
              <a:rPr lang="en-US" dirty="0"/>
              <a:t>another access to XTD10 for modifications on frontend </a:t>
            </a:r>
            <a:r>
              <a:rPr lang="en-US" dirty="0" smtClean="0"/>
              <a:t>absorber</a:t>
            </a:r>
            <a:r>
              <a:rPr lang="en-US" dirty="0"/>
              <a:t> </a:t>
            </a:r>
            <a:endParaRPr lang="en-US" dirty="0" smtClean="0"/>
          </a:p>
          <a:p>
            <a:endParaRPr lang="en-US" dirty="0"/>
          </a:p>
          <a:p>
            <a:pPr marL="0" indent="0">
              <a:buNone/>
            </a:pPr>
            <a:r>
              <a:rPr lang="en-US" dirty="0" smtClean="0"/>
              <a:t>SA2</a:t>
            </a:r>
            <a:r>
              <a:rPr lang="en-US" dirty="0"/>
              <a:t>:</a:t>
            </a:r>
          </a:p>
          <a:p>
            <a:r>
              <a:rPr lang="en-US" dirty="0" smtClean="0"/>
              <a:t>missing </a:t>
            </a:r>
            <a:r>
              <a:rPr lang="en-US" dirty="0"/>
              <a:t>vacuum parts for HED branch are delivered, installation in progress</a:t>
            </a:r>
          </a:p>
          <a:p>
            <a:r>
              <a:rPr lang="en-US" dirty="0" smtClean="0"/>
              <a:t>frontend-section </a:t>
            </a:r>
            <a:r>
              <a:rPr lang="en-US" dirty="0"/>
              <a:t>for HED was closed and is under vacuum</a:t>
            </a:r>
          </a:p>
          <a:p>
            <a:r>
              <a:rPr lang="en-US" dirty="0" smtClean="0"/>
              <a:t>preparation </a:t>
            </a:r>
            <a:r>
              <a:rPr lang="en-US" dirty="0"/>
              <a:t>for installation of Mirror M3 and HMONO (HED)</a:t>
            </a:r>
          </a:p>
          <a:p>
            <a:endParaRPr lang="en-US" dirty="0"/>
          </a:p>
        </p:txBody>
      </p:sp>
    </p:spTree>
    <p:extLst>
      <p:ext uri="{BB962C8B-B14F-4D97-AF65-F5344CB8AC3E}">
        <p14:creationId xmlns:p14="http://schemas.microsoft.com/office/powerpoint/2010/main" val="1838282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Optical Lasers</a:t>
            </a:r>
            <a:endParaRPr lang="en-US" dirty="0"/>
          </a:p>
        </p:txBody>
      </p:sp>
      <p:sp>
        <p:nvSpPr>
          <p:cNvPr id="3" name="Content Placeholder 2"/>
          <p:cNvSpPr>
            <a:spLocks noGrp="1"/>
          </p:cNvSpPr>
          <p:nvPr>
            <p:ph idx="1"/>
          </p:nvPr>
        </p:nvSpPr>
        <p:spPr/>
        <p:txBody>
          <a:bodyPr/>
          <a:lstStyle/>
          <a:p>
            <a:pPr marL="0" indent="0">
              <a:buNone/>
            </a:pPr>
            <a:r>
              <a:rPr lang="en-US" dirty="0"/>
              <a:t>SASE 1</a:t>
            </a:r>
            <a:r>
              <a:rPr lang="en-US" dirty="0" smtClean="0"/>
              <a:t>:</a:t>
            </a:r>
            <a:endParaRPr lang="en-US" dirty="0"/>
          </a:p>
          <a:p>
            <a:r>
              <a:rPr lang="en-US" dirty="0"/>
              <a:t>PP-laser is in </a:t>
            </a:r>
            <a:r>
              <a:rPr lang="en-US" dirty="0" smtClean="0"/>
              <a:t>operation</a:t>
            </a:r>
            <a:endParaRPr lang="en-US" dirty="0"/>
          </a:p>
          <a:p>
            <a:pPr marL="0" indent="0">
              <a:buNone/>
            </a:pPr>
            <a:r>
              <a:rPr lang="en-US" dirty="0"/>
              <a:t>SASE 3 and 2</a:t>
            </a:r>
            <a:r>
              <a:rPr lang="en-US" dirty="0" smtClean="0"/>
              <a:t>:</a:t>
            </a:r>
            <a:endParaRPr lang="en-US" dirty="0"/>
          </a:p>
          <a:p>
            <a:r>
              <a:rPr lang="en-US" dirty="0"/>
              <a:t>We are lacking support from CAS/AE/ITDM. The following installation critical things need to come asap to avoid delays</a:t>
            </a:r>
            <a:r>
              <a:rPr lang="en-US" dirty="0" smtClean="0"/>
              <a:t>:</a:t>
            </a:r>
            <a:endParaRPr lang="en-US" dirty="0"/>
          </a:p>
          <a:p>
            <a:r>
              <a:rPr lang="en-US" dirty="0" smtClean="0"/>
              <a:t>ticket </a:t>
            </a:r>
            <a:r>
              <a:rPr lang="en-US" dirty="0"/>
              <a:t>#24879 - Request for Control P.C.s (fully installed </a:t>
            </a:r>
            <a:r>
              <a:rPr lang="en-US" dirty="0" err="1"/>
              <a:t>Karabo</a:t>
            </a:r>
            <a:r>
              <a:rPr lang="en-US" dirty="0"/>
              <a:t>....) for Pump-Probe Laser </a:t>
            </a:r>
            <a:r>
              <a:rPr lang="en-US" dirty="0" err="1"/>
              <a:t>Galvo</a:t>
            </a:r>
            <a:r>
              <a:rPr lang="en-US" dirty="0"/>
              <a:t> in room E.04 and for USB devices in room </a:t>
            </a:r>
            <a:r>
              <a:rPr lang="en-US" dirty="0" smtClean="0"/>
              <a:t>A.04</a:t>
            </a:r>
            <a:endParaRPr lang="en-US" dirty="0"/>
          </a:p>
          <a:p>
            <a:r>
              <a:rPr lang="en-US" dirty="0" smtClean="0"/>
              <a:t>ticket </a:t>
            </a:r>
            <a:r>
              <a:rPr lang="en-US" dirty="0"/>
              <a:t>#24833 - </a:t>
            </a:r>
            <a:r>
              <a:rPr lang="en-US" dirty="0" err="1"/>
              <a:t>Fwd</a:t>
            </a:r>
            <a:r>
              <a:rPr lang="en-US" dirty="0"/>
              <a:t>: Ethernet Switches and Patch Cable for SASE2 and 3 Laser Hutches and Laser </a:t>
            </a:r>
            <a:r>
              <a:rPr lang="en-US" dirty="0" smtClean="0"/>
              <a:t>Lab</a:t>
            </a:r>
            <a:endParaRPr lang="en-US" dirty="0"/>
          </a:p>
          <a:p>
            <a:r>
              <a:rPr lang="en-US" dirty="0" smtClean="0"/>
              <a:t>PLC </a:t>
            </a:r>
            <a:r>
              <a:rPr lang="en-US" dirty="0"/>
              <a:t>hardware and firmware installations, extension crate firmware in SASE2 and 3 Laser Hutches and Laser Lab </a:t>
            </a:r>
          </a:p>
          <a:p>
            <a:r>
              <a:rPr lang="en-US" dirty="0" smtClean="0"/>
              <a:t>Timing </a:t>
            </a:r>
            <a:r>
              <a:rPr lang="en-US" dirty="0"/>
              <a:t>fiber</a:t>
            </a:r>
          </a:p>
          <a:p>
            <a:endParaRPr lang="en-US" dirty="0"/>
          </a:p>
        </p:txBody>
      </p:sp>
    </p:spTree>
    <p:extLst>
      <p:ext uri="{BB962C8B-B14F-4D97-AF65-F5344CB8AC3E}">
        <p14:creationId xmlns:p14="http://schemas.microsoft.com/office/powerpoint/2010/main" val="3886109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908051" y="2024068"/>
            <a:ext cx="10447867" cy="4097333"/>
          </a:xfrm>
        </p:spPr>
        <p:txBody>
          <a:bodyPr/>
          <a:lstStyle/>
          <a:p>
            <a:r>
              <a:rPr lang="en-US" sz="1200" b="1" spc="-1" dirty="0" smtClean="0">
                <a:solidFill>
                  <a:srgbClr val="000000"/>
                </a:solidFill>
                <a:uFill>
                  <a:solidFill>
                    <a:srgbClr val="FFFFFF"/>
                  </a:solidFill>
                </a:uFill>
              </a:rPr>
              <a:t>1</a:t>
            </a:r>
            <a:r>
              <a:rPr lang="en-US" sz="1200" b="1" spc="-1" baseline="30000" dirty="0" smtClean="0">
                <a:solidFill>
                  <a:srgbClr val="000000"/>
                </a:solidFill>
                <a:uFill>
                  <a:solidFill>
                    <a:srgbClr val="FFFFFF"/>
                  </a:solidFill>
                </a:uFill>
              </a:rPr>
              <a:t>st</a:t>
            </a:r>
            <a:r>
              <a:rPr lang="en-US" sz="1200" b="1" spc="-1" dirty="0" smtClean="0">
                <a:solidFill>
                  <a:srgbClr val="000000"/>
                </a:solidFill>
                <a:uFill>
                  <a:solidFill>
                    <a:srgbClr val="FFFFFF"/>
                  </a:solidFill>
                </a:uFill>
              </a:rPr>
              <a:t> </a:t>
            </a:r>
            <a:r>
              <a:rPr lang="en-US" sz="1200" b="1" spc="-1" dirty="0">
                <a:solidFill>
                  <a:srgbClr val="000000"/>
                </a:solidFill>
                <a:uFill>
                  <a:solidFill>
                    <a:srgbClr val="FFFFFF"/>
                  </a:solidFill>
                </a:uFill>
              </a:rPr>
              <a:t>AGIPD </a:t>
            </a:r>
            <a:r>
              <a:rPr lang="en-US" sz="1200" b="1" spc="-1" dirty="0" smtClean="0">
                <a:solidFill>
                  <a:srgbClr val="000000"/>
                </a:solidFill>
                <a:uFill>
                  <a:solidFill>
                    <a:srgbClr val="FFFFFF"/>
                  </a:solidFill>
                </a:uFill>
              </a:rPr>
              <a:t>SPB</a:t>
            </a:r>
            <a:endParaRPr lang="en-GB" sz="1200" dirty="0" smtClean="0"/>
          </a:p>
          <a:p>
            <a:pPr lvl="1"/>
            <a:r>
              <a:rPr lang="en-US" sz="1200" spc="-1" dirty="0">
                <a:solidFill>
                  <a:srgbClr val="000000"/>
                </a:solidFill>
                <a:uFill>
                  <a:solidFill>
                    <a:srgbClr val="FFFFFF"/>
                  </a:solidFill>
                </a:uFill>
              </a:rPr>
              <a:t>Operation – User proposal p2120:</a:t>
            </a:r>
          </a:p>
          <a:p>
            <a:pPr lvl="2"/>
            <a:r>
              <a:rPr lang="en-US" sz="1200" dirty="0">
                <a:solidFill>
                  <a:srgbClr val="000000"/>
                </a:solidFill>
                <a:latin typeface="Arial" charset="0"/>
                <a:ea typeface="ＭＳ Ｐゴシック" charset="0"/>
                <a:sym typeface="Wingdings" panose="05000000000000000000" pitchFamily="2" charset="2"/>
              </a:rPr>
              <a:t>Configuration with 128 memory cells, 120 X-ray pulses per train @ 1Mhz were collected</a:t>
            </a:r>
          </a:p>
          <a:p>
            <a:pPr lvl="2"/>
            <a:r>
              <a:rPr lang="en-US" sz="1200" dirty="0">
                <a:solidFill>
                  <a:srgbClr val="000000"/>
                </a:solidFill>
                <a:latin typeface="Arial" charset="0"/>
                <a:ea typeface="ＭＳ Ｐゴシック" charset="0"/>
                <a:sym typeface="Wingdings" panose="05000000000000000000" pitchFamily="2" charset="2"/>
              </a:rPr>
              <a:t>Collected data: 123 TB of raw data</a:t>
            </a:r>
          </a:p>
          <a:p>
            <a:pPr lvl="2"/>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Issues:</a:t>
            </a:r>
          </a:p>
          <a:p>
            <a:pPr lvl="3"/>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Configuration of the detector was not always properly applied  the detector operators were made aware of this problem and temporary solution (before the problem will be fixed on the firmware level) was provided </a:t>
            </a:r>
          </a:p>
          <a:p>
            <a:pPr lvl="1"/>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Preparation for commissioning beam time ongoing</a:t>
            </a:r>
          </a:p>
          <a:p>
            <a:pPr marL="267884" lvl="1" indent="0">
              <a:buNone/>
            </a:pPr>
            <a:endParaRPr lang="en-US" sz="1200" dirty="0" smtClean="0">
              <a:solidFill>
                <a:srgbClr val="000000"/>
              </a:solidFill>
              <a:latin typeface="Arial" charset="0"/>
              <a:ea typeface="ＭＳ Ｐゴシック" charset="0"/>
              <a:sym typeface="Wingdings" panose="05000000000000000000" pitchFamily="2" charset="2"/>
            </a:endParaRPr>
          </a:p>
          <a:p>
            <a:r>
              <a:rPr lang="en-US" sz="1200" dirty="0" smtClean="0">
                <a:solidFill>
                  <a:srgbClr val="000000"/>
                </a:solidFill>
                <a:latin typeface="Arial" charset="0"/>
                <a:ea typeface="ＭＳ Ｐゴシック" charset="0"/>
                <a:sym typeface="Wingdings" panose="05000000000000000000" pitchFamily="2" charset="2"/>
              </a:rPr>
              <a:t> </a:t>
            </a:r>
            <a:r>
              <a:rPr lang="en-US" sz="1200" b="1" spc="-1" dirty="0" smtClean="0">
                <a:solidFill>
                  <a:srgbClr val="000000"/>
                </a:solidFill>
                <a:uFill>
                  <a:solidFill>
                    <a:srgbClr val="FFFFFF"/>
                  </a:solidFill>
                </a:uFill>
              </a:rPr>
              <a:t>LPD at FXE</a:t>
            </a:r>
          </a:p>
          <a:p>
            <a:pPr lvl="1"/>
            <a:r>
              <a:rPr lang="en-US" sz="1200" spc="-1" dirty="0" smtClean="0">
                <a:solidFill>
                  <a:srgbClr val="000000"/>
                </a:solidFill>
                <a:uFill>
                  <a:solidFill>
                    <a:srgbClr val="FFFFFF"/>
                  </a:solidFill>
                </a:uFill>
              </a:rPr>
              <a:t>Operation</a:t>
            </a:r>
          </a:p>
          <a:p>
            <a:pPr lvl="2"/>
            <a:r>
              <a:rPr lang="en-US" sz="1200" spc="-1" dirty="0" smtClean="0">
                <a:solidFill>
                  <a:srgbClr val="000000"/>
                </a:solidFill>
                <a:uFill>
                  <a:solidFill>
                    <a:srgbClr val="FFFFFF"/>
                  </a:solidFill>
                </a:uFill>
              </a:rPr>
              <a:t>Successfully finished last beam time</a:t>
            </a:r>
          </a:p>
          <a:p>
            <a:pPr lvl="1"/>
            <a:r>
              <a:rPr lang="en-US" sz="1200" spc="-1" dirty="0" smtClean="0">
                <a:solidFill>
                  <a:srgbClr val="000000"/>
                </a:solidFill>
                <a:uFill>
                  <a:solidFill>
                    <a:srgbClr val="FFFFFF"/>
                  </a:solidFill>
                </a:uFill>
              </a:rPr>
              <a:t>Issues</a:t>
            </a:r>
          </a:p>
          <a:p>
            <a:pPr lvl="2"/>
            <a:r>
              <a:rPr lang="en-US" sz="1200" spc="-1" dirty="0" smtClean="0">
                <a:solidFill>
                  <a:srgbClr val="000000"/>
                </a:solidFill>
                <a:uFill>
                  <a:solidFill>
                    <a:srgbClr val="FFFFFF"/>
                  </a:solidFill>
                </a:uFill>
              </a:rPr>
              <a:t>Installed Karabo device to restart calibration pipeline in case of problems -&gt; to be tested</a:t>
            </a:r>
            <a:endParaRPr lang="en-US" sz="1200" spc="-1" dirty="0">
              <a:solidFill>
                <a:srgbClr val="000000"/>
              </a:solidFill>
              <a:uFill>
                <a:solidFill>
                  <a:srgbClr val="FFFFFF"/>
                </a:solidFill>
              </a:uFill>
            </a:endParaRPr>
          </a:p>
          <a:p>
            <a:pPr marL="535768" lvl="2" indent="0">
              <a:buNone/>
            </a:pPr>
            <a:endParaRPr lang="en-US" sz="1200" spc="-1" dirty="0">
              <a:solidFill>
                <a:srgbClr val="000000"/>
              </a:solidFill>
              <a:uFill>
                <a:solidFill>
                  <a:srgbClr val="FFFFFF"/>
                </a:solidFill>
              </a:uFill>
            </a:endParaRPr>
          </a:p>
          <a:p>
            <a:pPr lvl="1"/>
            <a:endParaRPr lang="en-US" sz="1200" dirty="0">
              <a:solidFill>
                <a:srgbClr val="000000"/>
              </a:solidFill>
              <a:latin typeface="Arial" charset="0"/>
              <a:ea typeface="ＭＳ Ｐゴシック" charset="0"/>
              <a:sym typeface="Wingdings" charset="0"/>
            </a:endParaRPr>
          </a:p>
          <a:p>
            <a:pPr lvl="2"/>
            <a:endParaRPr lang="en-US" sz="1200" spc="-1" dirty="0" smtClean="0">
              <a:solidFill>
                <a:srgbClr val="000000"/>
              </a:solidFill>
              <a:uFill>
                <a:solidFill>
                  <a:srgbClr val="FFFFFF"/>
                </a:solidFill>
              </a:uFill>
            </a:endParaRPr>
          </a:p>
          <a:p>
            <a:endParaRPr lang="en-US" sz="1200" spc="-1" dirty="0" smtClean="0">
              <a:solidFill>
                <a:srgbClr val="000000"/>
              </a:solidFill>
              <a:uFill>
                <a:solidFill>
                  <a:srgbClr val="FFFFFF"/>
                </a:solidFill>
              </a:uFill>
            </a:endParaRPr>
          </a:p>
        </p:txBody>
      </p:sp>
    </p:spTree>
    <p:extLst>
      <p:ext uri="{BB962C8B-B14F-4D97-AF65-F5344CB8AC3E}">
        <p14:creationId xmlns:p14="http://schemas.microsoft.com/office/powerpoint/2010/main" val="4282954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725</Words>
  <Application>Microsoft Office PowerPoint</Application>
  <PresentationFormat>Custom</PresentationFormat>
  <Paragraphs>126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XFEL_PowerPoint_16x9_v3</vt:lpstr>
      <vt:lpstr>Joint Operation &amp; Readiness meeting</vt:lpstr>
      <vt:lpstr>PRC</vt:lpstr>
      <vt:lpstr>Report from Dispatch / Various</vt:lpstr>
      <vt:lpstr>SQS</vt:lpstr>
      <vt:lpstr>HED</vt:lpstr>
      <vt:lpstr>XTD6 Task Force</vt:lpstr>
      <vt:lpstr>VAC</vt:lpstr>
      <vt:lpstr>Optical Lasers</vt:lpstr>
      <vt:lpstr>Detectors – DET</vt:lpstr>
      <vt:lpstr>Detectors – DET</vt:lpstr>
      <vt:lpstr>Detectors – DET</vt:lpstr>
      <vt:lpstr>AE</vt:lpstr>
      <vt:lpstr>AE</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118</cp:revision>
  <dcterms:created xsi:type="dcterms:W3CDTF">2016-11-17T10:20:04Z</dcterms:created>
  <dcterms:modified xsi:type="dcterms:W3CDTF">2018-09-07T06:03:32Z</dcterms:modified>
</cp:coreProperties>
</file>