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830" r:id="rId2"/>
    <p:sldId id="839" r:id="rId3"/>
    <p:sldId id="836" r:id="rId4"/>
    <p:sldId id="831" r:id="rId5"/>
    <p:sldId id="832" r:id="rId6"/>
    <p:sldId id="833" r:id="rId7"/>
    <p:sldId id="808" r:id="rId8"/>
    <p:sldId id="827" r:id="rId9"/>
    <p:sldId id="837" r:id="rId10"/>
    <p:sldId id="838" r:id="rId11"/>
    <p:sldId id="826" r:id="rId12"/>
    <p:sldId id="834" r:id="rId13"/>
    <p:sldId id="835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FF0000"/>
    <a:srgbClr val="FFFF66"/>
    <a:srgbClr val="FFFF00"/>
    <a:srgbClr val="3333FF"/>
    <a:srgbClr val="FFFFCC"/>
    <a:srgbClr val="CCFFFF"/>
    <a:srgbClr val="FF66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470" autoAdjust="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56" cy="496486"/>
          </a:xfrm>
          <a:prstGeom prst="rect">
            <a:avLst/>
          </a:prstGeom>
        </p:spPr>
        <p:txBody>
          <a:bodyPr vert="horz" lIns="21187" tIns="10593" rIns="21187" bIns="10593" rtlCol="0"/>
          <a:lstStyle>
            <a:lvl1pPr algn="l">
              <a:defRPr sz="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72" y="0"/>
            <a:ext cx="2945756" cy="496486"/>
          </a:xfrm>
          <a:prstGeom prst="rect">
            <a:avLst/>
          </a:prstGeom>
        </p:spPr>
        <p:txBody>
          <a:bodyPr vert="horz" lIns="21187" tIns="10593" rIns="21187" bIns="10593" rtlCol="0"/>
          <a:lstStyle>
            <a:lvl1pPr algn="r">
              <a:defRPr sz="300"/>
            </a:lvl1pPr>
          </a:lstStyle>
          <a:p>
            <a:fld id="{43748660-9F3D-4BFA-98A0-A29182652817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250"/>
            <a:ext cx="2945756" cy="496114"/>
          </a:xfrm>
          <a:prstGeom prst="rect">
            <a:avLst/>
          </a:prstGeom>
        </p:spPr>
        <p:txBody>
          <a:bodyPr vert="horz" lIns="21187" tIns="10593" rIns="21187" bIns="10593" rtlCol="0" anchor="b"/>
          <a:lstStyle>
            <a:lvl1pPr algn="l">
              <a:defRPr sz="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72" y="9430250"/>
            <a:ext cx="2945756" cy="496114"/>
          </a:xfrm>
          <a:prstGeom prst="rect">
            <a:avLst/>
          </a:prstGeom>
        </p:spPr>
        <p:txBody>
          <a:bodyPr vert="horz" lIns="21187" tIns="10593" rIns="21187" bIns="10593" rtlCol="0" anchor="b"/>
          <a:lstStyle>
            <a:lvl1pPr algn="r">
              <a:defRPr sz="300"/>
            </a:lvl1pPr>
          </a:lstStyle>
          <a:p>
            <a:fld id="{A7466523-362B-4663-BC93-4AA331DB97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7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41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1" y="1"/>
            <a:ext cx="2946189" cy="49641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E386BA-0C43-4E1D-A7E4-E7DF6B26B541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2" tIns="45636" rIns="91272" bIns="4563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272" tIns="45636" rIns="91272" bIns="456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224"/>
            <a:ext cx="2946189" cy="49641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1" y="9430224"/>
            <a:ext cx="2946189" cy="49641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FFED19-719B-4E87-927E-9FEDA59E2F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9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245225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245225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245225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3135" y="6385649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D5EBE7D-FCDD-4FAC-9EC4-5D3F5F8DBD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66" name="Picture 8" descr="\\Pck65\cad-ablage i\Vorlagen\Logosxxx\MPI-Logo\MPI-Logo ab 2008\MPP_os_logo_weiss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2" y="72231"/>
            <a:ext cx="8493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 userDrawn="1"/>
        </p:nvSpPr>
        <p:spPr>
          <a:xfrm>
            <a:off x="0" y="6623774"/>
            <a:ext cx="3251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PXD workshop, DESY, Oct. 2018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 userDrawn="1"/>
        </p:nvSpPr>
        <p:spPr>
          <a:xfrm>
            <a:off x="0" y="0"/>
            <a:ext cx="9144000" cy="8286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endParaRPr lang="de-DE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3" r:id="rId2"/>
    <p:sldLayoutId id="21474837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8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66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err="1" smtClean="0">
                <a:solidFill>
                  <a:srgbClr val="FF0000"/>
                </a:solidFill>
              </a:rPr>
              <a:t>IBBelle</a:t>
            </a:r>
            <a:r>
              <a:rPr lang="en-US" dirty="0" smtClean="0">
                <a:solidFill>
                  <a:srgbClr val="FF0000"/>
                </a:solidFill>
              </a:rPr>
              <a:t> Status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31840" y="856006"/>
            <a:ext cx="590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IBBelle</a:t>
            </a:r>
            <a:r>
              <a:rPr lang="en-GB" dirty="0" smtClean="0"/>
              <a:t> worked continuously from March to July without problems</a:t>
            </a:r>
          </a:p>
          <a:p>
            <a:r>
              <a:rPr lang="en-GB" dirty="0" smtClean="0"/>
              <a:t>Shutdown July </a:t>
            </a:r>
            <a:r>
              <a:rPr lang="en-GB" dirty="0" smtClean="0"/>
              <a:t>18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D:\Belle II\IBBelle\Drucktests\TEST_Aug_18\chiller_ru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08" y="1772816"/>
            <a:ext cx="5759487" cy="30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35202" y="96482"/>
            <a:ext cx="4752528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9.1.2018 switch on after </a:t>
            </a:r>
            <a:r>
              <a:rPr lang="en-GB" sz="600" dirty="0"/>
              <a:t>shutdown </a:t>
            </a:r>
            <a:endParaRPr lang="de-DE" sz="600" dirty="0"/>
          </a:p>
          <a:p>
            <a:r>
              <a:rPr lang="en-GB" sz="600" dirty="0"/>
              <a:t> ('Wed Jan 10 00:30:54 2018', 0) run at +15°C</a:t>
            </a:r>
            <a:endParaRPr lang="de-DE" sz="600" dirty="0"/>
          </a:p>
          <a:p>
            <a:r>
              <a:rPr lang="en-GB" sz="600" dirty="0"/>
              <a:t> ('Tue Jan 16 07:28:13 2018', 0) heater alarm (EH103, pump </a:t>
            </a:r>
            <a:r>
              <a:rPr lang="en-GB" sz="600" dirty="0" smtClean="0"/>
              <a:t>he      </a:t>
            </a:r>
            <a:r>
              <a:rPr lang="en-GB" sz="600" dirty="0" err="1" smtClean="0"/>
              <a:t>ater</a:t>
            </a:r>
            <a:r>
              <a:rPr lang="en-GB" sz="600" dirty="0"/>
              <a:t>)</a:t>
            </a:r>
            <a:endParaRPr lang="de-DE" sz="600" dirty="0"/>
          </a:p>
          <a:p>
            <a:r>
              <a:rPr lang="en-GB" sz="600" dirty="0"/>
              <a:t> ('Wed Jan 17 04:11:51 2018', 0) heater </a:t>
            </a:r>
            <a:r>
              <a:rPr lang="en-GB" sz="600" dirty="0" smtClean="0"/>
              <a:t>alarm   </a:t>
            </a:r>
            <a:endParaRPr lang="de-DE" sz="600" dirty="0"/>
          </a:p>
          <a:p>
            <a:r>
              <a:rPr lang="en-GB" sz="600" dirty="0"/>
              <a:t> ('Wed Jan 24 11:13:49 2018', 0) heater alarm</a:t>
            </a:r>
            <a:endParaRPr lang="de-DE" sz="600" dirty="0"/>
          </a:p>
          <a:p>
            <a:r>
              <a:rPr lang="en-GB" sz="600" dirty="0"/>
              <a:t> ('Wed Jan 24 18:57:09 2018', 0) heater alarm</a:t>
            </a:r>
            <a:endParaRPr lang="de-DE" sz="600" dirty="0"/>
          </a:p>
          <a:p>
            <a:r>
              <a:rPr lang="en-GB" sz="600" dirty="0"/>
              <a:t> ('Fri Jan 26 07:40:34 2018', 0) heater alarm</a:t>
            </a:r>
            <a:endParaRPr lang="de-DE" sz="600" dirty="0"/>
          </a:p>
          <a:p>
            <a:r>
              <a:rPr lang="en-GB" sz="600" dirty="0"/>
              <a:t> ('Sun Jan 28 07:37:17 2018', 0) heater alarm</a:t>
            </a:r>
            <a:endParaRPr lang="de-DE" sz="600" dirty="0"/>
          </a:p>
          <a:p>
            <a:r>
              <a:rPr lang="en-GB" sz="600" dirty="0"/>
              <a:t> ('Mon Jan 29 06:17:51 2018', 0) heater alarm</a:t>
            </a:r>
            <a:endParaRPr lang="de-DE" sz="600" dirty="0"/>
          </a:p>
          <a:p>
            <a:r>
              <a:rPr lang="en-GB" sz="600" dirty="0"/>
              <a:t> ('Tue Jan 30 01:44:35 2018', 0) heater alarm</a:t>
            </a:r>
            <a:endParaRPr lang="de-DE" sz="600" dirty="0"/>
          </a:p>
          <a:p>
            <a:r>
              <a:rPr lang="en-GB" sz="600" dirty="0"/>
              <a:t> ('Thu Feb  8 12:20:42 2018', 0) warm operation interlock, SH244 SH</a:t>
            </a:r>
            <a:endParaRPr lang="de-DE" sz="600" dirty="0"/>
          </a:p>
          <a:p>
            <a:r>
              <a:rPr lang="en-GB" sz="600" dirty="0"/>
              <a:t> ('Thu Feb  8 12:52:41 2018', 0) </a:t>
            </a:r>
            <a:r>
              <a:rPr lang="en-GB" sz="600" dirty="0" err="1"/>
              <a:t>noflow</a:t>
            </a:r>
            <a:r>
              <a:rPr lang="en-GB" sz="600" dirty="0"/>
              <a:t> alarm, to be blocked</a:t>
            </a:r>
            <a:endParaRPr lang="de-DE" sz="600" dirty="0"/>
          </a:p>
          <a:p>
            <a:r>
              <a:rPr lang="en-GB" sz="600" dirty="0"/>
              <a:t> ('Thu Feb  8 12:53:41 2018', 0)</a:t>
            </a:r>
            <a:endParaRPr lang="de-DE" sz="600" dirty="0"/>
          </a:p>
          <a:p>
            <a:r>
              <a:rPr lang="en-GB" sz="600" dirty="0"/>
              <a:t> ('Thu Feb  8 12:54:32 2018', 0)</a:t>
            </a:r>
            <a:endParaRPr lang="de-DE" sz="600" dirty="0"/>
          </a:p>
          <a:p>
            <a:r>
              <a:rPr lang="en-GB" sz="600" dirty="0"/>
              <a:t> ('Thu Feb  8 12:56:50 2018', 0)</a:t>
            </a:r>
            <a:endParaRPr lang="de-DE" sz="600" dirty="0"/>
          </a:p>
          <a:p>
            <a:r>
              <a:rPr lang="en-GB" sz="600" dirty="0"/>
              <a:t> ('Wed Feb 14 17:49:00 2018', 0)</a:t>
            </a:r>
            <a:endParaRPr lang="de-DE" sz="600" dirty="0"/>
          </a:p>
          <a:p>
            <a:r>
              <a:rPr lang="en-GB" sz="600" dirty="0"/>
              <a:t> ('Sat Mar  3 10:03:57 2018', 0)</a:t>
            </a:r>
            <a:endParaRPr lang="de-DE" sz="600" dirty="0"/>
          </a:p>
          <a:p>
            <a:r>
              <a:rPr lang="en-GB" sz="600" dirty="0"/>
              <a:t> ('Mon Mar  5 13:21:27 2018', 0)</a:t>
            </a:r>
            <a:endParaRPr lang="de-DE" sz="600" dirty="0"/>
          </a:p>
          <a:p>
            <a:r>
              <a:rPr lang="en-GB" sz="600" dirty="0"/>
              <a:t> ('Mon Mar  5 19:20:59 2018', 0)</a:t>
            </a:r>
            <a:endParaRPr lang="de-DE" sz="600" dirty="0"/>
          </a:p>
          <a:p>
            <a:r>
              <a:rPr lang="en-GB" sz="600" dirty="0"/>
              <a:t> ('Thu Mar  8 11:20:40 2018', 0)</a:t>
            </a:r>
            <a:endParaRPr lang="de-DE" sz="600" dirty="0"/>
          </a:p>
          <a:p>
            <a:r>
              <a:rPr lang="en-GB" sz="600" dirty="0"/>
              <a:t> ('Fri Mar 16 17:09:41 2018', 0)</a:t>
            </a:r>
            <a:endParaRPr lang="de-DE" sz="600" dirty="0"/>
          </a:p>
          <a:p>
            <a:r>
              <a:rPr lang="en-GB" sz="600" dirty="0"/>
              <a:t> ('Fri Mar 16 17:17:15 2018', 0)</a:t>
            </a:r>
            <a:endParaRPr lang="de-DE" sz="600" dirty="0"/>
          </a:p>
          <a:p>
            <a:r>
              <a:rPr lang="en-GB" sz="600" dirty="0"/>
              <a:t> ('Sun Mar 18 21:03:07 2018', 0)</a:t>
            </a:r>
            <a:endParaRPr lang="de-DE" sz="600" dirty="0"/>
          </a:p>
          <a:p>
            <a:r>
              <a:rPr lang="en-GB" sz="600" dirty="0"/>
              <a:t> ('Mon Mar 19 08:33:30 2018', 0)</a:t>
            </a:r>
            <a:endParaRPr lang="de-DE" sz="600" dirty="0"/>
          </a:p>
          <a:p>
            <a:r>
              <a:rPr lang="en-GB" sz="600" dirty="0"/>
              <a:t> ('Mon Mar 19 08:40:24 2018', 0)</a:t>
            </a:r>
            <a:endParaRPr lang="de-DE" sz="600" dirty="0"/>
          </a:p>
          <a:p>
            <a:r>
              <a:rPr lang="en-GB" sz="600" dirty="0"/>
              <a:t> ('Tue Mar 20 14:44:29 2018', 0) Training of KEK crew</a:t>
            </a:r>
            <a:endParaRPr lang="de-DE" sz="600" dirty="0"/>
          </a:p>
          <a:p>
            <a:r>
              <a:rPr lang="en-GB" sz="600" dirty="0"/>
              <a:t> ('Tue Mar 20 14:59:31 2018', 0)			“</a:t>
            </a:r>
            <a:endParaRPr lang="de-DE" sz="600" dirty="0"/>
          </a:p>
          <a:p>
            <a:r>
              <a:rPr lang="en-GB" sz="600" dirty="0"/>
              <a:t> ('Tue Mar 20 17:57:38 2018', 0)			“</a:t>
            </a:r>
            <a:endParaRPr lang="de-DE" sz="600" dirty="0"/>
          </a:p>
          <a:p>
            <a:r>
              <a:rPr lang="en-GB" sz="600" dirty="0"/>
              <a:t> ('Tue Mar 20 18:02:25 2018', 0)			“</a:t>
            </a:r>
            <a:endParaRPr lang="de-DE" sz="600" dirty="0"/>
          </a:p>
          <a:p>
            <a:r>
              <a:rPr lang="en-GB" sz="600" dirty="0"/>
              <a:t> ('Sat Mar 24 22:31:46 2018', 0) (false) humidity alarm, shutdown </a:t>
            </a:r>
            <a:endParaRPr lang="de-DE" sz="600" dirty="0"/>
          </a:p>
          <a:p>
            <a:r>
              <a:rPr lang="en-GB" sz="600" dirty="0"/>
              <a:t> ('Sat Mar 24 22:41:38 2018', 0) chiller shutdown during </a:t>
            </a:r>
            <a:r>
              <a:rPr lang="en-GB" sz="600" dirty="0" err="1"/>
              <a:t>startup</a:t>
            </a:r>
            <a:r>
              <a:rPr lang="en-GB" sz="600" dirty="0"/>
              <a:t> (SH)</a:t>
            </a:r>
            <a:endParaRPr lang="de-DE" sz="600" dirty="0"/>
          </a:p>
          <a:p>
            <a:r>
              <a:rPr lang="en-GB" sz="600" dirty="0"/>
              <a:t> ('Mon Apr  2 07:08:37 2018', 0) QCS quench, phase watch tripped</a:t>
            </a:r>
            <a:endParaRPr lang="de-DE" sz="600" dirty="0"/>
          </a:p>
          <a:p>
            <a:r>
              <a:rPr lang="en-GB" sz="600" dirty="0"/>
              <a:t> ('Mon Apr  2 07:38:18 2018', 0) 2</a:t>
            </a:r>
            <a:r>
              <a:rPr lang="en-GB" sz="600" baseline="30000" dirty="0"/>
              <a:t>nd</a:t>
            </a:r>
            <a:r>
              <a:rPr lang="en-GB" sz="600" dirty="0"/>
              <a:t> start needed (cooldown of CO2?)</a:t>
            </a:r>
            <a:endParaRPr lang="de-DE" sz="600" dirty="0"/>
          </a:p>
          <a:p>
            <a:r>
              <a:rPr lang="en-GB" sz="600" dirty="0"/>
              <a:t> ('Mon May 14 16:07:38 2018', 0) QCS quench, phase watch tripped</a:t>
            </a:r>
            <a:endParaRPr lang="de-DE" sz="600" dirty="0"/>
          </a:p>
          <a:p>
            <a:r>
              <a:rPr lang="en-GB" sz="600" dirty="0"/>
              <a:t> ('Mon May 14 16:37:09 2018', 0) </a:t>
            </a:r>
            <a:r>
              <a:rPr lang="en-GB" sz="600" dirty="0" err="1"/>
              <a:t>startup</a:t>
            </a:r>
            <a:r>
              <a:rPr lang="en-GB" sz="600" dirty="0"/>
              <a:t> problems (low </a:t>
            </a:r>
            <a:r>
              <a:rPr lang="en-GB" sz="600" dirty="0" err="1"/>
              <a:t>supercooling</a:t>
            </a:r>
            <a:r>
              <a:rPr lang="en-GB" sz="600" dirty="0"/>
              <a:t> of</a:t>
            </a:r>
            <a:endParaRPr lang="de-DE" sz="600" dirty="0"/>
          </a:p>
          <a:p>
            <a:r>
              <a:rPr lang="en-GB" sz="600" dirty="0"/>
              <a:t> ('Mon May 14 16:41:51 2018', 0) pump</a:t>
            </a:r>
            <a:endParaRPr lang="de-DE" sz="600" dirty="0"/>
          </a:p>
          <a:p>
            <a:r>
              <a:rPr lang="en-GB" sz="600" dirty="0"/>
              <a:t> ('Mon May 14 17:04:00 2018', 0)	“</a:t>
            </a:r>
            <a:endParaRPr lang="de-DE" sz="600" dirty="0"/>
          </a:p>
          <a:p>
            <a:r>
              <a:rPr lang="en-GB" sz="600" dirty="0"/>
              <a:t> ('Thu May 24 15:01:53 2018', 0) Off to connect/disconnect UPS</a:t>
            </a:r>
            <a:endParaRPr lang="de-DE" sz="600" dirty="0"/>
          </a:p>
          <a:p>
            <a:r>
              <a:rPr lang="en-GB" sz="600" dirty="0"/>
              <a:t> ('Fri Jun 22 04:51:03 2018', 0) humidity alarm, broken sensor. </a:t>
            </a:r>
            <a:endParaRPr lang="de-DE" sz="600" dirty="0"/>
          </a:p>
          <a:p>
            <a:r>
              <a:rPr lang="en-GB" sz="600" dirty="0"/>
              <a:t> ('Fri Jun 22 04:54:24 2018', 0) Stopped several times due to heater </a:t>
            </a:r>
            <a:endParaRPr lang="de-DE" sz="600" dirty="0"/>
          </a:p>
          <a:p>
            <a:r>
              <a:rPr lang="en-GB" sz="600" dirty="0"/>
              <a:t> ('Fri Jun 22 04:57:19 2018', 0) overheating in </a:t>
            </a:r>
            <a:r>
              <a:rPr lang="en-GB" sz="600" dirty="0" err="1"/>
              <a:t>accum</a:t>
            </a:r>
            <a:r>
              <a:rPr lang="en-GB" sz="600" dirty="0"/>
              <a:t>. </a:t>
            </a:r>
            <a:endParaRPr lang="de-DE" sz="600" dirty="0"/>
          </a:p>
          <a:p>
            <a:r>
              <a:rPr lang="en-GB" sz="600" dirty="0"/>
              <a:t> ('Fri Jun 22 05:05:21 2018', 0) Content only 5.5kg</a:t>
            </a:r>
            <a:endParaRPr lang="de-DE" sz="600" dirty="0"/>
          </a:p>
          <a:p>
            <a:r>
              <a:rPr lang="en-GB" sz="600" dirty="0"/>
              <a:t> </a:t>
            </a:r>
            <a:r>
              <a:rPr lang="de-DE" sz="600" dirty="0"/>
              <a:t>('</a:t>
            </a:r>
            <a:r>
              <a:rPr lang="de-DE" sz="600" dirty="0" err="1"/>
              <a:t>Fri</a:t>
            </a:r>
            <a:r>
              <a:rPr lang="de-DE" sz="600" dirty="0"/>
              <a:t> Jun 22 05:08:16 2018', 0)			“</a:t>
            </a:r>
          </a:p>
          <a:p>
            <a:r>
              <a:rPr lang="de-DE" sz="600" dirty="0"/>
              <a:t> ('</a:t>
            </a:r>
            <a:r>
              <a:rPr lang="de-DE" sz="600" dirty="0" err="1"/>
              <a:t>Fri</a:t>
            </a:r>
            <a:r>
              <a:rPr lang="de-DE" sz="600" dirty="0"/>
              <a:t> Jun 22 05:10:44 2018', 0)			„</a:t>
            </a:r>
          </a:p>
          <a:p>
            <a:r>
              <a:rPr lang="de-DE" sz="600" dirty="0"/>
              <a:t> ('</a:t>
            </a:r>
            <a:r>
              <a:rPr lang="de-DE" sz="600" dirty="0" err="1"/>
              <a:t>Fri</a:t>
            </a:r>
            <a:r>
              <a:rPr lang="de-DE" sz="600" dirty="0"/>
              <a:t> Jun 22 05:13:12 2018', 0)			„</a:t>
            </a:r>
          </a:p>
          <a:p>
            <a:r>
              <a:rPr lang="de-DE" sz="600" dirty="0"/>
              <a:t> ('</a:t>
            </a:r>
            <a:r>
              <a:rPr lang="de-DE" sz="600" dirty="0" err="1"/>
              <a:t>Fri</a:t>
            </a:r>
            <a:r>
              <a:rPr lang="de-DE" sz="600" dirty="0"/>
              <a:t> Jun 22 05:35:45 2018', 0)			„</a:t>
            </a:r>
          </a:p>
          <a:p>
            <a:r>
              <a:rPr lang="de-DE" sz="600" dirty="0"/>
              <a:t> ('</a:t>
            </a:r>
            <a:r>
              <a:rPr lang="de-DE" sz="600" dirty="0" err="1"/>
              <a:t>Fri</a:t>
            </a:r>
            <a:r>
              <a:rPr lang="de-DE" sz="600" dirty="0"/>
              <a:t> Jun 22 05:40:05 2018', 0)			„</a:t>
            </a:r>
          </a:p>
          <a:p>
            <a:r>
              <a:rPr lang="de-DE" sz="600" dirty="0"/>
              <a:t> ('</a:t>
            </a:r>
            <a:r>
              <a:rPr lang="de-DE" sz="600" dirty="0" err="1"/>
              <a:t>Fri</a:t>
            </a:r>
            <a:r>
              <a:rPr lang="de-DE" sz="600" dirty="0"/>
              <a:t> Jun 22 05:43:26 2018', 0)			„</a:t>
            </a:r>
          </a:p>
          <a:p>
            <a:r>
              <a:rPr lang="de-DE" sz="600" dirty="0"/>
              <a:t> </a:t>
            </a:r>
            <a:r>
              <a:rPr lang="en-GB" sz="600" dirty="0"/>
              <a:t>('Sun Jun 24 16:20:39 2018', 0) humidity alarm, EH106 at 1500W warm</a:t>
            </a:r>
            <a:endParaRPr lang="de-DE" sz="600" dirty="0"/>
          </a:p>
          <a:p>
            <a:r>
              <a:rPr lang="en-GB" sz="600" dirty="0"/>
              <a:t> ('Sun Jun 24 16:24:09 2018', 0) up till 14°C, then stop (heater)</a:t>
            </a:r>
            <a:endParaRPr lang="de-DE" sz="600" dirty="0"/>
          </a:p>
          <a:p>
            <a:r>
              <a:rPr lang="en-GB" sz="600" dirty="0"/>
              <a:t> ('Thu Jun 28 23:54:48 2018', 0) humidity alarm, manually set warm</a:t>
            </a:r>
            <a:endParaRPr lang="de-DE" sz="600" dirty="0"/>
          </a:p>
          <a:p>
            <a:r>
              <a:rPr lang="en-GB" sz="600" dirty="0"/>
              <a:t> ('Fri Jun 29 00:03:08 2018', 0) follow up (reason for stop unknown)</a:t>
            </a:r>
            <a:endParaRPr lang="de-DE" sz="600" dirty="0"/>
          </a:p>
          <a:p>
            <a:r>
              <a:rPr lang="en-GB" sz="600" dirty="0"/>
              <a:t> ('Mon Jul  9 16:40:51 2018', 0) stop to check oil level</a:t>
            </a:r>
            <a:endParaRPr lang="de-DE" sz="600" dirty="0"/>
          </a:p>
          <a:p>
            <a:r>
              <a:rPr lang="en-GB" sz="600" dirty="0"/>
              <a:t> ('Mon Jul  9 17:14:21 2018', 0) low superheat at restart (?)</a:t>
            </a:r>
            <a:endParaRPr lang="de-DE" sz="600" dirty="0"/>
          </a:p>
          <a:p>
            <a:r>
              <a:rPr lang="en-GB" sz="600" dirty="0"/>
              <a:t> ('Mon Jul 16 21:22:54 2018', 0) QCS quench</a:t>
            </a:r>
            <a:endParaRPr lang="de-DE" sz="600" dirty="0"/>
          </a:p>
          <a:p>
            <a:r>
              <a:rPr lang="en-GB" sz="600" dirty="0"/>
              <a:t> ('Mon Jul 16 21:35:23 2018', 0) work around low </a:t>
            </a:r>
            <a:r>
              <a:rPr lang="en-GB" sz="600" dirty="0" err="1"/>
              <a:t>supercooling</a:t>
            </a:r>
            <a:r>
              <a:rPr lang="en-GB" sz="600" dirty="0"/>
              <a:t> for pump</a:t>
            </a:r>
            <a:endParaRPr lang="de-DE" sz="600" dirty="0"/>
          </a:p>
          <a:p>
            <a:r>
              <a:rPr lang="en-GB" sz="600" dirty="0"/>
              <a:t> ('Mon Jul 16 21:45:24 2018', 0)		“</a:t>
            </a:r>
            <a:endParaRPr lang="de-DE" sz="600" dirty="0"/>
          </a:p>
          <a:p>
            <a:r>
              <a:rPr lang="en-GB" sz="600" dirty="0"/>
              <a:t> ('Wed Jul 18 19:55:24 2018', 0) warm up before stop. Ok till 10°C</a:t>
            </a:r>
            <a:endParaRPr lang="de-DE" sz="600" dirty="0"/>
          </a:p>
          <a:p>
            <a:r>
              <a:rPr lang="en-GB" sz="600" dirty="0"/>
              <a:t> ('Wed Jul 18 19:59:54 2018', 0) several tries to go to 19°C in steps</a:t>
            </a:r>
            <a:endParaRPr lang="de-DE" sz="600" dirty="0"/>
          </a:p>
          <a:p>
            <a:r>
              <a:rPr lang="en-GB" sz="600" dirty="0"/>
              <a:t> ('Wed Jul 18 20:05:48 2018', 0)		“</a:t>
            </a:r>
            <a:endParaRPr lang="de-DE" sz="600" dirty="0"/>
          </a:p>
          <a:p>
            <a:r>
              <a:rPr lang="en-GB" sz="600" dirty="0"/>
              <a:t> ('Wed Jul 18 20:14:20 2018', 0) 		°</a:t>
            </a:r>
            <a:endParaRPr lang="de-DE" sz="600" dirty="0"/>
          </a:p>
          <a:p>
            <a:r>
              <a:rPr lang="en-GB" sz="600" dirty="0"/>
              <a:t> ('Wed Jul 18 20:19:13 2018', 0)		“</a:t>
            </a:r>
            <a:endParaRPr lang="de-DE" sz="600" dirty="0"/>
          </a:p>
          <a:p>
            <a:r>
              <a:rPr lang="en-GB" sz="600" dirty="0"/>
              <a:t> ('Wed Jul 18 20:54:44 2018', 0)		“</a:t>
            </a:r>
            <a:endParaRPr lang="de-DE" sz="600" dirty="0"/>
          </a:p>
          <a:p>
            <a:r>
              <a:rPr lang="en-GB" sz="600" dirty="0"/>
              <a:t> ('Wed Jul 18 22:07:48 2018', 0)		“</a:t>
            </a:r>
            <a:endParaRPr lang="de-DE" sz="600" dirty="0"/>
          </a:p>
          <a:p>
            <a:r>
              <a:rPr lang="en-GB" sz="600" dirty="0"/>
              <a:t> ('Wed Jul 18 22:14:08 2018', 0)		“</a:t>
            </a:r>
            <a:endParaRPr lang="de-DE" sz="600" dirty="0"/>
          </a:p>
          <a:p>
            <a:r>
              <a:rPr lang="en-GB" sz="600" dirty="0"/>
              <a:t> ('Wed Jul 18 23:21:25 2018', 0)		“</a:t>
            </a:r>
            <a:endParaRPr lang="de-DE" sz="600" dirty="0"/>
          </a:p>
          <a:p>
            <a:r>
              <a:rPr lang="en-GB" sz="600" dirty="0"/>
              <a:t> ('Wed Jul 18 23:28:27 2018', 0)		“</a:t>
            </a:r>
            <a:endParaRPr lang="de-DE" sz="600" dirty="0"/>
          </a:p>
          <a:p>
            <a:r>
              <a:rPr lang="en-GB" sz="600" dirty="0"/>
              <a:t> ('Wed Jul 18 23:33:47 2018', 0)		“</a:t>
            </a:r>
            <a:endParaRPr lang="de-DE" sz="600" dirty="0"/>
          </a:p>
          <a:p>
            <a:r>
              <a:rPr lang="en-GB" sz="600" dirty="0"/>
              <a:t> ('Thu Jul 19 00:17:06 2018', 0) stop completely for shutdown</a:t>
            </a:r>
            <a:endParaRPr lang="de-DE" sz="600" dirty="0"/>
          </a:p>
          <a:p>
            <a:r>
              <a:rPr lang="en-GB" sz="400" dirty="0"/>
              <a:t> </a:t>
            </a:r>
            <a:endParaRPr lang="de-DE" sz="400" dirty="0"/>
          </a:p>
          <a:p>
            <a:r>
              <a:rPr lang="en-GB" sz="1200" b="1" dirty="0" err="1"/>
              <a:t>Betrieb</a:t>
            </a:r>
            <a:r>
              <a:rPr lang="en-GB" sz="1200" b="1" dirty="0"/>
              <a:t> (s): 15553300, days: 180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3148608" y="4832843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Start: January 10: 15°C</a:t>
            </a:r>
          </a:p>
          <a:p>
            <a:r>
              <a:rPr lang="en-GB" dirty="0" smtClean="0"/>
              <a:t>Continuous cold running: March 20</a:t>
            </a:r>
          </a:p>
          <a:p>
            <a:r>
              <a:rPr lang="en-GB" dirty="0" smtClean="0"/>
              <a:t>Few stops due to (false) humidity alarms</a:t>
            </a:r>
          </a:p>
          <a:p>
            <a:r>
              <a:rPr lang="en-GB" dirty="0" smtClean="0"/>
              <a:t>Humidity alarm: </a:t>
            </a:r>
            <a:r>
              <a:rPr lang="en-GB" dirty="0" err="1" smtClean="0"/>
              <a:t>IBBelle</a:t>
            </a:r>
            <a:r>
              <a:rPr lang="en-GB" dirty="0" smtClean="0"/>
              <a:t> goes to warm operation (15°)</a:t>
            </a:r>
          </a:p>
          <a:p>
            <a:r>
              <a:rPr lang="en-GB" dirty="0" smtClean="0"/>
              <a:t>Works, but </a:t>
            </a:r>
            <a:r>
              <a:rPr lang="en-GB" dirty="0" err="1" smtClean="0"/>
              <a:t>IBBelle</a:t>
            </a:r>
            <a:r>
              <a:rPr lang="en-GB" dirty="0" smtClean="0"/>
              <a:t> stops, manual recovery needed</a:t>
            </a:r>
          </a:p>
          <a:p>
            <a:r>
              <a:rPr lang="en-GB" dirty="0" smtClean="0"/>
              <a:t>Total ON time from January to July:    180 days.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579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026" name="Picture 2" descr="https://keeper.mpdl.mpg.de/thumbnail/b5516ba802094a3dadcc/1024/Chliller-DOCU/Chiller%20in%20and%20out%20test%2010-2018/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514372" cy="48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Trial Removal</a:t>
            </a:r>
            <a:endParaRPr lang="de-DE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4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1299" y="0"/>
            <a:ext cx="7334944" cy="57606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pare Parts (</a:t>
            </a:r>
            <a:r>
              <a:rPr lang="de-DE" dirty="0" err="1" smtClean="0"/>
              <a:t>ordered</a:t>
            </a:r>
            <a:r>
              <a:rPr lang="de-DE" dirty="0" smtClean="0"/>
              <a:t>)</a:t>
            </a:r>
            <a:r>
              <a:rPr lang="en-US" dirty="0" smtClean="0">
                <a:solidFill>
                  <a:srgbClr val="00CC00"/>
                </a:solidFill>
              </a:rPr>
              <a:t/>
            </a:r>
            <a:br>
              <a:rPr lang="en-US" dirty="0" smtClean="0">
                <a:solidFill>
                  <a:srgbClr val="00CC00"/>
                </a:solidFill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67936" y="6381750"/>
            <a:ext cx="576064" cy="476250"/>
          </a:xfrm>
        </p:spPr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4" y="836712"/>
            <a:ext cx="7704794" cy="54726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 rot="2292663">
            <a:off x="4831321" y="2401934"/>
            <a:ext cx="1237523" cy="1298517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83568" y="5157192"/>
            <a:ext cx="432048" cy="432048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83568" y="4653136"/>
            <a:ext cx="648072" cy="504056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133600" y="274638"/>
            <a:ext cx="5105400" cy="11731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Options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67936" y="6381750"/>
            <a:ext cx="576064" cy="476250"/>
          </a:xfrm>
        </p:spPr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95536" y="1412776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Change TX valve and compressor valve plate (2</a:t>
            </a:r>
            <a:r>
              <a:rPr lang="en-GB" baseline="30000" dirty="0" smtClean="0"/>
              <a:t>nd</a:t>
            </a:r>
            <a:r>
              <a:rPr lang="en-GB" dirty="0" smtClean="0"/>
              <a:t> stage)</a:t>
            </a:r>
          </a:p>
          <a:p>
            <a:pPr marL="342900" indent="-342900">
              <a:buAutoNum type="alphaLcParenR"/>
            </a:pPr>
            <a:r>
              <a:rPr lang="en-GB" dirty="0" smtClean="0"/>
              <a:t>Replace complete compressor unit</a:t>
            </a:r>
          </a:p>
          <a:p>
            <a:pPr marL="342900" indent="-342900">
              <a:buAutoNum type="alphaLcParenR"/>
            </a:pPr>
            <a:endParaRPr lang="en-GB" dirty="0" smtClean="0"/>
          </a:p>
          <a:p>
            <a:r>
              <a:rPr lang="en-GB" dirty="0"/>
              <a:t>In any case: compressor has to be disconnected and </a:t>
            </a:r>
            <a:r>
              <a:rPr lang="en-GB" dirty="0" smtClean="0"/>
              <a:t>removed, cabling and tube connection work is the same.</a:t>
            </a:r>
          </a:p>
          <a:p>
            <a:endParaRPr lang="en-GB" dirty="0"/>
          </a:p>
          <a:p>
            <a:r>
              <a:rPr lang="en-GB" dirty="0" smtClean="0"/>
              <a:t>b) Takes less time (if well prepared), start with new, working compressor. No risk that further damage is present but not detected (which would man to repeat everything)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Replace unit and repair compressor after exchange (best  by </a:t>
            </a:r>
            <a:r>
              <a:rPr lang="en-GB" dirty="0" err="1" smtClean="0"/>
              <a:t>manufacurer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Unlikely that spare compressor arrives in time (</a:t>
            </a:r>
            <a:r>
              <a:rPr lang="en-GB" dirty="0" err="1" smtClean="0"/>
              <a:t>bafa</a:t>
            </a:r>
            <a:r>
              <a:rPr lang="en-GB" dirty="0" smtClean="0"/>
              <a:t>).</a:t>
            </a:r>
          </a:p>
          <a:p>
            <a:r>
              <a:rPr lang="en-GB" dirty="0" smtClean="0"/>
              <a:t>Shipment this week</a:t>
            </a:r>
            <a:r>
              <a:rPr lang="en-GB" smtClean="0"/>
              <a:t>, arrival next week.</a:t>
            </a:r>
            <a:endParaRPr lang="en-GB" dirty="0" smtClean="0"/>
          </a:p>
          <a:p>
            <a:r>
              <a:rPr lang="en-GB" dirty="0" smtClean="0"/>
              <a:t>Prepare everything October 15-19</a:t>
            </a:r>
          </a:p>
          <a:p>
            <a:r>
              <a:rPr lang="en-GB" dirty="0" smtClean="0"/>
              <a:t>Return in November for replacement and </a:t>
            </a:r>
            <a:r>
              <a:rPr lang="en-GB" dirty="0" smtClean="0"/>
              <a:t>re-start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8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86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To Do List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1619673" y="1196752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Replace/re-cable </a:t>
            </a:r>
            <a:r>
              <a:rPr lang="en-GB" dirty="0" smtClean="0"/>
              <a:t>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Seal heater (humidity protection)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 </a:t>
            </a:r>
            <a:r>
              <a:rPr lang="en-GB" dirty="0" smtClean="0"/>
              <a:t>analogue </a:t>
            </a:r>
            <a:r>
              <a:rPr lang="en-GB" dirty="0" smtClean="0"/>
              <a:t>pressure gauge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 leaking safety 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 compressor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general stop if any circuit breaker opens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Direct stop of compressor if overpressure is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sensor for ambient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Alarm/interlock </a:t>
            </a:r>
            <a:r>
              <a:rPr lang="en-GB" dirty="0" smtClean="0"/>
              <a:t>if </a:t>
            </a:r>
            <a:r>
              <a:rPr lang="en-GB" dirty="0" err="1" smtClean="0"/>
              <a:t>T_amb</a:t>
            </a:r>
            <a:r>
              <a:rPr lang="en-GB" dirty="0" smtClean="0"/>
              <a:t> &gt; </a:t>
            </a:r>
            <a:r>
              <a:rPr lang="en-GB" dirty="0" err="1" smtClean="0"/>
              <a:t>T_condensation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Monitor </a:t>
            </a:r>
            <a:r>
              <a:rPr lang="en-GB" dirty="0" smtClean="0"/>
              <a:t>R404a </a:t>
            </a:r>
            <a:r>
              <a:rPr lang="en-GB" dirty="0" err="1" smtClean="0"/>
              <a:t>supercooling</a:t>
            </a:r>
            <a:r>
              <a:rPr lang="en-GB" dirty="0" smtClean="0"/>
              <a:t> before TX </a:t>
            </a:r>
            <a:r>
              <a:rPr lang="en-GB" dirty="0" smtClean="0"/>
              <a:t>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 transition into warm operation (regulation)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Display </a:t>
            </a:r>
            <a:r>
              <a:rPr lang="en-GB" dirty="0" err="1" smtClean="0"/>
              <a:t>IBBelle</a:t>
            </a:r>
            <a:r>
              <a:rPr lang="en-GB" dirty="0" smtClean="0"/>
              <a:t> </a:t>
            </a:r>
            <a:r>
              <a:rPr lang="en-GB" dirty="0" err="1" smtClean="0"/>
              <a:t>paramters</a:t>
            </a:r>
            <a:r>
              <a:rPr lang="en-GB" dirty="0" smtClean="0"/>
              <a:t> in control room and add communication panel with Nikko control room (</a:t>
            </a:r>
            <a:r>
              <a:rPr lang="en-GB" dirty="0" err="1" smtClean="0"/>
              <a:t>cryo</a:t>
            </a:r>
            <a:r>
              <a:rPr lang="en-GB" dirty="0" smtClean="0"/>
              <a:t> group)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06760" y="1196752"/>
            <a:ext cx="8729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August: detector disconnected, CO</a:t>
            </a:r>
            <a:r>
              <a:rPr lang="en-GB" baseline="-25000" dirty="0"/>
              <a:t>2</a:t>
            </a:r>
            <a:r>
              <a:rPr lang="en-GB" dirty="0"/>
              <a:t> loop closed in Junction Box for stand alone </a:t>
            </a:r>
            <a:r>
              <a:rPr lang="en-GB" dirty="0" smtClean="0"/>
              <a:t>tests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/>
              <a:t>Discovered heater failure: connection to ground =&gt; fuse blows (humidity)</a:t>
            </a:r>
          </a:p>
          <a:p>
            <a:pPr marL="285750" indent="-285750">
              <a:buFont typeface="Symbol"/>
              <a:buChar char="Þ"/>
            </a:pPr>
            <a:r>
              <a:rPr lang="en-GB" dirty="0"/>
              <a:t>Disabled heater (software) and started again (September 5)</a:t>
            </a:r>
          </a:p>
          <a:p>
            <a:pPr marL="285750" indent="-285750">
              <a:buFont typeface="Symbol"/>
              <a:buChar char="Þ"/>
            </a:pPr>
            <a:r>
              <a:rPr lang="en-GB" dirty="0"/>
              <a:t>Heater was still active and fuse blew again (while compressor was running)</a:t>
            </a:r>
          </a:p>
          <a:p>
            <a:pPr marL="285750" indent="-285750">
              <a:buFont typeface="Symbol"/>
              <a:buChar char="Þ"/>
            </a:pPr>
            <a:r>
              <a:rPr lang="en-GB" dirty="0"/>
              <a:t>September 6: chiller worked </a:t>
            </a:r>
            <a:r>
              <a:rPr lang="en-GB" dirty="0" smtClean="0"/>
              <a:t>strangely</a:t>
            </a:r>
            <a:endParaRPr lang="en-GB" dirty="0"/>
          </a:p>
          <a:p>
            <a:pPr lvl="2"/>
            <a:r>
              <a:rPr lang="en-GB" dirty="0"/>
              <a:t>Start-up problems</a:t>
            </a:r>
          </a:p>
          <a:p>
            <a:pPr lvl="2"/>
            <a:r>
              <a:rPr lang="en-GB" dirty="0"/>
              <a:t>No R404a </a:t>
            </a:r>
            <a:r>
              <a:rPr lang="en-GB" dirty="0" err="1" smtClean="0"/>
              <a:t>supercooling</a:t>
            </a:r>
            <a:endParaRPr lang="en-GB" dirty="0" smtClean="0"/>
          </a:p>
          <a:p>
            <a:pPr lvl="2"/>
            <a:r>
              <a:rPr lang="en-GB" dirty="0" smtClean="0"/>
              <a:t>Strange parameters</a:t>
            </a:r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After Shutdown</a:t>
            </a:r>
            <a:endParaRPr lang="de-DE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282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516216" y="5085184"/>
            <a:ext cx="576064" cy="432048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llipse 3"/>
          <p:cNvSpPr/>
          <p:nvPr/>
        </p:nvSpPr>
        <p:spPr>
          <a:xfrm>
            <a:off x="3203848" y="2780928"/>
            <a:ext cx="576064" cy="432048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5868144" y="5157192"/>
            <a:ext cx="576064" cy="432048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Chiller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3" y="908720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</a:t>
            </a:r>
            <a:r>
              <a:rPr lang="en-GB" b="1" dirty="0" smtClean="0"/>
              <a:t>emperatures</a:t>
            </a:r>
            <a:endParaRPr lang="en-GB" b="1" dirty="0" smtClean="0"/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After September </a:t>
            </a:r>
            <a:r>
              <a:rPr lang="en-GB" dirty="0" smtClean="0"/>
              <a:t>5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No </a:t>
            </a:r>
            <a:r>
              <a:rPr lang="en-GB" dirty="0" err="1" smtClean="0"/>
              <a:t>subcooling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High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 stage discharge temperature</a:t>
            </a:r>
          </a:p>
          <a:p>
            <a:r>
              <a:rPr lang="en-GB" dirty="0"/>
              <a:t>  </a:t>
            </a:r>
            <a:r>
              <a:rPr lang="en-GB" dirty="0" smtClean="0"/>
              <a:t>   (TT246)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Oscillation of </a:t>
            </a:r>
            <a:r>
              <a:rPr lang="en-GB" dirty="0" smtClean="0"/>
              <a:t>MD (TT248)</a:t>
            </a:r>
            <a:endParaRPr lang="en-GB" dirty="0" smtClean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 smtClean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b) During Phase II</a:t>
            </a:r>
          </a:p>
          <a:p>
            <a:r>
              <a:rPr lang="en-GB" dirty="0" smtClean="0"/>
              <a:t>(normal operation)</a:t>
            </a:r>
            <a:endParaRPr lang="en-GB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347864" y="476672"/>
            <a:ext cx="5573138" cy="6352951"/>
            <a:chOff x="3347864" y="260648"/>
            <a:chExt cx="5573138" cy="6352951"/>
          </a:xfrm>
        </p:grpSpPr>
        <p:pic>
          <p:nvPicPr>
            <p:cNvPr id="1026" name="Picture 2" descr="D:\Belle II\IBBelle\Drucktests\TEST_Aug_18\Chiller_temp_noto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60648"/>
              <a:ext cx="5405343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Belle II\IBBelle\Drucktests\TEST_Aug_18\Chiller_temp_o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788028"/>
              <a:ext cx="5302598" cy="282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831194" y="3300140"/>
              <a:ext cx="14350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TT248 MP</a:t>
              </a:r>
            </a:p>
            <a:p>
              <a:r>
                <a:rPr lang="en-GB" sz="1100" dirty="0" smtClean="0"/>
                <a:t>10-70°C oscillations</a:t>
              </a:r>
            </a:p>
            <a:p>
              <a:r>
                <a:rPr lang="en-GB" sz="1100" dirty="0" smtClean="0"/>
                <a:t>Instead of 10°C</a:t>
              </a:r>
              <a:endParaRPr lang="en-GB" sz="1100" dirty="0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 flipH="1" flipV="1">
              <a:off x="5364088" y="1196752"/>
              <a:ext cx="483130" cy="2088232"/>
            </a:xfrm>
            <a:prstGeom prst="straightConnector1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flipH="1">
              <a:off x="5079131" y="3607917"/>
              <a:ext cx="699154" cy="1811084"/>
            </a:xfrm>
            <a:prstGeom prst="straightConnector1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7152569" y="3356992"/>
              <a:ext cx="17684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TT246 1</a:t>
              </a:r>
              <a:r>
                <a:rPr lang="en-GB" sz="1400" baseline="30000" dirty="0" smtClean="0"/>
                <a:t>st</a:t>
              </a:r>
              <a:r>
                <a:rPr lang="en-GB" sz="1400" dirty="0" smtClean="0"/>
                <a:t> discharge</a:t>
              </a:r>
            </a:p>
            <a:p>
              <a:r>
                <a:rPr lang="en-GB" sz="1100" dirty="0" smtClean="0"/>
                <a:t>90°C instead of 45°C</a:t>
              </a:r>
              <a:endParaRPr lang="en-GB" sz="1100" dirty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H="1" flipV="1">
              <a:off x="6346659" y="382053"/>
              <a:ext cx="805910" cy="3032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11" idx="1"/>
            </p:cNvCxnSpPr>
            <p:nvPr/>
          </p:nvCxnSpPr>
          <p:spPr>
            <a:xfrm flipH="1">
              <a:off x="6499059" y="3603214"/>
              <a:ext cx="653510" cy="11939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3851920" y="3298651"/>
              <a:ext cx="16706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R404a </a:t>
              </a:r>
              <a:r>
                <a:rPr lang="en-GB" sz="1400" dirty="0" err="1" smtClean="0"/>
                <a:t>subcooling</a:t>
              </a:r>
              <a:endParaRPr lang="en-GB" sz="1400" dirty="0" smtClean="0"/>
            </a:p>
            <a:p>
              <a:r>
                <a:rPr lang="en-GB" sz="1100" dirty="0" smtClean="0"/>
                <a:t>22°C instead of -16°C</a:t>
              </a:r>
              <a:endParaRPr lang="en-GB" sz="1100" dirty="0"/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 flipH="1" flipV="1">
              <a:off x="4660795" y="1700808"/>
              <a:ext cx="610359" cy="165618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4427985" y="3606428"/>
              <a:ext cx="843169" cy="227084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el 1"/>
          <p:cNvSpPr txBox="1">
            <a:spLocks/>
          </p:cNvSpPr>
          <p:nvPr/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kern="0" dirty="0" smtClean="0">
                <a:solidFill>
                  <a:srgbClr val="FF0000"/>
                </a:solidFill>
              </a:rPr>
              <a:t>Observations</a:t>
            </a:r>
            <a:endParaRPr lang="de-DE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948892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pressures</a:t>
            </a:r>
            <a:endParaRPr lang="en-GB" b="1" dirty="0" smtClean="0"/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After September </a:t>
            </a:r>
            <a:r>
              <a:rPr lang="en-GB" dirty="0" smtClean="0"/>
              <a:t>5</a:t>
            </a:r>
          </a:p>
          <a:p>
            <a:pPr marL="342900" indent="-342900">
              <a:buAutoNum type="alphaLcParenR"/>
            </a:pP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Midpressure</a:t>
            </a:r>
            <a:r>
              <a:rPr lang="en-GB" dirty="0" smtClean="0"/>
              <a:t> (MP) went </a:t>
            </a: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from </a:t>
            </a:r>
            <a:r>
              <a:rPr lang="en-GB" dirty="0" smtClean="0"/>
              <a:t>3 bar to 12 </a:t>
            </a:r>
            <a:r>
              <a:rPr lang="en-GB" dirty="0" smtClean="0"/>
              <a:t>bar</a:t>
            </a:r>
          </a:p>
          <a:p>
            <a:r>
              <a:rPr lang="en-GB" dirty="0" smtClean="0"/>
              <a:t>(PT248)</a:t>
            </a:r>
            <a:endParaRPr lang="en-GB" dirty="0" smtClean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 smtClean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 smtClean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 smtClean="0"/>
          </a:p>
          <a:p>
            <a:pPr marL="342900" indent="-342900">
              <a:buAutoNum type="alphaLcParenR"/>
            </a:pPr>
            <a:endParaRPr lang="en-GB" dirty="0"/>
          </a:p>
          <a:p>
            <a:r>
              <a:rPr lang="en-GB" dirty="0" smtClean="0"/>
              <a:t>b) During Phase II</a:t>
            </a:r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419872" y="847978"/>
            <a:ext cx="4880151" cy="5979625"/>
            <a:chOff x="3868313" y="401703"/>
            <a:chExt cx="4880151" cy="5979625"/>
          </a:xfrm>
        </p:grpSpPr>
        <p:pic>
          <p:nvPicPr>
            <p:cNvPr id="2050" name="Picture 2" descr="D:\Belle II\IBBelle\Drucktests\TEST_Aug_18\Chiller_press_noto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914" y="401703"/>
              <a:ext cx="4870550" cy="259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Belle II\IBBelle\Drucktests\TEST_Aug_18\Chiller_press_o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313" y="3839265"/>
              <a:ext cx="4880151" cy="2542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4067944" y="3212976"/>
              <a:ext cx="254749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PT248 MD: </a:t>
              </a:r>
              <a:r>
                <a:rPr lang="en-GB" sz="1100" dirty="0" smtClean="0"/>
                <a:t>12bar instead of 3bar: </a:t>
              </a:r>
            </a:p>
            <a:p>
              <a:r>
                <a:rPr lang="en-GB" sz="1100" dirty="0" smtClean="0"/>
                <a:t>no pressure difference, no </a:t>
              </a:r>
              <a:r>
                <a:rPr lang="en-GB" sz="1100" dirty="0" err="1" smtClean="0"/>
                <a:t>subcooling</a:t>
              </a:r>
              <a:endParaRPr lang="en-GB" sz="1100" dirty="0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 flipV="1">
              <a:off x="4860032" y="1340768"/>
              <a:ext cx="248582" cy="1800200"/>
            </a:xfrm>
            <a:prstGeom prst="straightConnector1">
              <a:avLst/>
            </a:prstGeom>
            <a:ln w="127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4860032" y="3520753"/>
              <a:ext cx="276691" cy="2284511"/>
            </a:xfrm>
            <a:prstGeom prst="straightConnector1">
              <a:avLst/>
            </a:prstGeom>
            <a:ln w="127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1"/>
          <p:cNvSpPr txBox="1">
            <a:spLocks/>
          </p:cNvSpPr>
          <p:nvPr/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kern="0" dirty="0" smtClean="0">
                <a:solidFill>
                  <a:srgbClr val="FF0000"/>
                </a:solidFill>
              </a:rPr>
              <a:t>Observations</a:t>
            </a:r>
            <a:endParaRPr lang="de-DE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8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elle II\IBBelle\Drucktests\TEST_Aug_18\chiller_temp_5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" y="1396528"/>
            <a:ext cx="7634288" cy="3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538599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September 5 and before: intercooling and MP pressure still ok, but temperature at MP started oscillating: hunting of TX valve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kern="0" dirty="0" smtClean="0">
                <a:solidFill>
                  <a:srgbClr val="FF0000"/>
                </a:solidFill>
              </a:rPr>
              <a:t>Observations</a:t>
            </a:r>
            <a:endParaRPr lang="de-DE" kern="0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427984" y="3384872"/>
            <a:ext cx="4176464" cy="1052240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9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Interpretation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67936" y="6381750"/>
            <a:ext cx="576064" cy="476250"/>
          </a:xfrm>
        </p:spPr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67544" y="836712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Oscillations of TX valve (MP temperature)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Valve works properly only if there are no gas bubbles in the liquid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R404a must be </a:t>
            </a:r>
            <a:r>
              <a:rPr lang="en-GB" dirty="0" err="1" smtClean="0"/>
              <a:t>supercoolded</a:t>
            </a:r>
            <a:r>
              <a:rPr lang="en-GB" dirty="0" smtClean="0"/>
              <a:t> (1 K below evaporation </a:t>
            </a:r>
            <a:r>
              <a:rPr lang="en-GB" dirty="0" smtClean="0"/>
              <a:t>temperature)</a:t>
            </a:r>
            <a:endParaRPr lang="en-GB" dirty="0" smtClean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This is assured if condensation temperature in heat exchanger is above ambient temperature, so that R404a cannot heat up on the way to the valve</a:t>
            </a:r>
          </a:p>
          <a:p>
            <a:r>
              <a:rPr lang="en-GB" dirty="0" smtClean="0"/>
              <a:t>     Before July: </a:t>
            </a:r>
            <a:r>
              <a:rPr lang="en-GB" dirty="0" err="1" smtClean="0"/>
              <a:t>T_cond</a:t>
            </a:r>
            <a:r>
              <a:rPr lang="en-GB" dirty="0" smtClean="0"/>
              <a:t> ~30°C, </a:t>
            </a:r>
            <a:r>
              <a:rPr lang="en-GB" dirty="0" err="1" smtClean="0"/>
              <a:t>supercooling</a:t>
            </a:r>
            <a:r>
              <a:rPr lang="en-GB" dirty="0" smtClean="0"/>
              <a:t> ~ 1K (ok)</a:t>
            </a:r>
          </a:p>
          <a:p>
            <a:r>
              <a:rPr lang="en-GB" dirty="0" smtClean="0"/>
              <a:t>     From August on: cooling water pressure changed from 3bar to 9bar and   condensation temperature fell to 26°C =&gt; no </a:t>
            </a:r>
            <a:r>
              <a:rPr lang="en-GB" dirty="0" err="1" smtClean="0"/>
              <a:t>supercooling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Bubbles </a:t>
            </a:r>
            <a:r>
              <a:rPr lang="en-GB" dirty="0" smtClean="0"/>
              <a:t>can</a:t>
            </a:r>
            <a:r>
              <a:rPr lang="en-GB" dirty="0" smtClean="0"/>
              <a:t> </a:t>
            </a:r>
            <a:r>
              <a:rPr lang="en-GB" dirty="0" smtClean="0"/>
              <a:t>damage valve (cavitation)</a:t>
            </a:r>
          </a:p>
          <a:p>
            <a:endParaRPr lang="en-GB" dirty="0"/>
          </a:p>
          <a:p>
            <a:r>
              <a:rPr lang="en-GB" b="1" dirty="0" smtClean="0"/>
              <a:t>Damage of suction valve of 2</a:t>
            </a:r>
            <a:r>
              <a:rPr lang="en-GB" b="1" baseline="30000" dirty="0" smtClean="0"/>
              <a:t>nd</a:t>
            </a:r>
            <a:r>
              <a:rPr lang="en-GB" b="1" dirty="0" smtClean="0"/>
              <a:t> compressor stage (MP rise to 12 bar)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Could be a consequence of TX hunting, liquid injection, liquid shock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Could also be du to shutdown: PLC was off, but compressor still powered. FI ramped down the compressor (~ 1 min) but valves may have been in a wrong position (no control by PLC). Pressure rise my have caused damage (have indications of pressure shock)</a:t>
            </a:r>
          </a:p>
          <a:p>
            <a:r>
              <a:rPr lang="en-GB" dirty="0" smtClean="0"/>
              <a:t>=&gt; Unsafe shutdown strategy: needs to be changed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5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07756" y="14001"/>
            <a:ext cx="7334944" cy="5760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/>
            </a:r>
            <a:br>
              <a:rPr lang="en-US" dirty="0" smtClean="0">
                <a:solidFill>
                  <a:srgbClr val="00CC00"/>
                </a:solidFill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67936" y="6381750"/>
            <a:ext cx="576064" cy="476250"/>
          </a:xfrm>
        </p:spPr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1295"/>
            <a:ext cx="3888432" cy="34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91" y="821295"/>
            <a:ext cx="3962692" cy="34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Repair versus Exchange</a:t>
            </a:r>
            <a:endParaRPr lang="de-DE" kern="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7" y="465313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TX valve and head of 2</a:t>
            </a:r>
            <a:r>
              <a:rPr lang="en-GB" baseline="30000" dirty="0" smtClean="0"/>
              <a:t>nd</a:t>
            </a:r>
            <a:r>
              <a:rPr lang="en-GB" dirty="0" smtClean="0"/>
              <a:t> compressor stage can only be accessed if compressor is removed </a:t>
            </a:r>
          </a:p>
          <a:p>
            <a:r>
              <a:rPr lang="en-GB" dirty="0" smtClean="0"/>
              <a:t>Empty R404a done by company (SAN-EIGIKEN), Oct. 10.</a:t>
            </a:r>
          </a:p>
          <a:p>
            <a:r>
              <a:rPr lang="en-GB" dirty="0" smtClean="0"/>
              <a:t>Un-</a:t>
            </a:r>
            <a:r>
              <a:rPr lang="en-GB" dirty="0" err="1" smtClean="0"/>
              <a:t>cableling</a:t>
            </a:r>
            <a:r>
              <a:rPr lang="en-GB" dirty="0" smtClean="0"/>
              <a:t> done by MPP technician. Oct. 12</a:t>
            </a:r>
          </a:p>
          <a:p>
            <a:r>
              <a:rPr lang="en-GB" dirty="0" smtClean="0"/>
              <a:t>Opening of tubes (4) and compressor removal (SAN-EIGIKEN), Oct. 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39216" y="0"/>
            <a:ext cx="8139608" cy="836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Compressor Removal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67936" y="6381750"/>
            <a:ext cx="576064" cy="476250"/>
          </a:xfrm>
        </p:spPr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2023"/>
            <a:ext cx="2952328" cy="50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1" y="1412177"/>
            <a:ext cx="38135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unten 3"/>
          <p:cNvSpPr/>
          <p:nvPr/>
        </p:nvSpPr>
        <p:spPr>
          <a:xfrm rot="13519704">
            <a:off x="1078089" y="4208593"/>
            <a:ext cx="267232" cy="720080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13519704">
            <a:off x="3022305" y="3970435"/>
            <a:ext cx="267232" cy="720080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 rot="11897426">
            <a:off x="3342755" y="4077610"/>
            <a:ext cx="267232" cy="720080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Pfeil nach unten 12"/>
          <p:cNvSpPr/>
          <p:nvPr/>
        </p:nvSpPr>
        <p:spPr>
          <a:xfrm rot="11865157">
            <a:off x="1757228" y="4173102"/>
            <a:ext cx="267232" cy="720080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 rot="15585776">
            <a:off x="7200295" y="5553235"/>
            <a:ext cx="216020" cy="1152130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 rot="9965960">
            <a:off x="2130534" y="4542315"/>
            <a:ext cx="86810" cy="5040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2081814" y="3730302"/>
            <a:ext cx="92126" cy="5040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6629552" y="4365103"/>
            <a:ext cx="92126" cy="5040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>
            <a:off x="5796136" y="5197507"/>
            <a:ext cx="92126" cy="5040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21931"/>
      </p:ext>
    </p:extLst>
  </p:cSld>
  <p:clrMapOvr>
    <a:masterClrMapping/>
  </p:clrMapOvr>
</p:sld>
</file>

<file path=ppt/theme/theme1.xml><?xml version="1.0" encoding="utf-8"?>
<a:theme xmlns:a="http://schemas.openxmlformats.org/drawingml/2006/main" name="Belle II-Status N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3333FF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Belle II-Status N2</Template>
  <TotalTime>0</TotalTime>
  <Words>1019</Words>
  <Application>Microsoft Office PowerPoint</Application>
  <PresentationFormat>Bildschirmpräsentation (4:3)</PresentationFormat>
  <Paragraphs>205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Belle II-Status N2</vt:lpstr>
      <vt:lpstr>             IBBelle Status</vt:lpstr>
      <vt:lpstr>PowerPoint-Präsentation</vt:lpstr>
      <vt:lpstr>Chiller </vt:lpstr>
      <vt:lpstr>PowerPoint-Präsentation</vt:lpstr>
      <vt:lpstr>PowerPoint-Präsentation</vt:lpstr>
      <vt:lpstr>PowerPoint-Präsentation</vt:lpstr>
      <vt:lpstr>Interpretation</vt:lpstr>
      <vt:lpstr> </vt:lpstr>
      <vt:lpstr>Compressor Removal</vt:lpstr>
      <vt:lpstr>PowerPoint-Präsentation</vt:lpstr>
      <vt:lpstr>Spare Parts (ordered) </vt:lpstr>
      <vt:lpstr>Options</vt:lpstr>
      <vt:lpstr>To Do List</vt:lpstr>
    </vt:vector>
  </TitlesOfParts>
  <Company>Max-Planck-Institut für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 for flow of purge gas on the N2 Manifold</dc:title>
  <dc:creator>Sven Vogt</dc:creator>
  <cp:lastModifiedBy>Hans-Günther Moser</cp:lastModifiedBy>
  <cp:revision>30</cp:revision>
  <cp:lastPrinted>2016-08-26T08:44:21Z</cp:lastPrinted>
  <dcterms:created xsi:type="dcterms:W3CDTF">2018-09-27T08:42:33Z</dcterms:created>
  <dcterms:modified xsi:type="dcterms:W3CDTF">2018-10-09T07:11:55Z</dcterms:modified>
</cp:coreProperties>
</file>