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80" r:id="rId2"/>
  </p:sldMasterIdLst>
  <p:notesMasterIdLst>
    <p:notesMasterId r:id="rId22"/>
  </p:notesMasterIdLst>
  <p:sldIdLst>
    <p:sldId id="256" r:id="rId3"/>
    <p:sldId id="293" r:id="rId4"/>
    <p:sldId id="301" r:id="rId5"/>
    <p:sldId id="303" r:id="rId6"/>
    <p:sldId id="304" r:id="rId7"/>
    <p:sldId id="306" r:id="rId8"/>
    <p:sldId id="305" r:id="rId9"/>
    <p:sldId id="307" r:id="rId10"/>
    <p:sldId id="308" r:id="rId11"/>
    <p:sldId id="309" r:id="rId12"/>
    <p:sldId id="310" r:id="rId13"/>
    <p:sldId id="302" r:id="rId14"/>
    <p:sldId id="294" r:id="rId15"/>
    <p:sldId id="295" r:id="rId16"/>
    <p:sldId id="296" r:id="rId17"/>
    <p:sldId id="297" r:id="rId18"/>
    <p:sldId id="298" r:id="rId19"/>
    <p:sldId id="299" r:id="rId20"/>
    <p:sldId id="300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Ebrima" panose="02000000000000000000" pitchFamily="2" charset="0"/>
      <p:regular r:id="rId27"/>
      <p:bold r:id="rId28"/>
    </p:embeddedFont>
    <p:embeddedFont>
      <p:font typeface="ＭＳ Ｐゴシック" panose="020B0600070205080204" pitchFamily="34" charset="-128"/>
      <p:regular r:id="rId29"/>
    </p:embeddedFont>
    <p:embeddedFont>
      <p:font typeface="Exo 2 Semi Bold" panose="00000700000000000000" pitchFamily="2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3707" autoAdjust="0"/>
  </p:normalViewPr>
  <p:slideViewPr>
    <p:cSldViewPr>
      <p:cViewPr varScale="1">
        <p:scale>
          <a:sx n="64" d="100"/>
          <a:sy n="64" d="100"/>
        </p:scale>
        <p:origin x="-108" y="-14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5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35B0-CD53-4310-97D3-AD4D0A589AAD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62130-C70D-4813-8B4E-303D0FDCB5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42736110-BFFA-49C3-976D-2EEB01DDD16B}" type="slidenum">
              <a:rPr lang="de-DE" smtClean="0">
                <a:latin typeface="Times New Roman" pitchFamily="18" charset="0"/>
              </a:rPr>
              <a:pPr eaLnBrk="1" hangingPunct="1"/>
              <a:t>13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eaLnBrk="0" hangingPunct="0"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8DA83613-26A6-4BFC-824A-575087B5AD84}" type="slidenum">
              <a:rPr lang="de-DE" smtClean="0">
                <a:latin typeface="Times New Roman" pitchFamily="18" charset="0"/>
              </a:rPr>
              <a:pPr eaLnBrk="1" hangingPunct="1"/>
              <a:t>15</a:t>
            </a:fld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/>
          <p:cNvGrpSpPr>
            <a:grpSpLocks noChangeAspect="1"/>
          </p:cNvGrpSpPr>
          <p:nvPr/>
        </p:nvGrpSpPr>
        <p:grpSpPr>
          <a:xfrm>
            <a:off x="3748282" y="1"/>
            <a:ext cx="5401853" cy="5143500"/>
            <a:chOff x="3778209" y="0"/>
            <a:chExt cx="5444993" cy="5184775"/>
          </a:xfrm>
        </p:grpSpPr>
        <p:pic>
          <p:nvPicPr>
            <p:cNvPr id="29" name="Grafik 2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209" y="0"/>
              <a:ext cx="5444993" cy="5184775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771" y="1620454"/>
              <a:ext cx="1975907" cy="26532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6517" y="3363838"/>
            <a:ext cx="5000069" cy="357134"/>
          </a:xfrm>
        </p:spPr>
        <p:txBody>
          <a:bodyPr wrap="none" bIns="0" anchor="b" anchorCtr="0"/>
          <a:lstStyle>
            <a:lvl1pPr>
              <a:lnSpc>
                <a:spcPts val="2400"/>
              </a:lnSpc>
              <a:defRPr sz="24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86517" y="1491630"/>
            <a:ext cx="5000069" cy="1857098"/>
          </a:xfrm>
        </p:spPr>
        <p:txBody>
          <a:bodyPr tIns="0" bIns="0"/>
          <a:lstStyle>
            <a:lvl1pPr marL="0" indent="0" algn="l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200" cap="all" baseline="0">
                <a:solidFill>
                  <a:schemeClr val="accent2"/>
                </a:solidFill>
                <a:latin typeface="Exo 2 Semi Bold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51" y="281842"/>
            <a:ext cx="1722159" cy="634328"/>
          </a:xfrm>
          <a:prstGeom prst="rect">
            <a:avLst/>
          </a:prstGeom>
        </p:spPr>
      </p:pic>
      <p:grpSp>
        <p:nvGrpSpPr>
          <p:cNvPr id="31" name="Gruppieren 29"/>
          <p:cNvGrpSpPr>
            <a:grpSpLocks noChangeAspect="1"/>
          </p:cNvGrpSpPr>
          <p:nvPr userDrawn="1"/>
        </p:nvGrpSpPr>
        <p:grpSpPr>
          <a:xfrm>
            <a:off x="285752" y="285910"/>
            <a:ext cx="1673158" cy="642842"/>
            <a:chOff x="7081838" y="144463"/>
            <a:chExt cx="1871662" cy="719137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"/>
          <a:stretch/>
        </p:blipFill>
        <p:spPr bwMode="auto">
          <a:xfrm>
            <a:off x="3713223" y="339502"/>
            <a:ext cx="1794881" cy="49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Florian\Desktop\logo-powerpoint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470"/>
            <a:ext cx="824042" cy="10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1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5069" y="1214222"/>
            <a:ext cx="4143621" cy="32867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15318" y="1214222"/>
            <a:ext cx="4143622" cy="1500843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 hasCustomPrompt="1"/>
          </p:nvPr>
        </p:nvSpPr>
        <p:spPr>
          <a:xfrm>
            <a:off x="4715318" y="3000113"/>
            <a:ext cx="4143622" cy="1500843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63A8-1028-41B6-95F9-7D099DCF4BBD}" type="datetime1">
              <a:rPr lang="en-US" smtClean="0"/>
              <a:t>10/8/2018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1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5068" y="1214222"/>
            <a:ext cx="4143621" cy="1500843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5318" y="1214222"/>
            <a:ext cx="4143622" cy="1500843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96237" y="3000113"/>
            <a:ext cx="4132449" cy="1500843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5318" y="3000113"/>
            <a:ext cx="4143622" cy="1500843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78B7-BDB2-4756-8DE5-66A24D0DC6B6}" type="datetime1">
              <a:rPr lang="en-US" smtClean="0"/>
              <a:t>10/8/2018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6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6709" y="1214219"/>
            <a:ext cx="8571547" cy="292850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5067" y="4143355"/>
            <a:ext cx="8571547" cy="357134"/>
          </a:xfrm>
        </p:spPr>
        <p:txBody>
          <a:bodyPr anchor="ctr" anchorCtr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656A-CCC3-41D3-96E1-F18908FB2A99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 sz="quarter"/>
          </p:nvPr>
        </p:nvSpPr>
        <p:spPr>
          <a:xfrm>
            <a:off x="3851922" y="286628"/>
            <a:ext cx="5006329" cy="6421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2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6401" y="1214220"/>
            <a:ext cx="5857224" cy="3285634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29381" y="1214220"/>
            <a:ext cx="2429565" cy="32856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BF4-D3B3-4CF8-B20C-6F18CFE7E087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 sz="quarter"/>
          </p:nvPr>
        </p:nvSpPr>
        <p:spPr>
          <a:xfrm>
            <a:off x="3851922" y="286628"/>
            <a:ext cx="5006329" cy="6421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255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it 2-spaltig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6408" y="1214221"/>
            <a:ext cx="1857069" cy="1500845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428882" y="1214220"/>
            <a:ext cx="6430065" cy="3285634"/>
          </a:xfrm>
        </p:spPr>
        <p:txBody>
          <a:bodyPr numCol="2" spcCol="21600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F131-345D-46F9-B718-BA4C88180820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285068" y="3000113"/>
            <a:ext cx="1858409" cy="1500843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sz="quarter"/>
          </p:nvPr>
        </p:nvSpPr>
        <p:spPr>
          <a:xfrm>
            <a:off x="3851922" y="286628"/>
            <a:ext cx="5006329" cy="6421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421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EF0D-222F-4114-9E35-8C53F4447A63}" type="datetime1">
              <a:rPr lang="en-US" smtClean="0"/>
              <a:t>10/8/2018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60D-570F-4D59-9A74-4ED15258C34B}" type="datetime1">
              <a:rPr lang="en-US" smtClean="0"/>
              <a:t>10/8/2018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6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29171"/>
            <a:ext cx="9144000" cy="4214331"/>
          </a:xfrm>
          <a:noFill/>
        </p:spPr>
        <p:txBody>
          <a:bodyPr lIns="1296000" tIns="720000" rIns="1440000"/>
          <a:lstStyle>
            <a:lvl1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09950" algn="l"/>
              </a:tabLst>
              <a:defRPr sz="2800" baseline="0"/>
            </a:lvl1pPr>
          </a:lstStyle>
          <a:p>
            <a:pPr lvl="0"/>
            <a:r>
              <a:rPr lang="de-DE" dirty="0" smtClean="0"/>
              <a:t>Durch Klicken individuelle Dankesformel hinzufügen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85876" y="3286740"/>
            <a:ext cx="4143621" cy="1214219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 smtClean="0"/>
              <a:t>Durch Klicken Autor/Adresse/Kontaktdaten hinzufügen</a:t>
            </a:r>
          </a:p>
        </p:txBody>
      </p:sp>
      <p:grpSp>
        <p:nvGrpSpPr>
          <p:cNvPr id="31" name="Gruppieren 30"/>
          <p:cNvGrpSpPr>
            <a:grpSpLocks noChangeAspect="1"/>
          </p:cNvGrpSpPr>
          <p:nvPr/>
        </p:nvGrpSpPr>
        <p:grpSpPr>
          <a:xfrm>
            <a:off x="285751" y="285910"/>
            <a:ext cx="1673156" cy="642842"/>
            <a:chOff x="7081838" y="144463"/>
            <a:chExt cx="1871662" cy="719137"/>
          </a:xfrm>
        </p:grpSpPr>
        <p:sp>
          <p:nvSpPr>
            <p:cNvPr id="5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12"/>
            <p:cNvSpPr>
              <a:spLocks/>
            </p:cNvSpPr>
            <p:nvPr userDrawn="1"/>
          </p:nvSpPr>
          <p:spPr bwMode="auto">
            <a:xfrm>
              <a:off x="7081838" y="692150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13"/>
            <p:cNvSpPr>
              <a:spLocks/>
            </p:cNvSpPr>
            <p:nvPr userDrawn="1"/>
          </p:nvSpPr>
          <p:spPr bwMode="auto">
            <a:xfrm>
              <a:off x="7207250" y="692150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Rectangle 14"/>
            <p:cNvSpPr>
              <a:spLocks noChangeArrowheads="1"/>
            </p:cNvSpPr>
            <p:nvPr userDrawn="1"/>
          </p:nvSpPr>
          <p:spPr bwMode="auto">
            <a:xfrm>
              <a:off x="7340600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15"/>
            <p:cNvSpPr>
              <a:spLocks/>
            </p:cNvSpPr>
            <p:nvPr userDrawn="1"/>
          </p:nvSpPr>
          <p:spPr bwMode="auto">
            <a:xfrm>
              <a:off x="7378700" y="692150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16"/>
            <p:cNvSpPr>
              <a:spLocks/>
            </p:cNvSpPr>
            <p:nvPr userDrawn="1"/>
          </p:nvSpPr>
          <p:spPr bwMode="auto">
            <a:xfrm>
              <a:off x="7505700" y="692150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17"/>
            <p:cNvSpPr>
              <a:spLocks noEditPoints="1"/>
            </p:cNvSpPr>
            <p:nvPr userDrawn="1"/>
          </p:nvSpPr>
          <p:spPr bwMode="auto">
            <a:xfrm>
              <a:off x="7612063" y="690563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18"/>
            <p:cNvSpPr>
              <a:spLocks/>
            </p:cNvSpPr>
            <p:nvPr userDrawn="1"/>
          </p:nvSpPr>
          <p:spPr bwMode="auto">
            <a:xfrm>
              <a:off x="7723188" y="688975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Rectangle 19"/>
            <p:cNvSpPr>
              <a:spLocks noChangeArrowheads="1"/>
            </p:cNvSpPr>
            <p:nvPr userDrawn="1"/>
          </p:nvSpPr>
          <p:spPr bwMode="auto">
            <a:xfrm>
              <a:off x="7834313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20"/>
            <p:cNvSpPr>
              <a:spLocks/>
            </p:cNvSpPr>
            <p:nvPr userDrawn="1"/>
          </p:nvSpPr>
          <p:spPr bwMode="auto">
            <a:xfrm>
              <a:off x="7872413" y="692150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21"/>
            <p:cNvSpPr>
              <a:spLocks noEditPoints="1"/>
            </p:cNvSpPr>
            <p:nvPr userDrawn="1"/>
          </p:nvSpPr>
          <p:spPr bwMode="auto">
            <a:xfrm>
              <a:off x="7969250" y="657225"/>
              <a:ext cx="114300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22"/>
            <p:cNvSpPr>
              <a:spLocks/>
            </p:cNvSpPr>
            <p:nvPr userDrawn="1"/>
          </p:nvSpPr>
          <p:spPr bwMode="auto">
            <a:xfrm>
              <a:off x="8078788" y="692150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1" name="Freeform 7"/>
          <p:cNvSpPr>
            <a:spLocks noChangeAspect="1"/>
          </p:cNvSpPr>
          <p:nvPr/>
        </p:nvSpPr>
        <p:spPr bwMode="auto">
          <a:xfrm>
            <a:off x="1285881" y="4"/>
            <a:ext cx="7858125" cy="5142731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Datumsplatzhalter 4" hidden="1"/>
          <p:cNvSpPr>
            <a:spLocks noGrp="1"/>
          </p:cNvSpPr>
          <p:nvPr>
            <p:ph type="dt" sz="half" idx="15"/>
          </p:nvPr>
        </p:nvSpPr>
        <p:spPr>
          <a:xfrm>
            <a:off x="285757" y="5214837"/>
            <a:ext cx="857155" cy="285707"/>
          </a:xfrm>
        </p:spPr>
        <p:txBody>
          <a:bodyPr/>
          <a:lstStyle/>
          <a:p>
            <a:fld id="{FDE1F25F-AE9F-4457-82A5-7251FDA5A8F8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 hidden="1"/>
          <p:cNvSpPr>
            <a:spLocks noGrp="1"/>
          </p:cNvSpPr>
          <p:nvPr>
            <p:ph type="ftr" sz="quarter" idx="16"/>
          </p:nvPr>
        </p:nvSpPr>
        <p:spPr>
          <a:xfrm>
            <a:off x="2071694" y="5214867"/>
            <a:ext cx="5000069" cy="285707"/>
          </a:xfrm>
        </p:spPr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7"/>
          </p:nvPr>
        </p:nvSpPr>
        <p:spPr>
          <a:xfrm>
            <a:off x="8286813" y="5214837"/>
            <a:ext cx="571436" cy="285707"/>
          </a:xfrm>
        </p:spPr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pic>
        <p:nvPicPr>
          <p:cNvPr id="29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49" y="281842"/>
            <a:ext cx="1722158" cy="6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39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74BFE-8712-4D2F-A1A5-518F931854CA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4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15131" y="1214219"/>
            <a:ext cx="2143815" cy="3286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5062" y="1214220"/>
            <a:ext cx="6142942" cy="3285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9A97-A28E-42B7-AFAC-96AF6DAC9A75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5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6709" y="1214856"/>
            <a:ext cx="8571547" cy="328563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7DAD-8892-422D-B769-3E1485AE0852}" type="datetime1">
              <a:rPr lang="en-US" smtClean="0"/>
              <a:t>10/8/2018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77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39" y="569119"/>
            <a:ext cx="2039815" cy="6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456010"/>
            <a:ext cx="2469174" cy="71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27" y="1707654"/>
            <a:ext cx="5716327" cy="857250"/>
          </a:xfrm>
          <a:prstGeom prst="rect">
            <a:avLst/>
          </a:prstGeom>
        </p:spPr>
        <p:txBody>
          <a:bodyPr vert="horz" lIns="77925" tIns="38963" rIns="77925" bIns="38963"/>
          <a:lstStyle>
            <a:lvl1pPr>
              <a:defRPr sz="31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81150" y="2680097"/>
            <a:ext cx="3456132" cy="685800"/>
          </a:xfrm>
          <a:prstGeom prst="rect">
            <a:avLst/>
          </a:prstGeom>
        </p:spPr>
        <p:txBody>
          <a:bodyPr vert="horz" lIns="77925" tIns="38963" rIns="77925" bIns="38963"/>
          <a:lstStyle>
            <a:lvl1pPr marL="0" indent="0" algn="ctr">
              <a:buNone/>
              <a:defRPr sz="1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marL="0" marR="0" indent="0" algn="l" defTabSz="7792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 smtClean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Location -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21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CuadroTexto"/>
          <p:cNvSpPr txBox="1">
            <a:spLocks noChangeArrowheads="1"/>
          </p:cNvSpPr>
          <p:nvPr userDrawn="1"/>
        </p:nvSpPr>
        <p:spPr bwMode="auto">
          <a:xfrm>
            <a:off x="52754" y="2024488"/>
            <a:ext cx="6368562" cy="86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100" b="1" dirty="0" err="1" smtClean="0">
                <a:solidFill>
                  <a:srgbClr val="1F497D"/>
                </a:solidFill>
                <a:ea typeface="ＭＳ Ｐゴシック" charset="0"/>
              </a:rPr>
              <a:t>Titel</a:t>
            </a:r>
            <a:endParaRPr lang="en-GB" sz="5100" b="1" dirty="0">
              <a:solidFill>
                <a:srgbClr val="1F497D"/>
              </a:solidFill>
              <a:ea typeface="ＭＳ Ｐゴシック" charset="0"/>
            </a:endParaRPr>
          </a:p>
        </p:txBody>
      </p:sp>
      <p:sp>
        <p:nvSpPr>
          <p:cNvPr id="11" name="5 Rectángulo"/>
          <p:cNvSpPr>
            <a:spLocks noChangeArrowheads="1"/>
          </p:cNvSpPr>
          <p:nvPr userDrawn="1"/>
        </p:nvSpPr>
        <p:spPr bwMode="auto">
          <a:xfrm>
            <a:off x="959827" y="3037972"/>
            <a:ext cx="4572000" cy="69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en-US" b="1" dirty="0" err="1" smtClean="0">
                <a:solidFill>
                  <a:prstClr val="white">
                    <a:lumMod val="50000"/>
                  </a:prstClr>
                </a:solidFill>
                <a:ea typeface="ＭＳ Ｐゴシック" charset="0"/>
              </a:rPr>
              <a:t>Fabian</a:t>
            </a:r>
            <a:r>
              <a:rPr lang="en-GB" altLang="en-US" b="1" dirty="0" smtClean="0">
                <a:solidFill>
                  <a:prstClr val="white">
                    <a:lumMod val="50000"/>
                  </a:prstClr>
                </a:solidFill>
                <a:ea typeface="ＭＳ Ｐゴシック" charset="0"/>
              </a:rPr>
              <a:t> Hügging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en-US" b="1" dirty="0" smtClean="0">
                <a:solidFill>
                  <a:prstClr val="white">
                    <a:lumMod val="50000"/>
                  </a:prstClr>
                </a:solidFill>
                <a:ea typeface="ＭＳ Ｐゴシック" charset="0"/>
              </a:rPr>
              <a:t>University of Bonn</a:t>
            </a:r>
          </a:p>
        </p:txBody>
      </p:sp>
      <p:pic>
        <p:nvPicPr>
          <p:cNvPr id="12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39" y="569119"/>
            <a:ext cx="2039815" cy="6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456010"/>
            <a:ext cx="2469174" cy="71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Location -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774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>
            <a:spLocks noChangeArrowheads="1"/>
          </p:cNvSpPr>
          <p:nvPr userDrawn="1"/>
        </p:nvSpPr>
        <p:spPr bwMode="auto">
          <a:xfrm>
            <a:off x="52754" y="2463739"/>
            <a:ext cx="6368562" cy="86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100" b="1" dirty="0" smtClean="0">
                <a:solidFill>
                  <a:srgbClr val="1F497D"/>
                </a:solidFill>
                <a:ea typeface="ＭＳ Ｐゴシック" charset="0"/>
              </a:rPr>
              <a:t>Thank you</a:t>
            </a:r>
            <a:endParaRPr lang="en-GB" sz="5100" b="1" dirty="0">
              <a:solidFill>
                <a:srgbClr val="1F497D"/>
              </a:solidFill>
              <a:ea typeface="ＭＳ Ｐゴシック" charset="0"/>
            </a:endParaRPr>
          </a:p>
        </p:txBody>
      </p:sp>
      <p:pic>
        <p:nvPicPr>
          <p:cNvPr id="6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39" y="569119"/>
            <a:ext cx="2039815" cy="6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456010"/>
            <a:ext cx="2469174" cy="71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537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5546"/>
            <a:ext cx="8368811" cy="39964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10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0927" y="228600"/>
            <a:ext cx="6912768" cy="34492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41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3305176"/>
            <a:ext cx="7772400" cy="1021556"/>
          </a:xfrm>
          <a:prstGeom prst="rect">
            <a:avLst/>
          </a:prstGeom>
        </p:spPr>
        <p:txBody>
          <a:bodyPr lIns="77925" tIns="38963" rIns="77925" bIns="38963" anchor="t"/>
          <a:lstStyle>
            <a:lvl1pPr algn="l">
              <a:defRPr sz="3400" b="1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180035"/>
            <a:ext cx="7772400" cy="1125140"/>
          </a:xfrm>
          <a:prstGeom prst="rect">
            <a:avLst/>
          </a:prstGeom>
        </p:spPr>
        <p:txBody>
          <a:bodyPr lIns="77925" tIns="38963" rIns="77925" bIns="38963"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10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Location - Date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39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396" y="735546"/>
            <a:ext cx="3988135" cy="4050450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469" y="735546"/>
            <a:ext cx="4054604" cy="4050450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11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0927" y="228600"/>
            <a:ext cx="6912768" cy="34492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105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1540"/>
            <a:ext cx="4040066" cy="479822"/>
          </a:xfrm>
          <a:prstGeom prst="rect">
            <a:avLst/>
          </a:prstGeom>
        </p:spPr>
        <p:txBody>
          <a:bodyPr lIns="77925" tIns="38963" rIns="77925" bIns="38963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67594"/>
            <a:ext cx="4048331" cy="3564396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681540"/>
            <a:ext cx="4041531" cy="479822"/>
          </a:xfrm>
          <a:prstGeom prst="rect">
            <a:avLst/>
          </a:prstGeom>
        </p:spPr>
        <p:txBody>
          <a:bodyPr lIns="77925" tIns="38963" rIns="77925" bIns="38963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1167594"/>
            <a:ext cx="4114273" cy="3564396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13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0927" y="228600"/>
            <a:ext cx="6912768" cy="34492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0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8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Location - Date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0927" y="228600"/>
            <a:ext cx="6912768" cy="34492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6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86589" y="1571695"/>
            <a:ext cx="6428660" cy="357134"/>
          </a:xfrm>
        </p:spPr>
        <p:txBody>
          <a:bodyPr wrap="none" bIns="0" anchor="b" anchorCtr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sz="2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6589" y="1929028"/>
            <a:ext cx="6428660" cy="1714244"/>
          </a:xfrm>
        </p:spPr>
        <p:txBody>
          <a:bodyPr anchor="t"/>
          <a:lstStyle>
            <a:lvl1pPr algn="l">
              <a:lnSpc>
                <a:spcPts val="4400"/>
              </a:lnSpc>
              <a:defRPr sz="4000" b="0" cap="all">
                <a:solidFill>
                  <a:schemeClr val="accent2"/>
                </a:solidFill>
                <a:latin typeface="Exo 2 Semi Bold" pitchFamily="50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Datumsplatzhalter 6" hidden="1"/>
          <p:cNvSpPr>
            <a:spLocks noGrp="1"/>
          </p:cNvSpPr>
          <p:nvPr>
            <p:ph type="dt" sz="half" idx="10"/>
          </p:nvPr>
        </p:nvSpPr>
        <p:spPr>
          <a:xfrm>
            <a:off x="285757" y="5214837"/>
            <a:ext cx="857155" cy="285707"/>
          </a:xfrm>
        </p:spPr>
        <p:txBody>
          <a:bodyPr/>
          <a:lstStyle/>
          <a:p>
            <a:fld id="{31D5E88B-FBD6-4FA6-8A8C-D973E850B1C1}" type="datetime1">
              <a:rPr lang="en-US" smtClean="0"/>
              <a:t>10/8/2018</a:t>
            </a:fld>
            <a:endParaRPr lang="en-US"/>
          </a:p>
        </p:txBody>
      </p:sp>
      <p:sp>
        <p:nvSpPr>
          <p:cNvPr id="8" name="Fußzeilenplatzhalter 7" hidden="1"/>
          <p:cNvSpPr>
            <a:spLocks noGrp="1"/>
          </p:cNvSpPr>
          <p:nvPr>
            <p:ph type="ftr" sz="quarter" idx="11"/>
          </p:nvPr>
        </p:nvSpPr>
        <p:spPr>
          <a:xfrm>
            <a:off x="2071694" y="5214867"/>
            <a:ext cx="5000069" cy="285707"/>
          </a:xfrm>
        </p:spPr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9" name="Foliennummernplatzhalter 8" hidden="1"/>
          <p:cNvSpPr>
            <a:spLocks noGrp="1"/>
          </p:cNvSpPr>
          <p:nvPr>
            <p:ph type="sldNum" sz="quarter" idx="12"/>
          </p:nvPr>
        </p:nvSpPr>
        <p:spPr>
          <a:xfrm>
            <a:off x="8286813" y="5214837"/>
            <a:ext cx="571436" cy="285707"/>
          </a:xfrm>
        </p:spPr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285752" y="285910"/>
            <a:ext cx="1673158" cy="642842"/>
            <a:chOff x="7081838" y="144463"/>
            <a:chExt cx="1871662" cy="719137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51" y="281842"/>
            <a:ext cx="1722159" cy="6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6210" y="1213751"/>
            <a:ext cx="4213782" cy="32867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14" y="1214856"/>
            <a:ext cx="4213781" cy="328563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9A59-6260-4897-B520-CB77D3F9D2D8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3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6210" y="1214538"/>
            <a:ext cx="4213782" cy="428561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5511" y="1707655"/>
            <a:ext cx="4214487" cy="279283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8" y="1214538"/>
            <a:ext cx="4214242" cy="428561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014" y="1707656"/>
            <a:ext cx="4214241" cy="279283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F8B28-09FB-4754-8E84-E83E6861FCC7}" type="datetime1">
              <a:rPr lang="en-US" smtClean="0"/>
              <a:t>10/8/2018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4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5750" y="1213751"/>
            <a:ext cx="1857168" cy="32867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Font typeface="Arial" panose="020B0604020202020204" pitchFamily="34" charset="0"/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428875" y="1213751"/>
            <a:ext cx="6429374" cy="32867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F5A3F-73E6-4FD0-A75E-CE32ED35C3FE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6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5757" y="1214489"/>
            <a:ext cx="8571547" cy="85748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86709" y="2357161"/>
            <a:ext cx="8571547" cy="2143328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5248-39B0-4116-BE39-D9981B031A79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85757" y="1214493"/>
            <a:ext cx="8571547" cy="2142805"/>
          </a:xfrm>
        </p:spPr>
        <p:txBody>
          <a:bodyPr/>
          <a:lstStyle>
            <a:lvl1pPr marL="0" indent="0"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5757" y="3643368"/>
            <a:ext cx="8571547" cy="85712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D9D9-35E2-487C-B3AF-94D8474A21DF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 hasCustomPrompt="1"/>
          </p:nvPr>
        </p:nvSpPr>
        <p:spPr>
          <a:xfrm>
            <a:off x="285750" y="1214730"/>
            <a:ext cx="4142914" cy="2142805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15335" y="1214730"/>
            <a:ext cx="4142914" cy="2142805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285750" y="3643368"/>
            <a:ext cx="8573878" cy="857122"/>
          </a:xfrm>
        </p:spPr>
        <p:txBody>
          <a:bodyPr/>
          <a:lstStyle>
            <a:lvl1pPr marL="0" indent="0">
              <a:spcAft>
                <a:spcPts val="420"/>
              </a:spcAft>
              <a:buNone/>
              <a:defRPr sz="1400"/>
            </a:lvl1pPr>
            <a:lvl2pPr marL="216000" indent="0">
              <a:spcAft>
                <a:spcPts val="420"/>
              </a:spcAft>
              <a:buNone/>
              <a:defRPr sz="1400"/>
            </a:lvl2pPr>
            <a:lvl3pPr marL="432000" indent="0">
              <a:spcAft>
                <a:spcPts val="420"/>
              </a:spcAft>
              <a:buNone/>
              <a:defRPr sz="1400"/>
            </a:lvl3pPr>
            <a:lvl4pPr marL="648000" indent="0">
              <a:spcAft>
                <a:spcPts val="420"/>
              </a:spcAft>
              <a:buNone/>
              <a:defRPr sz="1400"/>
            </a:lvl4pPr>
            <a:lvl5pPr marL="864000" indent="0">
              <a:spcAft>
                <a:spcPts val="420"/>
              </a:spcAft>
              <a:buNone/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9EB9-7825-43BB-8A49-3FCF31A9120F}" type="datetime1">
              <a:rPr lang="en-US" smtClean="0"/>
              <a:t>10/8/2018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8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851922" y="286628"/>
            <a:ext cx="5006329" cy="642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5757" y="1214490"/>
            <a:ext cx="8571547" cy="32856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85757" y="4786231"/>
            <a:ext cx="857155" cy="2857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EC567954-8F3E-46F8-949B-97F07FF23E55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71694" y="4786262"/>
            <a:ext cx="5000069" cy="2857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1000" spc="5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6813" y="4786231"/>
            <a:ext cx="571436" cy="2857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285752" y="285910"/>
            <a:ext cx="1673158" cy="642842"/>
            <a:chOff x="7081838" y="144463"/>
            <a:chExt cx="1871662" cy="71913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8" name="Gerade Verbindung 7"/>
          <p:cNvCxnSpPr/>
          <p:nvPr/>
        </p:nvCxnSpPr>
        <p:spPr>
          <a:xfrm>
            <a:off x="285061" y="4786227"/>
            <a:ext cx="857387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49" y="281842"/>
            <a:ext cx="1722158" cy="6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600"/>
        </a:lnSpc>
        <a:spcBef>
          <a:spcPts val="600"/>
        </a:spcBef>
        <a:buNone/>
        <a:defRPr sz="2200" kern="1200" cap="all" baseline="0">
          <a:solidFill>
            <a:schemeClr val="accent3"/>
          </a:solidFill>
          <a:latin typeface="Exo 2 Semi Bold" pitchFamily="50" charset="0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spcBef>
          <a:spcPts val="600"/>
        </a:spcBef>
        <a:spcAft>
          <a:spcPts val="600"/>
        </a:spcAft>
        <a:buFont typeface="Calibri" panose="020F0502020204030204" pitchFamily="34" charset="0"/>
        <a:buChar char="−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spcBef>
          <a:spcPts val="600"/>
        </a:spcBef>
        <a:spcAft>
          <a:spcPts val="300"/>
        </a:spcAft>
        <a:buFont typeface="Calibri" panose="020F0502020204030204" pitchFamily="34" charset="0"/>
        <a:buChar char="−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spcBef>
          <a:spcPts val="300"/>
        </a:spcBef>
        <a:spcAft>
          <a:spcPts val="300"/>
        </a:spcAft>
        <a:buFont typeface="Calibri" panose="020F0502020204030204" pitchFamily="34" charset="0"/>
        <a:buChar char="−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spcBef>
          <a:spcPts val="300"/>
        </a:spcBef>
        <a:buFont typeface="Calibri" panose="020F0502020204030204" pitchFamily="34" charset="0"/>
        <a:buChar char="−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spcBef>
          <a:spcPts val="0"/>
        </a:spcBef>
        <a:buFont typeface="Calibri" panose="020F0502020204030204" pitchFamily="34" charset="0"/>
        <a:buChar char="−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1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ea typeface="ＭＳ Ｐゴシック" charset="0"/>
              </a:rPr>
              <a:t>luetticke@physik.uni-bonn.de</a:t>
            </a:r>
            <a:endParaRPr lang="en-US" dirty="0">
              <a:ea typeface="ＭＳ Ｐゴシック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0"/>
              </a:rPr>
              <a:t>Location - Date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28AB73-45B1-EF46-9695-5E2C4287C799}" type="slidenum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7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hdr="0"/>
  <p:txStyles>
    <p:titleStyle>
      <a:lvl1pPr algn="ctr" defTabSz="389626" rtl="0" eaLnBrk="1" latinLnBrk="0" hangingPunct="1">
        <a:spcBef>
          <a:spcPct val="0"/>
        </a:spcBef>
        <a:buNone/>
        <a:defRPr sz="2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3896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389626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3896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38962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38962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54469" y="3870800"/>
            <a:ext cx="5229699" cy="357134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a typeface="Ebrima"/>
                <a:cs typeface="Ebrima"/>
              </a:rPr>
              <a:t>•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Florian Lütticke</a:t>
            </a:r>
            <a:endParaRPr lang="en-US" sz="1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2067694"/>
            <a:ext cx="5661747" cy="1209026"/>
          </a:xfrm>
        </p:spPr>
        <p:txBody>
          <a:bodyPr/>
          <a:lstStyle/>
          <a:p>
            <a:r>
              <a:rPr lang="de-DE" sz="2800" dirty="0" err="1" smtClean="0"/>
              <a:t>Testbeam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Irradiation Plans</a:t>
            </a:r>
            <a:endParaRPr lang="en-US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827584" y="4299942"/>
            <a:ext cx="53285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Universität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Bonn, </a:t>
            </a:r>
            <a:r>
              <a:rPr lang="en-US" sz="1400" dirty="0" err="1" smtClean="0">
                <a:latin typeface="+mj-lt"/>
              </a:rPr>
              <a:t>Physikalisches</a:t>
            </a:r>
            <a:r>
              <a:rPr lang="en-US" sz="1400" dirty="0">
                <a:latin typeface="+mj-lt"/>
              </a:rPr>
              <a:t> </a:t>
            </a:r>
            <a:r>
              <a:rPr lang="de-DE" sz="1400" dirty="0" smtClean="0">
                <a:latin typeface="+mj-lt"/>
              </a:rPr>
              <a:t>Institut, Nussallee 12 </a:t>
            </a: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9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</a:t>
            </a:r>
            <a:r>
              <a:rPr lang="en-US" dirty="0" smtClean="0"/>
              <a:t>Mechanics II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10</a:t>
            </a:fld>
            <a:endParaRPr lang="en-US"/>
          </a:p>
        </p:txBody>
      </p:sp>
      <p:pic>
        <p:nvPicPr>
          <p:cNvPr id="4098" name="Picture 2" descr="C:\Dropbox\TB2018\Modulaufnahmetei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11559" r="24471" b="21170"/>
          <a:stretch/>
        </p:blipFill>
        <p:spPr bwMode="auto">
          <a:xfrm>
            <a:off x="415030" y="1491630"/>
            <a:ext cx="4248472" cy="323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339752" y="1558796"/>
            <a:ext cx="949940" cy="4821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US" sz="1400" dirty="0" smtClean="0">
                <a:solidFill>
                  <a:schemeClr val="accent2"/>
                </a:solidFill>
              </a:rPr>
              <a:t>Hinge for </a:t>
            </a:r>
          </a:p>
          <a:p>
            <a:pPr>
              <a:spcAft>
                <a:spcPts val="420"/>
              </a:spcAft>
            </a:pPr>
            <a:r>
              <a:rPr lang="en-US" sz="1400" dirty="0" smtClean="0">
                <a:solidFill>
                  <a:schemeClr val="accent2"/>
                </a:solidFill>
              </a:rPr>
              <a:t>patch </a:t>
            </a:r>
            <a:r>
              <a:rPr lang="en-US" sz="1400" dirty="0" err="1" smtClean="0">
                <a:solidFill>
                  <a:schemeClr val="accent2"/>
                </a:solidFill>
              </a:rPr>
              <a:t>pannel</a:t>
            </a:r>
            <a:endParaRPr lang="en-US" sz="1400" dirty="0" smtClean="0">
              <a:solidFill>
                <a:schemeClr val="accent2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50836" y="2868787"/>
            <a:ext cx="1425968" cy="4821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US" sz="1400" dirty="0" smtClean="0">
                <a:solidFill>
                  <a:schemeClr val="accent2"/>
                </a:solidFill>
              </a:rPr>
              <a:t>Slanted, so the box </a:t>
            </a:r>
          </a:p>
          <a:p>
            <a:pPr>
              <a:spcAft>
                <a:spcPts val="420"/>
              </a:spcAft>
            </a:pPr>
            <a:r>
              <a:rPr lang="en-US" sz="1400" dirty="0" smtClean="0">
                <a:solidFill>
                  <a:schemeClr val="accent2"/>
                </a:solidFill>
              </a:rPr>
              <a:t>can be shorter</a:t>
            </a:r>
          </a:p>
        </p:txBody>
      </p:sp>
      <p:pic>
        <p:nvPicPr>
          <p:cNvPr id="4099" name="Picture 3" descr="C:\Dropbox\TB2018\Teleskop Unterbau ob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t="9211" r="9792" b="11724"/>
          <a:stretch/>
        </p:blipFill>
        <p:spPr bwMode="auto">
          <a:xfrm>
            <a:off x="4716016" y="1943771"/>
            <a:ext cx="4294574" cy="24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3491880" y="4155926"/>
            <a:ext cx="1030603" cy="4821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US" sz="1400" dirty="0" smtClean="0">
                <a:solidFill>
                  <a:schemeClr val="accent2"/>
                </a:solidFill>
              </a:rPr>
              <a:t>Connection to</a:t>
            </a:r>
          </a:p>
          <a:p>
            <a:pPr>
              <a:spcAft>
                <a:spcPts val="420"/>
              </a:spcAft>
            </a:pPr>
            <a:r>
              <a:rPr lang="en-US" sz="1400" dirty="0" err="1" smtClean="0">
                <a:solidFill>
                  <a:schemeClr val="accent2"/>
                </a:solidFill>
              </a:rPr>
              <a:t>motorstage</a:t>
            </a:r>
            <a:endParaRPr lang="en-US" sz="1400" dirty="0" smtClean="0">
              <a:solidFill>
                <a:schemeClr val="accent2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4067944" y="3350970"/>
            <a:ext cx="72008" cy="7329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708865" y="3375795"/>
            <a:ext cx="334743" cy="4920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open questions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203598"/>
            <a:ext cx="8571547" cy="328563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TB preparations ongoing. </a:t>
            </a:r>
          </a:p>
          <a:p>
            <a:r>
              <a:rPr lang="en-US" dirty="0" err="1" smtClean="0"/>
              <a:t>Testbeam</a:t>
            </a:r>
            <a:r>
              <a:rPr lang="en-US" dirty="0" smtClean="0"/>
              <a:t> at DESY, Irradiation in Bonn.</a:t>
            </a:r>
          </a:p>
          <a:p>
            <a:r>
              <a:rPr lang="en-US" dirty="0" smtClean="0"/>
              <a:t>We need to fix our plan: Which Module first? Which Irradiation steps? </a:t>
            </a:r>
            <a:r>
              <a:rPr lang="en-US" dirty="0" err="1" smtClean="0"/>
              <a:t>Preirradiate</a:t>
            </a:r>
            <a:r>
              <a:rPr lang="en-US" dirty="0" smtClean="0"/>
              <a:t> the OF? Could we manage three </a:t>
            </a:r>
            <a:r>
              <a:rPr lang="en-US" dirty="0" err="1" smtClean="0"/>
              <a:t>testbeams</a:t>
            </a:r>
            <a:r>
              <a:rPr lang="en-US" dirty="0" smtClean="0"/>
              <a:t> (e.g. TB </a:t>
            </a:r>
            <a:r>
              <a:rPr lang="en-US" dirty="0" err="1" smtClean="0"/>
              <a:t>Irrad</a:t>
            </a:r>
            <a:r>
              <a:rPr lang="en-US" dirty="0" smtClean="0"/>
              <a:t> TB </a:t>
            </a:r>
            <a:r>
              <a:rPr lang="en-US" dirty="0" err="1" smtClean="0"/>
              <a:t>Irrad</a:t>
            </a:r>
            <a:r>
              <a:rPr lang="en-US" dirty="0" smtClean="0"/>
              <a:t> TB) for the OF?</a:t>
            </a:r>
          </a:p>
          <a:p>
            <a:r>
              <a:rPr lang="en-US" dirty="0" smtClean="0"/>
              <a:t>Additional Manpower? </a:t>
            </a:r>
            <a:r>
              <a:rPr lang="en-US" smtClean="0"/>
              <a:t>(FE-I4, EUDAQ2)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Radiation </a:t>
            </a:r>
            <a:r>
              <a:rPr lang="de-DE" dirty="0" err="1" smtClean="0"/>
              <a:t>hardness</a:t>
            </a:r>
            <a:endParaRPr lang="en-US" dirty="0" smtClean="0"/>
          </a:p>
        </p:txBody>
      </p:sp>
      <p:sp>
        <p:nvSpPr>
          <p:cNvPr id="35844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1pPr>
            <a:lvl2pPr marL="633142" indent="-243516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2pPr>
            <a:lvl3pPr marL="974065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3pPr>
            <a:lvl4pPr marL="1363690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4pPr>
            <a:lvl5pPr marL="1753316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142942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532568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2922194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311820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759D4CFE-3FC6-44E6-945F-916900550E24}" type="slidenum">
              <a:rPr lang="de-DE" smtClean="0"/>
              <a:pPr eaLnBrk="1" hangingPunct="1"/>
              <a:t>12</a:t>
            </a:fld>
            <a:endParaRPr lang="de-DE" smtClean="0"/>
          </a:p>
        </p:txBody>
      </p:sp>
      <p:pic>
        <p:nvPicPr>
          <p:cNvPr id="35846" name="Picture 6" descr="C:\Users\Kleinohl\Dropbox\Vortrag Diplom\Bilder\threshold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0" y="1357759"/>
            <a:ext cx="2924908" cy="227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C:\Users\Kleinohl\Dropbox\Vortrag Diplom\Bilder\threshold_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53" y="3681859"/>
            <a:ext cx="3341077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feld 1"/>
          <p:cNvSpPr txBox="1">
            <a:spLocks noChangeArrowheads="1"/>
          </p:cNvSpPr>
          <p:nvPr/>
        </p:nvSpPr>
        <p:spPr bwMode="auto">
          <a:xfrm>
            <a:off x="4637484" y="3725912"/>
            <a:ext cx="3390900" cy="30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1500" dirty="0" err="1"/>
              <a:t>Irradiated</a:t>
            </a:r>
            <a:r>
              <a:rPr lang="de-DE" sz="1500" dirty="0"/>
              <a:t> </a:t>
            </a:r>
            <a:r>
              <a:rPr lang="de-DE" sz="1500" dirty="0" err="1"/>
              <a:t>with</a:t>
            </a:r>
            <a:r>
              <a:rPr lang="de-DE" sz="1500" dirty="0"/>
              <a:t> 10 </a:t>
            </a:r>
            <a:r>
              <a:rPr lang="de-DE" sz="1500" dirty="0" err="1"/>
              <a:t>MeV</a:t>
            </a:r>
            <a:r>
              <a:rPr lang="de-DE" sz="1500" dirty="0"/>
              <a:t> </a:t>
            </a:r>
            <a:r>
              <a:rPr lang="de-DE" sz="1500" dirty="0" err="1"/>
              <a:t>electrons</a:t>
            </a:r>
            <a:endParaRPr lang="en-US" sz="1500" dirty="0"/>
          </a:p>
        </p:txBody>
      </p:sp>
      <p:sp>
        <p:nvSpPr>
          <p:cNvPr id="35850" name="Textfeld 2"/>
          <p:cNvSpPr txBox="1">
            <a:spLocks noChangeArrowheads="1"/>
          </p:cNvSpPr>
          <p:nvPr/>
        </p:nvSpPr>
        <p:spPr bwMode="auto">
          <a:xfrm>
            <a:off x="4558587" y="4139655"/>
            <a:ext cx="4042086" cy="54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1500" dirty="0" err="1"/>
              <a:t>Irradiated</a:t>
            </a:r>
            <a:r>
              <a:rPr lang="de-DE" sz="1500" dirty="0"/>
              <a:t> </a:t>
            </a:r>
            <a:r>
              <a:rPr lang="de-DE" sz="1500" dirty="0" err="1"/>
              <a:t>with</a:t>
            </a:r>
            <a:r>
              <a:rPr lang="de-DE" sz="1500" dirty="0"/>
              <a:t> x-</a:t>
            </a:r>
            <a:r>
              <a:rPr lang="de-DE" sz="1500" dirty="0" err="1"/>
              <a:t>rays</a:t>
            </a:r>
            <a:r>
              <a:rPr lang="de-DE" sz="1500" dirty="0"/>
              <a:t> </a:t>
            </a:r>
            <a:r>
              <a:rPr lang="de-DE" sz="1500" dirty="0" err="1"/>
              <a:t>from</a:t>
            </a:r>
            <a:r>
              <a:rPr lang="de-DE" sz="1500" dirty="0"/>
              <a:t>  60 </a:t>
            </a:r>
            <a:r>
              <a:rPr lang="de-DE" sz="1500" dirty="0" err="1"/>
              <a:t>keV</a:t>
            </a:r>
            <a:r>
              <a:rPr lang="de-DE" sz="1500" dirty="0"/>
              <a:t> </a:t>
            </a:r>
            <a:r>
              <a:rPr lang="de-DE" sz="1500" dirty="0" err="1"/>
              <a:t>electrons</a:t>
            </a:r>
            <a:r>
              <a:rPr lang="de-DE" sz="1500" dirty="0"/>
              <a:t> on </a:t>
            </a:r>
            <a:r>
              <a:rPr lang="de-DE" sz="1500" dirty="0" err="1"/>
              <a:t>tungsten</a:t>
            </a:r>
            <a:r>
              <a:rPr lang="de-DE" sz="1500" dirty="0"/>
              <a:t> </a:t>
            </a:r>
            <a:r>
              <a:rPr lang="de-DE" sz="1500" dirty="0" err="1"/>
              <a:t>target</a:t>
            </a:r>
            <a:r>
              <a:rPr lang="de-DE" sz="1500" dirty="0"/>
              <a:t> </a:t>
            </a:r>
            <a:endParaRPr lang="en-US" sz="1500" dirty="0"/>
          </a:p>
        </p:txBody>
      </p:sp>
      <p:sp>
        <p:nvSpPr>
          <p:cNvPr id="15" name="Geschweifte Klammer rechts 14"/>
          <p:cNvSpPr/>
          <p:nvPr/>
        </p:nvSpPr>
        <p:spPr>
          <a:xfrm>
            <a:off x="4181749" y="4006900"/>
            <a:ext cx="238858" cy="582215"/>
          </a:xfrm>
          <a:prstGeom prst="rightBrac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7925" tIns="38963" rIns="77925" bIns="38963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2" descr="C:\Users\Kleinohl\Dropbox\Vortrag Diplom\Bilder\ShiftCC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9142" r="36810" b="1532"/>
          <a:stretch>
            <a:fillRect/>
          </a:stretch>
        </p:blipFill>
        <p:spPr bwMode="auto">
          <a:xfrm>
            <a:off x="4901002" y="1357759"/>
            <a:ext cx="3313210" cy="227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533400" y="4839891"/>
            <a:ext cx="6764215" cy="189309"/>
          </a:xfrm>
        </p:spPr>
        <p:txBody>
          <a:bodyPr/>
          <a:lstStyle/>
          <a:p>
            <a:pPr>
              <a:defRPr/>
            </a:pPr>
            <a:r>
              <a:rPr lang="en-US" smtClean="0"/>
              <a:t>luetticke@physik.uni-bonn.de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Irradiation – </a:t>
            </a:r>
            <a:r>
              <a:rPr lang="de-DE" dirty="0" err="1" smtClean="0"/>
              <a:t>initial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endParaRPr lang="en-US" dirty="0" smtClean="0"/>
          </a:p>
        </p:txBody>
      </p:sp>
      <p:sp>
        <p:nvSpPr>
          <p:cNvPr id="2765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1pPr>
            <a:lvl2pPr marL="633142" indent="-243516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2pPr>
            <a:lvl3pPr marL="974065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3pPr>
            <a:lvl4pPr marL="1363690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4pPr>
            <a:lvl5pPr marL="1753316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142942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532568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2922194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311820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0EE789CA-AB11-4733-B320-0A15D5463CC0}" type="slidenum">
              <a:rPr lang="de-DE" smtClean="0"/>
              <a:pPr eaLnBrk="1" hangingPunct="1"/>
              <a:t>13</a:t>
            </a:fld>
            <a:endParaRPr lang="de-DE" smtClean="0"/>
          </a:p>
        </p:txBody>
      </p:sp>
      <p:pic>
        <p:nvPicPr>
          <p:cNvPr id="27653" name="Picture 2" descr="D:\Eigene Dateien\Dropbox\Vortrag Diplom\Bilder\ClusterSignal-sn20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41524"/>
            <a:ext cx="9124950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feld 7"/>
          <p:cNvSpPr txBox="1">
            <a:spLocks noChangeArrowheads="1"/>
          </p:cNvSpPr>
          <p:nvPr/>
        </p:nvSpPr>
        <p:spPr bwMode="auto">
          <a:xfrm>
            <a:off x="1292470" y="1582086"/>
            <a:ext cx="3855427" cy="33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de-DE" sz="1700" dirty="0"/>
              <a:t>Irradiation </a:t>
            </a:r>
            <a:r>
              <a:rPr lang="de-DE" sz="1700" dirty="0" err="1"/>
              <a:t>of</a:t>
            </a:r>
            <a:r>
              <a:rPr lang="de-DE" sz="1700" dirty="0"/>
              <a:t> </a:t>
            </a:r>
            <a:r>
              <a:rPr lang="de-DE" sz="1700" dirty="0" err="1"/>
              <a:t>matrix</a:t>
            </a:r>
            <a:r>
              <a:rPr lang="de-DE" sz="1700" dirty="0"/>
              <a:t> </a:t>
            </a:r>
            <a:r>
              <a:rPr lang="de-DE" sz="1700" dirty="0" err="1"/>
              <a:t>with</a:t>
            </a:r>
            <a:r>
              <a:rPr lang="de-DE" sz="1700" dirty="0"/>
              <a:t> 10 </a:t>
            </a:r>
            <a:r>
              <a:rPr lang="de-DE" sz="1700" dirty="0" err="1"/>
              <a:t>MeV</a:t>
            </a:r>
            <a:r>
              <a:rPr lang="de-DE" sz="1700" dirty="0"/>
              <a:t> </a:t>
            </a:r>
            <a:r>
              <a:rPr lang="de-DE" sz="1700" dirty="0" err="1"/>
              <a:t>electrons</a:t>
            </a:r>
            <a:endParaRPr lang="de-DE" sz="1700" dirty="0"/>
          </a:p>
          <a:p>
            <a:pPr eaLnBrk="1" hangingPunct="1">
              <a:buFont typeface="Arial" pitchFamily="34" charset="0"/>
              <a:buChar char="•"/>
            </a:pPr>
            <a:endParaRPr lang="de-DE" sz="17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1700" dirty="0"/>
              <a:t>Optimal </a:t>
            </a:r>
            <a:r>
              <a:rPr lang="de-DE" sz="1700" dirty="0" err="1"/>
              <a:t>operation</a:t>
            </a:r>
            <a:r>
              <a:rPr lang="de-DE" sz="1700" dirty="0"/>
              <a:t> </a:t>
            </a:r>
            <a:r>
              <a:rPr lang="de-DE" sz="1700" dirty="0" err="1"/>
              <a:t>point</a:t>
            </a:r>
            <a:r>
              <a:rPr lang="de-DE" sz="1700" dirty="0"/>
              <a:t> </a:t>
            </a:r>
            <a:r>
              <a:rPr lang="de-DE" sz="1700" dirty="0" err="1"/>
              <a:t>of</a:t>
            </a:r>
            <a:r>
              <a:rPr lang="de-DE" sz="1700" dirty="0"/>
              <a:t> </a:t>
            </a:r>
            <a:r>
              <a:rPr lang="de-DE" sz="1700" dirty="0" err="1"/>
              <a:t>matrix</a:t>
            </a:r>
            <a:r>
              <a:rPr lang="de-DE" sz="1700" dirty="0"/>
              <a:t> </a:t>
            </a:r>
            <a:r>
              <a:rPr lang="de-DE" sz="1700" dirty="0" err="1"/>
              <a:t>shifts</a:t>
            </a:r>
            <a:r>
              <a:rPr lang="de-DE" sz="1700" dirty="0"/>
              <a:t> </a:t>
            </a:r>
            <a:r>
              <a:rPr lang="de-DE" sz="1700" dirty="0" err="1"/>
              <a:t>with</a:t>
            </a:r>
            <a:r>
              <a:rPr lang="de-DE" sz="1700" dirty="0"/>
              <a:t> </a:t>
            </a:r>
            <a:r>
              <a:rPr lang="de-DE" sz="1700" dirty="0" err="1"/>
              <a:t>accumulated</a:t>
            </a:r>
            <a:r>
              <a:rPr lang="de-DE" sz="1700" dirty="0"/>
              <a:t> dose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17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1700" dirty="0" err="1"/>
              <a:t>Each</a:t>
            </a:r>
            <a:r>
              <a:rPr lang="de-DE" sz="1700" dirty="0"/>
              <a:t> </a:t>
            </a:r>
            <a:r>
              <a:rPr lang="de-DE" sz="1700" dirty="0" err="1"/>
              <a:t>point</a:t>
            </a:r>
            <a:r>
              <a:rPr lang="de-DE" sz="1700" dirty="0"/>
              <a:t> in </a:t>
            </a:r>
            <a:r>
              <a:rPr lang="de-DE" sz="1700" dirty="0" err="1"/>
              <a:t>this</a:t>
            </a:r>
            <a:r>
              <a:rPr lang="de-DE" sz="1700" dirty="0"/>
              <a:t> </a:t>
            </a:r>
            <a:r>
              <a:rPr lang="de-DE" sz="1700" dirty="0" err="1"/>
              <a:t>plot</a:t>
            </a:r>
            <a:r>
              <a:rPr lang="de-DE" sz="1700" dirty="0"/>
              <a:t> </a:t>
            </a:r>
            <a:r>
              <a:rPr lang="de-DE" sz="1700" dirty="0" err="1"/>
              <a:t>is</a:t>
            </a:r>
            <a:r>
              <a:rPr lang="de-DE" sz="1700" dirty="0"/>
              <a:t> a </a:t>
            </a:r>
            <a:r>
              <a:rPr lang="de-DE" sz="1700" dirty="0" err="1"/>
              <a:t>the</a:t>
            </a:r>
            <a:r>
              <a:rPr lang="de-DE" sz="1700" dirty="0"/>
              <a:t> MPV </a:t>
            </a:r>
            <a:r>
              <a:rPr lang="de-DE" sz="1700" dirty="0" err="1"/>
              <a:t>of</a:t>
            </a:r>
            <a:r>
              <a:rPr lang="de-DE" sz="1700" dirty="0"/>
              <a:t> a Landau fit </a:t>
            </a:r>
            <a:r>
              <a:rPr lang="de-DE" sz="1700" dirty="0" err="1"/>
              <a:t>to</a:t>
            </a:r>
            <a:r>
              <a:rPr lang="de-DE" sz="1700" dirty="0"/>
              <a:t> a </a:t>
            </a:r>
            <a:r>
              <a:rPr lang="de-DE" sz="1700" baseline="30000" dirty="0"/>
              <a:t>90</a:t>
            </a:r>
            <a:r>
              <a:rPr lang="de-DE" sz="1700" dirty="0"/>
              <a:t>Sr </a:t>
            </a:r>
            <a:r>
              <a:rPr lang="de-DE" sz="1700" dirty="0" err="1"/>
              <a:t>source</a:t>
            </a:r>
            <a:r>
              <a:rPr lang="de-DE" sz="1700" dirty="0"/>
              <a:t> </a:t>
            </a:r>
            <a:r>
              <a:rPr lang="de-DE" sz="1700" dirty="0" err="1"/>
              <a:t>spectrum</a:t>
            </a:r>
            <a:endParaRPr lang="de-DE" sz="1700" dirty="0"/>
          </a:p>
          <a:p>
            <a:pPr eaLnBrk="1" hangingPunct="1">
              <a:buFont typeface="Arial" pitchFamily="34" charset="0"/>
              <a:buChar char="•"/>
            </a:pPr>
            <a:endParaRPr lang="de-DE" sz="17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1700" dirty="0" err="1"/>
              <a:t>Trapped</a:t>
            </a:r>
            <a:r>
              <a:rPr lang="de-DE" sz="1700" dirty="0"/>
              <a:t> </a:t>
            </a:r>
            <a:r>
              <a:rPr lang="de-DE" sz="1700" dirty="0" err="1"/>
              <a:t>oxide</a:t>
            </a:r>
            <a:r>
              <a:rPr lang="de-DE" sz="1700" dirty="0"/>
              <a:t> </a:t>
            </a:r>
            <a:r>
              <a:rPr lang="de-DE" sz="1700" dirty="0" err="1"/>
              <a:t>charge</a:t>
            </a:r>
            <a:r>
              <a:rPr lang="de-DE" sz="1700" dirty="0"/>
              <a:t> in Gate </a:t>
            </a:r>
            <a:r>
              <a:rPr lang="de-DE" sz="1700" dirty="0" err="1"/>
              <a:t>oxides</a:t>
            </a:r>
            <a:endParaRPr lang="de-DE" sz="1700" dirty="0"/>
          </a:p>
          <a:p>
            <a:pPr eaLnBrk="1" hangingPunct="1">
              <a:buFont typeface="Arial" pitchFamily="34" charset="0"/>
              <a:buChar char="•"/>
            </a:pPr>
            <a:endParaRPr lang="de-DE" sz="1700" dirty="0"/>
          </a:p>
          <a:p>
            <a:pPr marL="0" indent="0" eaLnBrk="1" hangingPunct="1"/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95249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Irradiation – </a:t>
            </a:r>
            <a:r>
              <a:rPr lang="de-DE" dirty="0" smtClean="0"/>
              <a:t>after 0.12 </a:t>
            </a:r>
            <a:r>
              <a:rPr lang="de-DE" dirty="0" err="1" smtClean="0"/>
              <a:t>kGy</a:t>
            </a:r>
            <a:endParaRPr lang="en-US" dirty="0" smtClean="0"/>
          </a:p>
        </p:txBody>
      </p:sp>
      <p:sp>
        <p:nvSpPr>
          <p:cNvPr id="28676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1pPr>
            <a:lvl2pPr marL="633142" indent="-243516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2pPr>
            <a:lvl3pPr marL="974065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3pPr>
            <a:lvl4pPr marL="1363690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4pPr>
            <a:lvl5pPr marL="1753316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142942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532568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2922194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311820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0F1E7D4C-9CBA-401B-8415-9665710740F5}" type="slidenum">
              <a:rPr lang="de-DE" smtClean="0"/>
              <a:pPr eaLnBrk="1" hangingPunct="1"/>
              <a:t>14</a:t>
            </a:fld>
            <a:endParaRPr lang="de-DE" smtClean="0"/>
          </a:p>
        </p:txBody>
      </p:sp>
      <p:pic>
        <p:nvPicPr>
          <p:cNvPr id="28677" name="Picture 3" descr="D:\Eigene Dateien\Dropbox\Vortrag Diplom\Bilder\ClusterSignal-sn20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524"/>
            <a:ext cx="9123485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7"/>
          <p:cNvSpPr txBox="1">
            <a:spLocks noChangeArrowheads="1"/>
          </p:cNvSpPr>
          <p:nvPr/>
        </p:nvSpPr>
        <p:spPr bwMode="auto">
          <a:xfrm>
            <a:off x="1292470" y="2111256"/>
            <a:ext cx="3855427" cy="19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de-DE" sz="1700" dirty="0"/>
              <a:t>Noise </a:t>
            </a:r>
            <a:r>
              <a:rPr lang="de-DE" sz="1700" dirty="0" err="1"/>
              <a:t>is</a:t>
            </a:r>
            <a:r>
              <a:rPr lang="de-DE" sz="1700" dirty="0"/>
              <a:t> flat 0.5 LSB in </a:t>
            </a:r>
            <a:r>
              <a:rPr lang="de-DE" sz="1700" dirty="0" err="1"/>
              <a:t>whole</a:t>
            </a:r>
            <a:r>
              <a:rPr lang="de-DE" sz="1700" dirty="0"/>
              <a:t> </a:t>
            </a:r>
            <a:r>
              <a:rPr lang="de-DE" sz="1700" dirty="0" err="1"/>
              <a:t>parameter</a:t>
            </a:r>
            <a:r>
              <a:rPr lang="de-DE" sz="1700" dirty="0"/>
              <a:t> </a:t>
            </a:r>
            <a:r>
              <a:rPr lang="de-DE" sz="1700" dirty="0" err="1"/>
              <a:t>space</a:t>
            </a:r>
            <a:r>
              <a:rPr lang="de-DE" sz="1700" dirty="0"/>
              <a:t> </a:t>
            </a:r>
            <a:r>
              <a:rPr lang="de-DE" sz="1700" dirty="0" err="1"/>
              <a:t>for</a:t>
            </a:r>
            <a:r>
              <a:rPr lang="de-DE" sz="1700" dirty="0"/>
              <a:t> CCG </a:t>
            </a:r>
            <a:r>
              <a:rPr lang="de-DE" sz="1700" dirty="0" err="1"/>
              <a:t>and</a:t>
            </a:r>
            <a:r>
              <a:rPr lang="de-DE" sz="1700" dirty="0"/>
              <a:t> Clear Low </a:t>
            </a:r>
          </a:p>
          <a:p>
            <a:pPr eaLnBrk="1" hangingPunct="1">
              <a:buFont typeface="Arial" pitchFamily="34" charset="0"/>
              <a:buChar char="•"/>
            </a:pPr>
            <a:endParaRPr lang="de-DE" sz="1700" dirty="0"/>
          </a:p>
          <a:p>
            <a:pPr eaLnBrk="1" hangingPunct="1">
              <a:buFont typeface="Arial" pitchFamily="34" charset="0"/>
              <a:buChar char="•"/>
            </a:pPr>
            <a:r>
              <a:rPr lang="de-DE" sz="1700" dirty="0"/>
              <a:t>Different </a:t>
            </a:r>
            <a:r>
              <a:rPr lang="de-DE" sz="1700" dirty="0" err="1"/>
              <a:t>signal</a:t>
            </a:r>
            <a:r>
              <a:rPr lang="de-DE" sz="1700" dirty="0"/>
              <a:t> </a:t>
            </a:r>
            <a:r>
              <a:rPr lang="de-DE" sz="1700" dirty="0" err="1"/>
              <a:t>intensity</a:t>
            </a:r>
            <a:r>
              <a:rPr lang="de-DE" sz="1700" dirty="0"/>
              <a:t> </a:t>
            </a:r>
            <a:r>
              <a:rPr lang="de-DE" sz="1700" dirty="0" err="1"/>
              <a:t>because</a:t>
            </a:r>
            <a:r>
              <a:rPr lang="de-DE" sz="1700" dirty="0"/>
              <a:t> </a:t>
            </a:r>
            <a:r>
              <a:rPr lang="de-DE" sz="1700" dirty="0" err="1"/>
              <a:t>optimization</a:t>
            </a:r>
            <a:r>
              <a:rPr lang="de-DE" sz="1700" dirty="0"/>
              <a:t> was </a:t>
            </a:r>
            <a:r>
              <a:rPr lang="de-DE" sz="1700" dirty="0" err="1"/>
              <a:t>done</a:t>
            </a:r>
            <a:r>
              <a:rPr lang="de-DE" sz="1700" dirty="0"/>
              <a:t> </a:t>
            </a:r>
            <a:r>
              <a:rPr lang="de-DE" sz="1700" dirty="0" err="1"/>
              <a:t>with</a:t>
            </a:r>
            <a:r>
              <a:rPr lang="de-DE" sz="1700" dirty="0"/>
              <a:t> different Gate On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9871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Irradiation – after </a:t>
            </a:r>
            <a:r>
              <a:rPr lang="de-DE" dirty="0" smtClean="0"/>
              <a:t>0.62 </a:t>
            </a:r>
            <a:r>
              <a:rPr lang="de-DE" dirty="0" err="1" smtClean="0"/>
              <a:t>kGy</a:t>
            </a:r>
            <a:endParaRPr lang="en-US" dirty="0" smtClean="0"/>
          </a:p>
        </p:txBody>
      </p:sp>
      <p:sp>
        <p:nvSpPr>
          <p:cNvPr id="29700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1pPr>
            <a:lvl2pPr marL="633142" indent="-243516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2pPr>
            <a:lvl3pPr marL="974065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3pPr>
            <a:lvl4pPr marL="1363690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4pPr>
            <a:lvl5pPr marL="1753316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142942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532568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2922194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311820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1E877003-73D8-4FF0-BA06-FCAC545F6B0D}" type="slidenum">
              <a:rPr lang="de-DE" smtClean="0"/>
              <a:pPr eaLnBrk="1" hangingPunct="1"/>
              <a:t>15</a:t>
            </a:fld>
            <a:endParaRPr lang="de-DE" smtClean="0"/>
          </a:p>
        </p:txBody>
      </p:sp>
      <p:pic>
        <p:nvPicPr>
          <p:cNvPr id="29701" name="Picture 4" descr="D:\Eigene Dateien\Dropbox\Vortrag Diplom\Bilder\ClusterSignal-sn20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524"/>
            <a:ext cx="9123485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Irradiation – after </a:t>
            </a:r>
            <a:r>
              <a:rPr lang="de-DE" dirty="0" smtClean="0"/>
              <a:t>1.1 </a:t>
            </a:r>
            <a:r>
              <a:rPr lang="de-DE" dirty="0" err="1" smtClean="0"/>
              <a:t>kGy</a:t>
            </a:r>
            <a:r>
              <a:rPr lang="de-DE" dirty="0" smtClean="0"/>
              <a:t> </a:t>
            </a:r>
            <a:endParaRPr lang="en-US" dirty="0" smtClean="0"/>
          </a:p>
        </p:txBody>
      </p:sp>
      <p:sp>
        <p:nvSpPr>
          <p:cNvPr id="30724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1pPr>
            <a:lvl2pPr marL="633142" indent="-243516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2pPr>
            <a:lvl3pPr marL="974065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3pPr>
            <a:lvl4pPr marL="1363690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4pPr>
            <a:lvl5pPr marL="1753316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142942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532568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2922194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311820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0F1D60AA-B86D-485C-8B05-AEE02F1A9100}" type="slidenum">
              <a:rPr lang="de-DE" smtClean="0"/>
              <a:pPr eaLnBrk="1" hangingPunct="1"/>
              <a:t>16</a:t>
            </a:fld>
            <a:endParaRPr lang="de-DE" smtClean="0"/>
          </a:p>
        </p:txBody>
      </p:sp>
      <p:pic>
        <p:nvPicPr>
          <p:cNvPr id="30725" name="Picture 5" descr="D:\Eigene Dateien\Dropbox\Vortrag Diplom\Bilder\ClusterSignal-sn20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524"/>
            <a:ext cx="9123485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5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Irradiation – after </a:t>
            </a:r>
            <a:r>
              <a:rPr lang="de-DE" dirty="0" smtClean="0"/>
              <a:t>2.1 </a:t>
            </a:r>
            <a:r>
              <a:rPr lang="de-DE" dirty="0" err="1" smtClean="0"/>
              <a:t>kGy</a:t>
            </a:r>
            <a:endParaRPr lang="en-US" dirty="0" smtClean="0"/>
          </a:p>
        </p:txBody>
      </p:sp>
      <p:sp>
        <p:nvSpPr>
          <p:cNvPr id="31748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1pPr>
            <a:lvl2pPr marL="633142" indent="-243516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2pPr>
            <a:lvl3pPr marL="974065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3pPr>
            <a:lvl4pPr marL="1363690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4pPr>
            <a:lvl5pPr marL="1753316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142942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532568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2922194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311820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5C026D91-CA1F-4B17-9351-5BD7F53C64EC}" type="slidenum">
              <a:rPr lang="de-DE" smtClean="0"/>
              <a:pPr eaLnBrk="1" hangingPunct="1"/>
              <a:t>17</a:t>
            </a:fld>
            <a:endParaRPr lang="de-DE" smtClean="0"/>
          </a:p>
        </p:txBody>
      </p:sp>
      <p:pic>
        <p:nvPicPr>
          <p:cNvPr id="31749" name="Picture 6" descr="D:\Eigene Dateien\Dropbox\Vortrag Diplom\Bilder\ClusterSignal-sn2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848"/>
            <a:ext cx="9123485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2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Irradiation – after </a:t>
            </a:r>
            <a:r>
              <a:rPr lang="de-DE" dirty="0" smtClean="0"/>
              <a:t>4.9 </a:t>
            </a:r>
            <a:r>
              <a:rPr lang="de-DE" dirty="0" err="1" smtClean="0"/>
              <a:t>kGy</a:t>
            </a:r>
            <a:endParaRPr lang="en-US" dirty="0" smtClean="0"/>
          </a:p>
        </p:txBody>
      </p:sp>
      <p:sp>
        <p:nvSpPr>
          <p:cNvPr id="3277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1pPr>
            <a:lvl2pPr marL="633142" indent="-243516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2pPr>
            <a:lvl3pPr marL="974065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3pPr>
            <a:lvl4pPr marL="1363690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4pPr>
            <a:lvl5pPr marL="1753316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142942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532568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2922194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311820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E1077747-622A-4BD9-9363-3DB10FBD7FE8}" type="slidenum">
              <a:rPr lang="de-DE" smtClean="0"/>
              <a:pPr eaLnBrk="1" hangingPunct="1"/>
              <a:t>18</a:t>
            </a:fld>
            <a:endParaRPr lang="de-DE" smtClean="0"/>
          </a:p>
        </p:txBody>
      </p:sp>
      <p:pic>
        <p:nvPicPr>
          <p:cNvPr id="32773" name="Picture 8" descr="D:\Eigene Dateien\Dropbox\Vortrag Diplom\Bilder\ClusterSignal-sn20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524"/>
            <a:ext cx="9123485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71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Irradiation – after </a:t>
            </a:r>
            <a:r>
              <a:rPr lang="de-DE" dirty="0" smtClean="0"/>
              <a:t>14.2 </a:t>
            </a:r>
            <a:r>
              <a:rPr lang="de-DE" dirty="0" err="1" smtClean="0"/>
              <a:t>kGy</a:t>
            </a:r>
            <a:endParaRPr lang="en-US" dirty="0" smtClean="0"/>
          </a:p>
        </p:txBody>
      </p:sp>
      <p:sp>
        <p:nvSpPr>
          <p:cNvPr id="33796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1pPr>
            <a:lvl2pPr marL="633142" indent="-243516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2pPr>
            <a:lvl3pPr marL="974065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3pPr>
            <a:lvl4pPr marL="1363690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4pPr>
            <a:lvl5pPr marL="1753316" indent="-194813" eaLnBrk="0" hangingPunct="0"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142942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532568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2922194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311820" indent="-19481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3C428B2C-1F49-415C-8C71-FEE8ADBCF22F}" type="slidenum">
              <a:rPr lang="de-DE" smtClean="0"/>
              <a:pPr eaLnBrk="1" hangingPunct="1"/>
              <a:t>19</a:t>
            </a:fld>
            <a:endParaRPr lang="de-DE" smtClean="0"/>
          </a:p>
        </p:txBody>
      </p:sp>
      <p:pic>
        <p:nvPicPr>
          <p:cNvPr id="33797" name="Picture 9" descr="D:\Eigene Dateien\Dropbox\Vortrag Diplom\Bilder\ClusterSignal-sn207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524"/>
            <a:ext cx="9123485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 descr="C:\Users\Kleinohl\Dropbox\Vortrag Diplom\Bilder\ShiftCC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9142" r="36810" b="1532"/>
          <a:stretch>
            <a:fillRect/>
          </a:stretch>
        </p:blipFill>
        <p:spPr bwMode="auto">
          <a:xfrm>
            <a:off x="4372708" y="1905918"/>
            <a:ext cx="3656135" cy="25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feld 3"/>
          <p:cNvSpPr txBox="1">
            <a:spLocks noChangeArrowheads="1"/>
          </p:cNvSpPr>
          <p:nvPr/>
        </p:nvSpPr>
        <p:spPr bwMode="auto">
          <a:xfrm>
            <a:off x="5103935" y="1652315"/>
            <a:ext cx="2658208" cy="29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1400"/>
              <a:t>Adapting CCG for Clear Low 4 V 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714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Data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6709" y="1214856"/>
            <a:ext cx="6301515" cy="3733158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dirty="0" smtClean="0"/>
              <a:t>Previous Irradiations:</a:t>
            </a:r>
          </a:p>
          <a:p>
            <a:pPr lvl="1">
              <a:spcBef>
                <a:spcPts val="400"/>
              </a:spcBef>
            </a:pPr>
            <a:r>
              <a:rPr lang="en-US" dirty="0" err="1" smtClean="0"/>
              <a:t>DCDBpp</a:t>
            </a:r>
            <a:r>
              <a:rPr lang="en-US" dirty="0" smtClean="0"/>
              <a:t> and DHPT1.0 on EMCM – Problematic because of weak link between both ASICs.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DCDBv2 on Hybrid4  -   Outdated ASIC, many problems now resolved.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DHPT0.1  -  </a:t>
            </a:r>
            <a:r>
              <a:rPr lang="en-US" dirty="0" err="1" smtClean="0"/>
              <a:t>Testchip</a:t>
            </a:r>
            <a:r>
              <a:rPr lang="en-US" dirty="0" smtClean="0"/>
              <a:t>, some building blocks investigated.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PXD6 (</a:t>
            </a:r>
            <a:r>
              <a:rPr lang="en-US" dirty="0" err="1" smtClean="0"/>
              <a:t>thinOX</a:t>
            </a:r>
            <a:r>
              <a:rPr lang="en-US" dirty="0" smtClean="0"/>
              <a:t>) on Hybrid4  -  different from PXD9 in technology  - showed higher than expected drift compared to single pixel PXD6 structures and even more for CCG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Single DEPFET Pixels  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BEAST  -  Unknown Dose.</a:t>
            </a:r>
          </a:p>
          <a:p>
            <a:pPr>
              <a:spcBef>
                <a:spcPts val="400"/>
              </a:spcBef>
            </a:pPr>
            <a:r>
              <a:rPr lang="en-US" b="1" dirty="0" smtClean="0"/>
              <a:t>Plan: Irradiate and measure both L1 and L2 module 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7" descr="C:\Users\Kleinohl\Dropbox\Vortrag Diplom\Bilder\threshold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51" y="1131590"/>
            <a:ext cx="2609649" cy="247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Kleinohl\Dropbox\Vortrag Diplom\Bilder\threshold_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28" y="3579862"/>
            <a:ext cx="3006568" cy="11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64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and Modules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Resolution of DEPFET Modules needed for simulation and tracking - can’t be measured in Belle 2.  </a:t>
            </a:r>
          </a:p>
          <a:p>
            <a:r>
              <a:rPr lang="en-US" dirty="0" smtClean="0"/>
              <a:t>Measure efficiency  and resolution at different radiation levels and/or bias voltages. </a:t>
            </a:r>
          </a:p>
          <a:p>
            <a:r>
              <a:rPr lang="en-US" dirty="0" smtClean="0"/>
              <a:t>Measure efficiency with and without analog common mode correction</a:t>
            </a:r>
          </a:p>
          <a:p>
            <a:r>
              <a:rPr lang="en-US" dirty="0" smtClean="0"/>
              <a:t>Measure threshold shift and shift of other parameters with irradiation</a:t>
            </a:r>
          </a:p>
          <a:p>
            <a:r>
              <a:rPr lang="en-US" dirty="0" smtClean="0"/>
              <a:t>Measure resolution at different angles: </a:t>
            </a:r>
            <a:r>
              <a:rPr lang="el-GR" dirty="0" smtClean="0"/>
              <a:t>θ</a:t>
            </a:r>
            <a:r>
              <a:rPr lang="de-DE" dirty="0" smtClean="0"/>
              <a:t> </a:t>
            </a:r>
            <a:r>
              <a:rPr lang="en-US" dirty="0" smtClean="0"/>
              <a:t>0°-60°, </a:t>
            </a:r>
            <a:r>
              <a:rPr lang="el-GR" dirty="0"/>
              <a:t>η</a:t>
            </a:r>
            <a:r>
              <a:rPr lang="en-US" dirty="0" smtClean="0"/>
              <a:t> 0-30°</a:t>
            </a:r>
            <a:endParaRPr lang="en-US" dirty="0"/>
          </a:p>
          <a:p>
            <a:pPr marL="0" indent="0">
              <a:buNone/>
            </a:pPr>
            <a:r>
              <a:rPr lang="de-DE" dirty="0" smtClean="0"/>
              <a:t>…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endParaRPr lang="en-US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9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err="1" smtClean="0"/>
              <a:t>Testbeam</a:t>
            </a:r>
            <a:r>
              <a:rPr lang="en-US" dirty="0" smtClean="0"/>
              <a:t> from week 44-47 at DESY.  4 weeks, Shutdown in W46</a:t>
            </a:r>
          </a:p>
          <a:p>
            <a:r>
              <a:rPr lang="en-US" dirty="0" smtClean="0"/>
              <a:t>Irradiation with X-rays in Bonn.</a:t>
            </a:r>
          </a:p>
          <a:p>
            <a:r>
              <a:rPr lang="en-US" dirty="0"/>
              <a:t>Modules: W11_OF2 and </a:t>
            </a:r>
            <a:r>
              <a:rPr lang="en-US" dirty="0" smtClean="0"/>
              <a:t>W40_IF (</a:t>
            </a:r>
            <a:r>
              <a:rPr lang="en-US" dirty="0" err="1" smtClean="0"/>
              <a:t>Göttingen</a:t>
            </a:r>
            <a:r>
              <a:rPr lang="en-US" dirty="0" smtClean="0"/>
              <a:t> </a:t>
            </a:r>
            <a:r>
              <a:rPr lang="en-US" dirty="0"/>
              <a:t>guinea pig module</a:t>
            </a:r>
            <a:r>
              <a:rPr lang="en-US" dirty="0" smtClean="0"/>
              <a:t>.)</a:t>
            </a:r>
          </a:p>
          <a:p>
            <a:r>
              <a:rPr lang="en-US" dirty="0" smtClean="0"/>
              <a:t>Participants (so far) </a:t>
            </a:r>
            <a:r>
              <a:rPr lang="en-US" dirty="0" err="1" smtClean="0"/>
              <a:t>Botho</a:t>
            </a:r>
            <a:r>
              <a:rPr lang="en-US" dirty="0" smtClean="0"/>
              <a:t>, Benjamin, Carlos, Harrison, Philipp W., myself.</a:t>
            </a:r>
          </a:p>
          <a:p>
            <a:r>
              <a:rPr lang="en-US" b="1" dirty="0" smtClean="0"/>
              <a:t>Module A) Characterize in week 43. TB in W44, irradiation in W45-W46. TB in W47</a:t>
            </a:r>
          </a:p>
          <a:p>
            <a:r>
              <a:rPr lang="en-US" b="1" dirty="0"/>
              <a:t>Module </a:t>
            </a:r>
            <a:r>
              <a:rPr lang="en-US" b="1" dirty="0" smtClean="0"/>
              <a:t>B) TB </a:t>
            </a:r>
            <a:r>
              <a:rPr lang="en-US" b="1" dirty="0"/>
              <a:t>in week </a:t>
            </a:r>
            <a:r>
              <a:rPr lang="en-US" b="1" dirty="0" smtClean="0"/>
              <a:t>45. Irradiation in W46?. TB in W47?</a:t>
            </a:r>
          </a:p>
          <a:p>
            <a:r>
              <a:rPr lang="en-US" dirty="0" smtClean="0"/>
              <a:t>Which is A and B? Pre-irradiate one or both modules?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4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 rot="1373388">
            <a:off x="5920134" y="1285005"/>
            <a:ext cx="2809416" cy="8360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10288800"/>
              </a:avLst>
            </a:prstTxWarp>
            <a:spAutoFit/>
          </a:bodyPr>
          <a:lstStyle/>
          <a:p>
            <a:pPr algn="ctr"/>
            <a:r>
              <a:rPr lang="de-DE" sz="5400" b="1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Endlich wieder</a:t>
            </a:r>
          </a:p>
          <a:p>
            <a:pPr algn="ctr"/>
            <a:r>
              <a:rPr lang="de-DE" sz="5400" b="1" dirty="0" err="1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Testbeamzeit</a:t>
            </a:r>
            <a:endParaRPr lang="de-DE" sz="5400" b="1" dirty="0">
              <a:ln w="18000">
                <a:solidFill>
                  <a:schemeClr val="accent2"/>
                </a:solidFill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89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Testbeam</a:t>
            </a:r>
            <a:r>
              <a:rPr lang="en-US" dirty="0" smtClean="0"/>
              <a:t> Setup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203598"/>
            <a:ext cx="8571547" cy="3285634"/>
          </a:xfrm>
        </p:spPr>
        <p:txBody>
          <a:bodyPr/>
          <a:lstStyle/>
          <a:p>
            <a:r>
              <a:rPr lang="en-US" dirty="0" smtClean="0"/>
              <a:t>6 position reference sensors (Mimosa 26)</a:t>
            </a:r>
          </a:p>
          <a:p>
            <a:r>
              <a:rPr lang="en-US" dirty="0" smtClean="0"/>
              <a:t>1 time reference sensor (FE I4) as  trigger plane</a:t>
            </a:r>
            <a:endParaRPr lang="en-US" dirty="0"/>
          </a:p>
          <a:p>
            <a:r>
              <a:rPr lang="en-US" dirty="0" smtClean="0"/>
              <a:t>1 DEPFET DUT</a:t>
            </a:r>
          </a:p>
          <a:p>
            <a:pPr lvl="1"/>
            <a:r>
              <a:rPr lang="en-US" dirty="0" smtClean="0"/>
              <a:t>Read by DHE (no DHC)</a:t>
            </a:r>
          </a:p>
          <a:p>
            <a:pPr lvl="1"/>
            <a:r>
              <a:rPr lang="en-US" dirty="0" smtClean="0"/>
              <a:t>Triggered by TLU (no FTSW)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" descr="C:\Dropbox\Thesis\TeX\Pictures\talk\sector1797888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11322" r="24076" b="11637"/>
          <a:stretch/>
        </p:blipFill>
        <p:spPr bwMode="auto">
          <a:xfrm>
            <a:off x="5868144" y="1347614"/>
            <a:ext cx="3024336" cy="267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ropbox\Thesis\TeX\Pictures\Hyb6\Setup_DESYTB_03112015geoID2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868" r="29514" b="31566"/>
          <a:stretch/>
        </p:blipFill>
        <p:spPr bwMode="auto">
          <a:xfrm>
            <a:off x="874748" y="3823308"/>
            <a:ext cx="3098045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ern mit 5 Zacken 8"/>
          <p:cNvSpPr/>
          <p:nvPr/>
        </p:nvSpPr>
        <p:spPr>
          <a:xfrm>
            <a:off x="3271673" y="4191912"/>
            <a:ext cx="231449" cy="190500"/>
          </a:xfrm>
          <a:prstGeom prst="star5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ern mit 5 Zacken 9"/>
          <p:cNvSpPr/>
          <p:nvPr/>
        </p:nvSpPr>
        <p:spPr>
          <a:xfrm>
            <a:off x="2911633" y="4172862"/>
            <a:ext cx="231449" cy="190500"/>
          </a:xfrm>
          <a:prstGeom prst="star5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ern mit 5 Zacken 10"/>
          <p:cNvSpPr/>
          <p:nvPr/>
        </p:nvSpPr>
        <p:spPr>
          <a:xfrm>
            <a:off x="2572232" y="4157622"/>
            <a:ext cx="231449" cy="190500"/>
          </a:xfrm>
          <a:prstGeom prst="star5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ern mit 5 Zacken 11"/>
          <p:cNvSpPr/>
          <p:nvPr/>
        </p:nvSpPr>
        <p:spPr>
          <a:xfrm>
            <a:off x="1831513" y="4122366"/>
            <a:ext cx="231449" cy="190500"/>
          </a:xfrm>
          <a:prstGeom prst="star5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ern mit 5 Zacken 12"/>
          <p:cNvSpPr/>
          <p:nvPr/>
        </p:nvSpPr>
        <p:spPr>
          <a:xfrm>
            <a:off x="1471473" y="4093156"/>
            <a:ext cx="231449" cy="190500"/>
          </a:xfrm>
          <a:prstGeom prst="star5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ern mit 5 Zacken 13"/>
          <p:cNvSpPr/>
          <p:nvPr/>
        </p:nvSpPr>
        <p:spPr>
          <a:xfrm>
            <a:off x="1111433" y="4077612"/>
            <a:ext cx="231449" cy="190500"/>
          </a:xfrm>
          <a:prstGeom prst="star5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erade Verbindung 14"/>
          <p:cNvCxnSpPr/>
          <p:nvPr/>
        </p:nvCxnSpPr>
        <p:spPr>
          <a:xfrm flipH="1" flipV="1">
            <a:off x="823401" y="4157622"/>
            <a:ext cx="3024338" cy="1905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4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/ Optimization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BEAST calibrations need to be ported to “lab” version of our framework.</a:t>
            </a:r>
          </a:p>
          <a:p>
            <a:r>
              <a:rPr lang="en-US" dirty="0"/>
              <a:t>Ongoing work by </a:t>
            </a:r>
            <a:r>
              <a:rPr lang="en-US" dirty="0" err="1"/>
              <a:t>Botho</a:t>
            </a:r>
            <a:r>
              <a:rPr lang="en-US" dirty="0"/>
              <a:t>, Harrison and Philipp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“Detailed” mass production optimization</a:t>
            </a:r>
          </a:p>
          <a:p>
            <a:pPr lvl="1"/>
            <a:r>
              <a:rPr lang="en-US" dirty="0" smtClean="0"/>
              <a:t>Optimize Bias voltages with sources (Cadmium, Strontium)</a:t>
            </a:r>
          </a:p>
          <a:p>
            <a:pPr lvl="1"/>
            <a:r>
              <a:rPr lang="en-US" dirty="0" smtClean="0"/>
              <a:t>DCD Optimization including gain measurement.</a:t>
            </a:r>
          </a:p>
          <a:p>
            <a:r>
              <a:rPr lang="en-US" dirty="0" smtClean="0"/>
              <a:t>After irradiation: Adaptive biasing -  aim for the same source current.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Irradiation Setup in Bonn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X-Ray machine Seifert </a:t>
            </a:r>
            <a:r>
              <a:rPr lang="en-US" dirty="0"/>
              <a:t>Analytical X-Ray XRD </a:t>
            </a:r>
            <a:r>
              <a:rPr lang="en-US" dirty="0" err="1"/>
              <a:t>Eigenmann</a:t>
            </a:r>
            <a:r>
              <a:rPr lang="en-US" dirty="0"/>
              <a:t> GmbH</a:t>
            </a:r>
          </a:p>
          <a:p>
            <a:r>
              <a:rPr lang="en-US" dirty="0" smtClean="0"/>
              <a:t>70 </a:t>
            </a:r>
            <a:r>
              <a:rPr lang="en-US" dirty="0" err="1" smtClean="0"/>
              <a:t>kGy</a:t>
            </a:r>
            <a:r>
              <a:rPr lang="en-US" dirty="0" smtClean="0"/>
              <a:t>/h </a:t>
            </a:r>
            <a:r>
              <a:rPr lang="en-US" dirty="0"/>
              <a:t>at </a:t>
            </a:r>
            <a:r>
              <a:rPr lang="en-US" dirty="0" smtClean="0"/>
              <a:t>r=1.05 cm </a:t>
            </a:r>
            <a:r>
              <a:rPr lang="en-US" dirty="0"/>
              <a:t>with 50 kV and 40 mA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argest </a:t>
            </a:r>
            <a:r>
              <a:rPr lang="en-US" dirty="0"/>
              <a:t>beam spot </a:t>
            </a:r>
            <a:r>
              <a:rPr lang="en-US" dirty="0" smtClean="0"/>
              <a:t>r=7.5 cm </a:t>
            </a:r>
            <a:br>
              <a:rPr lang="en-US" dirty="0" smtClean="0"/>
            </a:br>
            <a:r>
              <a:rPr lang="en-US" dirty="0" smtClean="0"/>
              <a:t>Characterization currently</a:t>
            </a:r>
            <a:br>
              <a:rPr lang="en-US" dirty="0" smtClean="0"/>
            </a:br>
            <a:r>
              <a:rPr lang="en-US" dirty="0" smtClean="0"/>
              <a:t>ongoing</a:t>
            </a:r>
          </a:p>
          <a:p>
            <a:r>
              <a:rPr lang="en-US" dirty="0" smtClean="0"/>
              <a:t>Laser Alignment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https://lh3.googleusercontent.com/bMXfniSC4XzqfqXakhsISyJRhnj0wxyNVVcucjJPvUZ8kVg_An2SRHagL7ITxIKr6ra0zyHZXPk0rnXNI6aSvNrOUi0DiY0-BF704QJrKMNb5buiz7k2LBCP04dYg7a2Vs3m0H-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9036" b="22471"/>
          <a:stretch/>
        </p:blipFill>
        <p:spPr bwMode="auto">
          <a:xfrm>
            <a:off x="6442348" y="1076201"/>
            <a:ext cx="2533819" cy="34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3732" r="22934" b="5500"/>
          <a:stretch/>
        </p:blipFill>
        <p:spPr bwMode="auto">
          <a:xfrm>
            <a:off x="2977952" y="2207407"/>
            <a:ext cx="3186255" cy="25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1" y="3168597"/>
            <a:ext cx="2016224" cy="158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26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Status: DAQ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DAQ: New PXD local DAQ version for DHE. First tests done (Thanks, Harrison!).</a:t>
            </a:r>
          </a:p>
          <a:p>
            <a:r>
              <a:rPr lang="en-US" dirty="0" smtClean="0"/>
              <a:t>EUDAQ: Version </a:t>
            </a:r>
            <a:r>
              <a:rPr lang="en-US" dirty="0"/>
              <a:t>2</a:t>
            </a:r>
            <a:r>
              <a:rPr lang="en-US" dirty="0" smtClean="0"/>
              <a:t> available at DESY. </a:t>
            </a:r>
            <a:r>
              <a:rPr lang="en-US" b="1" dirty="0" smtClean="0"/>
              <a:t>We plan to use version 1.X</a:t>
            </a:r>
            <a:endParaRPr lang="en-US" b="1" dirty="0"/>
          </a:p>
          <a:p>
            <a:pPr lvl="1"/>
            <a:r>
              <a:rPr lang="en-US" dirty="0" smtClean="0"/>
              <a:t>DEPFET producer updated for EUDAQ 1.X.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DEPFET</a:t>
            </a:r>
            <a:r>
              <a:rPr lang="en-US" dirty="0" smtClean="0"/>
              <a:t> producer for EUDAQ 2 almost ready.</a:t>
            </a:r>
          </a:p>
          <a:p>
            <a:pPr lvl="1"/>
            <a:r>
              <a:rPr lang="en-US" dirty="0" smtClean="0"/>
              <a:t>FE-I4 Producer only available for EUDAQ 1. </a:t>
            </a:r>
          </a:p>
          <a:p>
            <a:r>
              <a:rPr lang="en-US" dirty="0" smtClean="0"/>
              <a:t>EUDAQ &amp; TBSW: New DEPFET data format needs to be implemented.</a:t>
            </a:r>
          </a:p>
          <a:p>
            <a:r>
              <a:rPr lang="en-US" dirty="0" smtClean="0"/>
              <a:t>DHE Firmware tested with TLU?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the Mechanics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box with large windows needed. Width given by cooling block.</a:t>
            </a:r>
          </a:p>
          <a:p>
            <a:r>
              <a:rPr lang="el-GR" dirty="0"/>
              <a:t>θ</a:t>
            </a:r>
            <a:r>
              <a:rPr lang="de-DE" dirty="0"/>
              <a:t> </a:t>
            </a:r>
            <a:r>
              <a:rPr lang="en-US" dirty="0"/>
              <a:t>0°-60</a:t>
            </a:r>
            <a:r>
              <a:rPr lang="en-US" dirty="0" smtClean="0"/>
              <a:t>° challenging but possible</a:t>
            </a:r>
          </a:p>
          <a:p>
            <a:r>
              <a:rPr lang="el-GR" dirty="0" smtClean="0"/>
              <a:t>η</a:t>
            </a:r>
            <a:r>
              <a:rPr lang="de-DE" dirty="0" smtClean="0"/>
              <a:t> </a:t>
            </a:r>
            <a:r>
              <a:rPr lang="en-US" dirty="0" smtClean="0"/>
              <a:t> 0-40° possible due to box width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9</a:t>
            </a:fld>
            <a:endParaRPr lang="en-US"/>
          </a:p>
        </p:txBody>
      </p:sp>
      <p:pic>
        <p:nvPicPr>
          <p:cNvPr id="3074" name="Picture 2" descr="C:\Dropbox\TB2018\Telescope Geometr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3" t="3094" r="13439" b="13935"/>
          <a:stretch/>
        </p:blipFill>
        <p:spPr bwMode="auto">
          <a:xfrm flipH="1">
            <a:off x="4932039" y="2253238"/>
            <a:ext cx="42730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ropbox\TB2018\Module mit Halteschie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24814" r="17676" b="21262"/>
          <a:stretch/>
        </p:blipFill>
        <p:spPr bwMode="auto">
          <a:xfrm>
            <a:off x="179512" y="2643758"/>
            <a:ext cx="4464496" cy="24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600" y="2427734"/>
            <a:ext cx="21602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US" sz="1400" dirty="0" smtClean="0">
                <a:solidFill>
                  <a:schemeClr val="accent2"/>
                </a:solidFill>
              </a:rPr>
              <a:t>Current box design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56176" y="1995686"/>
            <a:ext cx="21602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20"/>
              </a:spcAft>
            </a:pPr>
            <a:r>
              <a:rPr lang="en-US" sz="1400" dirty="0" smtClean="0">
                <a:solidFill>
                  <a:schemeClr val="accent2"/>
                </a:solidFill>
              </a:rPr>
              <a:t>Checking for Collisions</a:t>
            </a:r>
          </a:p>
        </p:txBody>
      </p:sp>
    </p:spTree>
    <p:extLst>
      <p:ext uri="{BB962C8B-B14F-4D97-AF65-F5344CB8AC3E}">
        <p14:creationId xmlns:p14="http://schemas.microsoft.com/office/powerpoint/2010/main" val="37946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FET_Vorlage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F8DE83"/>
      </a:accent6>
      <a:hlink>
        <a:srgbClr val="79BAF8"/>
      </a:hlink>
      <a:folHlink>
        <a:srgbClr val="6C6C62"/>
      </a:folHlink>
    </a:clrScheme>
    <a:fontScheme name="Uni-Bonn">
      <a:majorFont>
        <a:latin typeface="Exo 2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>
          <a:spcAft>
            <a:spcPts val="420"/>
          </a:spcAft>
          <a:buFont typeface="Calibri" panose="020F0502020204030204" pitchFamily="34" charset="0"/>
          <a:buChar char="−"/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iLab_uni_bonn_24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66">
            <a:alpha val="10000"/>
          </a:srgbClr>
        </a:solidFill>
        <a:ln w="19050"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DEPFET_Vorlage</Template>
  <TotalTime>0</TotalTime>
  <Words>749</Words>
  <Application>Microsoft Office PowerPoint</Application>
  <PresentationFormat>Bildschirmpräsentation (16:9)</PresentationFormat>
  <Paragraphs>127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Calibri</vt:lpstr>
      <vt:lpstr>Ebrima</vt:lpstr>
      <vt:lpstr>ＭＳ Ｐゴシック</vt:lpstr>
      <vt:lpstr>Exo 2</vt:lpstr>
      <vt:lpstr>Exo 2 Semi Bold</vt:lpstr>
      <vt:lpstr>Times New Roman</vt:lpstr>
      <vt:lpstr>DEPFET_Vorlage</vt:lpstr>
      <vt:lpstr>SiLab_uni_bonn_24pt</vt:lpstr>
      <vt:lpstr>•Florian Lütticke</vt:lpstr>
      <vt:lpstr>We need some Data</vt:lpstr>
      <vt:lpstr>Measurements and Modules</vt:lpstr>
      <vt:lpstr>Plans</vt:lpstr>
      <vt:lpstr>Testbeam Setup</vt:lpstr>
      <vt:lpstr>Measurement / Optimization</vt:lpstr>
      <vt:lpstr>Irradiation Setup in Bonn</vt:lpstr>
      <vt:lpstr>Software Status: DAQ</vt:lpstr>
      <vt:lpstr>Status of the Mechanics</vt:lpstr>
      <vt:lpstr>Status of the Mechanics II</vt:lpstr>
      <vt:lpstr>Conclusion and open questions</vt:lpstr>
      <vt:lpstr>Radiation hardness</vt:lpstr>
      <vt:lpstr>Irradiation – initial performance</vt:lpstr>
      <vt:lpstr>Irradiation – after 0.12 kGy</vt:lpstr>
      <vt:lpstr>Irradiation – after 0.62 kGy</vt:lpstr>
      <vt:lpstr>Irradiation – after 1.1 kGy </vt:lpstr>
      <vt:lpstr>Irradiation – after 2.1 kGy</vt:lpstr>
      <vt:lpstr>Irradiation – after 4.9 kGy</vt:lpstr>
      <vt:lpstr>Irradiation – after 14.2 kGy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Teststrahlstudien an großen DEPFET Pixelsensoren für den Belle II Vertexdetektor</dc:title>
  <dc:creator>Windows User</dc:creator>
  <cp:lastModifiedBy>Windows User</cp:lastModifiedBy>
  <cp:revision>91</cp:revision>
  <dcterms:created xsi:type="dcterms:W3CDTF">2018-03-21T15:43:20Z</dcterms:created>
  <dcterms:modified xsi:type="dcterms:W3CDTF">2018-10-08T08:08:37Z</dcterms:modified>
</cp:coreProperties>
</file>