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92" r:id="rId3"/>
    <p:sldId id="293" r:id="rId4"/>
    <p:sldId id="295" r:id="rId5"/>
    <p:sldId id="296" r:id="rId6"/>
    <p:sldId id="297" r:id="rId7"/>
    <p:sldId id="298" r:id="rId8"/>
    <p:sldId id="299" r:id="rId9"/>
    <p:sldId id="291" r:id="rId10"/>
    <p:sldId id="300" r:id="rId11"/>
  </p:sldIdLst>
  <p:sldSz cx="9144000" cy="5143500" type="screen16x9"/>
  <p:notesSz cx="6858000" cy="9144000"/>
  <p:embeddedFontLst>
    <p:embeddedFont>
      <p:font typeface="Exo 2 Semi Bold" panose="00000700000000000000" pitchFamily="2" charset="0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brima" panose="020000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45FC47-2DBC-4D07-B391-3319347DC258}">
          <p14:sldIdLst>
            <p14:sldId id="256"/>
            <p14:sldId id="292"/>
            <p14:sldId id="293"/>
            <p14:sldId id="295"/>
            <p14:sldId id="296"/>
            <p14:sldId id="297"/>
            <p14:sldId id="298"/>
            <p14:sldId id="299"/>
            <p14:sldId id="291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707" autoAdjust="0"/>
  </p:normalViewPr>
  <p:slideViewPr>
    <p:cSldViewPr>
      <p:cViewPr>
        <p:scale>
          <a:sx n="125" d="100"/>
          <a:sy n="125" d="100"/>
        </p:scale>
        <p:origin x="-1224" y="-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35B0-CD53-4310-97D3-AD4D0A589AA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2130-C70D-4813-8B4E-303D0FDCB5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/>
        </p:nvGrpSpPr>
        <p:grpSpPr>
          <a:xfrm>
            <a:off x="3748282" y="1"/>
            <a:ext cx="5401853" cy="51435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6517" y="3363838"/>
            <a:ext cx="5000069" cy="357134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6517" y="1491630"/>
            <a:ext cx="5000069" cy="1857098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  <p:grpSp>
        <p:nvGrpSpPr>
          <p:cNvPr id="31" name="Gruppieren 29"/>
          <p:cNvGrpSpPr>
            <a:grpSpLocks noChangeAspect="1"/>
          </p:cNvGrpSpPr>
          <p:nvPr userDrawn="1"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/>
        </p:blipFill>
        <p:spPr bwMode="auto">
          <a:xfrm>
            <a:off x="3713223" y="339502"/>
            <a:ext cx="1794881" cy="4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Florian\Desktop\logo-powerpoi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470"/>
            <a:ext cx="824042" cy="10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9" y="1214222"/>
            <a:ext cx="4143621" cy="3286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63A8-1028-41B6-95F9-7D099DCF4BBD}" type="datetime1">
              <a:rPr lang="en-US" smtClean="0"/>
              <a:t>10/9/2018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8" y="1214222"/>
            <a:ext cx="4143621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7" y="3000113"/>
            <a:ext cx="4132449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78B7-BDB2-4756-8DE5-66A24D0DC6B6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9" y="1214219"/>
            <a:ext cx="8571547" cy="29285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7" y="4143355"/>
            <a:ext cx="8571547" cy="357134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56A-CCC3-41D3-96E1-F18908FB2A99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214220"/>
            <a:ext cx="5857224" cy="328563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81" y="1214220"/>
            <a:ext cx="2429565" cy="3285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BF4-D3B3-4CF8-B20C-6F18CFE7E087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8" y="1214221"/>
            <a:ext cx="1857069" cy="150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82" y="1214220"/>
            <a:ext cx="6430065" cy="3285634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F131-345D-46F9-B718-BA4C88180820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8" y="3000113"/>
            <a:ext cx="1858409" cy="1500843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EF0D-222F-4114-9E35-8C53F4447A63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160D-570F-4D59-9A74-4ED15258C34B}" type="datetime1">
              <a:rPr lang="en-US" smtClean="0"/>
              <a:t>10/9/2018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29171"/>
            <a:ext cx="9144000" cy="4214331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85876" y="3286740"/>
            <a:ext cx="4143621" cy="1214219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285751" y="285910"/>
            <a:ext cx="1673156" cy="64284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/>
        </p:nvSpPr>
        <p:spPr bwMode="auto">
          <a:xfrm>
            <a:off x="1285881" y="4"/>
            <a:ext cx="7858125" cy="5142731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FDE1F25F-AE9F-4457-82A5-7251FDA5A8F8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pic>
        <p:nvPicPr>
          <p:cNvPr id="29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BFE-8712-4D2F-A1A5-518F931854C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31" y="1214219"/>
            <a:ext cx="2143815" cy="3286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214220"/>
            <a:ext cx="6142942" cy="3285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9A97-A28E-42B7-AFAC-96AF6DAC9A75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285634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7DAD-8892-422D-B769-3E1485AE0852}" type="datetime1">
              <a:rPr lang="en-US" smtClean="0"/>
              <a:t>10/9/2018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6589" y="1571695"/>
            <a:ext cx="6428660" cy="357134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589" y="1929028"/>
            <a:ext cx="6428660" cy="1714244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31D5E88B-FBD6-4FA6-8A8C-D973E850B1C1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213751"/>
            <a:ext cx="4213782" cy="3286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14" y="1214856"/>
            <a:ext cx="4213781" cy="32856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9A59-6260-4897-B520-CB77D3F9D2D8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luetticke@physik.uni-bonn.de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214538"/>
            <a:ext cx="421378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11" y="1707655"/>
            <a:ext cx="4214487" cy="27928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214538"/>
            <a:ext cx="421424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14" y="1707656"/>
            <a:ext cx="4214241" cy="2792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8B28-09FB-4754-8E84-E83E6861FCC7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213751"/>
            <a:ext cx="1857168" cy="32867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213751"/>
            <a:ext cx="6429374" cy="3286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 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A3F-73E6-4FD0-A75E-CE32ED35C3FE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7" y="1214489"/>
            <a:ext cx="8571547" cy="857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9" y="2357161"/>
            <a:ext cx="8571547" cy="21433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248-39B0-4116-BE39-D9981B031A79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7" y="1214493"/>
            <a:ext cx="8571547" cy="214280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7" y="3643368"/>
            <a:ext cx="8571547" cy="85712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9D9-35E2-487C-B3AF-94D8474A21DF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3643368"/>
            <a:ext cx="8573878" cy="857122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9EB9-7825-43BB-8A49-3FCF31A9120F}" type="datetime1">
              <a:rPr lang="en-US" smtClean="0"/>
              <a:t>10/9/2018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1922" y="286628"/>
            <a:ext cx="5006329" cy="642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7" y="1214490"/>
            <a:ext cx="8571547" cy="3285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7" y="4786231"/>
            <a:ext cx="857155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C567954-8F3E-46F8-949B-97F07FF23E55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94" y="4786262"/>
            <a:ext cx="5000069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 spc="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4786231"/>
            <a:ext cx="571436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5061" y="4786227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2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4469" y="3870800"/>
            <a:ext cx="5229699" cy="357134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Ebrima"/>
                <a:cs typeface="Ebrima"/>
              </a:rPr>
              <a:t>•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Florian Lütticke</a:t>
            </a:r>
            <a:endParaRPr lang="en-US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067694"/>
            <a:ext cx="5661747" cy="1209026"/>
          </a:xfrm>
        </p:spPr>
        <p:txBody>
          <a:bodyPr/>
          <a:lstStyle/>
          <a:p>
            <a:r>
              <a:rPr lang="de-DE" sz="2800" dirty="0"/>
              <a:t>PXD </a:t>
            </a:r>
            <a:r>
              <a:rPr lang="de-DE" sz="2800" dirty="0" err="1" smtClean="0"/>
              <a:t>Calibration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during</a:t>
            </a:r>
            <a:r>
              <a:rPr lang="en-US" sz="2800" dirty="0" smtClean="0"/>
              <a:t> Phase 3</a:t>
            </a:r>
            <a:endParaRPr lang="en-US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4299942"/>
            <a:ext cx="53285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Universität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Bonn, </a:t>
            </a:r>
            <a:r>
              <a:rPr lang="en-US" sz="1400" dirty="0" err="1" smtClean="0">
                <a:latin typeface="+mj-lt"/>
              </a:rPr>
              <a:t>Physikalisches</a:t>
            </a:r>
            <a:r>
              <a:rPr lang="en-US" sz="1400" dirty="0">
                <a:latin typeface="+mj-lt"/>
              </a:rPr>
              <a:t> </a:t>
            </a:r>
            <a:r>
              <a:rPr lang="de-DE" sz="1400" dirty="0" smtClean="0">
                <a:latin typeface="+mj-lt"/>
              </a:rPr>
              <a:t>Institut, Nussallee 12 </a:t>
            </a:r>
            <a:endParaRPr lang="de-D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99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listening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Comments?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071694" y="4803998"/>
            <a:ext cx="5000069" cy="285707"/>
          </a:xfrm>
        </p:spPr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calibration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733158"/>
          </a:xfrm>
        </p:spPr>
        <p:txBody>
          <a:bodyPr/>
          <a:lstStyle/>
          <a:p>
            <a:r>
              <a:rPr lang="en-US" dirty="0" smtClean="0"/>
              <a:t>Optimize DCD delay settings</a:t>
            </a:r>
          </a:p>
          <a:p>
            <a:r>
              <a:rPr lang="en-US" dirty="0" smtClean="0"/>
              <a:t>„Optimize“ DHP link settings</a:t>
            </a:r>
          </a:p>
          <a:p>
            <a:r>
              <a:rPr lang="en-US" dirty="0" smtClean="0"/>
              <a:t>Optimize DCD parameters</a:t>
            </a:r>
          </a:p>
          <a:p>
            <a:pPr lvl="1"/>
            <a:r>
              <a:rPr lang="en-US" dirty="0" err="1" smtClean="0"/>
              <a:t>RefIn</a:t>
            </a:r>
            <a:r>
              <a:rPr lang="en-US" dirty="0" smtClean="0"/>
              <a:t> vs </a:t>
            </a:r>
            <a:r>
              <a:rPr lang="en-US" dirty="0" err="1" smtClean="0"/>
              <a:t>AmpLow</a:t>
            </a:r>
            <a:r>
              <a:rPr lang="en-US" dirty="0" smtClean="0"/>
              <a:t>,  </a:t>
            </a:r>
            <a:r>
              <a:rPr lang="en-US" dirty="0" err="1" smtClean="0"/>
              <a:t>IPSource</a:t>
            </a:r>
            <a:r>
              <a:rPr lang="en-US" dirty="0" smtClean="0"/>
              <a:t> vs IPSource2</a:t>
            </a:r>
          </a:p>
          <a:p>
            <a:r>
              <a:rPr lang="en-US" dirty="0" smtClean="0"/>
              <a:t>Measure DCD gain</a:t>
            </a:r>
          </a:p>
          <a:p>
            <a:r>
              <a:rPr lang="en-US" dirty="0" smtClean="0"/>
              <a:t>Optimize Matrix bias voltages</a:t>
            </a:r>
          </a:p>
          <a:p>
            <a:pPr lvl="1"/>
            <a:r>
              <a:rPr lang="en-US" dirty="0" smtClean="0"/>
              <a:t>HV – Drift, </a:t>
            </a:r>
            <a:r>
              <a:rPr lang="en-US" dirty="0" err="1" smtClean="0"/>
              <a:t>Cleargate</a:t>
            </a:r>
            <a:r>
              <a:rPr lang="en-US" dirty="0" smtClean="0"/>
              <a:t> – Clear Low.  Gate On  vs DCD </a:t>
            </a:r>
            <a:r>
              <a:rPr lang="en-US" dirty="0" err="1" smtClean="0"/>
              <a:t>SubIn</a:t>
            </a:r>
            <a:r>
              <a:rPr lang="en-US" dirty="0" smtClean="0"/>
              <a:t> setting.</a:t>
            </a:r>
          </a:p>
          <a:p>
            <a:r>
              <a:rPr lang="en-US" dirty="0"/>
              <a:t>Optimize </a:t>
            </a:r>
            <a:r>
              <a:rPr lang="de-DE" dirty="0" smtClean="0"/>
              <a:t>Offsets</a:t>
            </a:r>
            <a:endParaRPr lang="en-US" dirty="0" smtClean="0"/>
          </a:p>
          <a:p>
            <a:pPr marL="0" indent="0">
              <a:buNone/>
            </a:pP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in Belle 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 Plan: 10 min every day for calibration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speedup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split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3997259" cy="294107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Optimize DCD delay settings</a:t>
            </a:r>
          </a:p>
          <a:p>
            <a:pPr>
              <a:spcBef>
                <a:spcPts val="400"/>
              </a:spcBef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„Optimize“ DHP link settings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Optimize DCD parameters</a:t>
            </a:r>
          </a:p>
          <a:p>
            <a:pPr lvl="1">
              <a:spcBef>
                <a:spcPts val="400"/>
              </a:spcBef>
            </a:pPr>
            <a:r>
              <a:rPr lang="en-US" sz="1400" dirty="0" err="1" smtClean="0"/>
              <a:t>RefIn</a:t>
            </a:r>
            <a:r>
              <a:rPr lang="en-US" sz="1400" dirty="0" smtClean="0"/>
              <a:t> vs </a:t>
            </a:r>
            <a:r>
              <a:rPr lang="en-US" sz="1400" dirty="0" err="1" smtClean="0"/>
              <a:t>AmpLow</a:t>
            </a:r>
            <a:r>
              <a:rPr lang="en-US" sz="1400" dirty="0" smtClean="0"/>
              <a:t>,  </a:t>
            </a:r>
            <a:r>
              <a:rPr lang="en-US" sz="1400" dirty="0" err="1" smtClean="0"/>
              <a:t>IPSource</a:t>
            </a:r>
            <a:r>
              <a:rPr lang="en-US" sz="1400" dirty="0" smtClean="0"/>
              <a:t> vs IPSource2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Measure DCD gain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Optimize Matrix bias voltages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HV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Drift, </a:t>
            </a:r>
            <a:r>
              <a:rPr lang="en-US" sz="1400" dirty="0" err="1" smtClean="0"/>
              <a:t>Cleargate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Clear Low. 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/>
              <a:t>Gate On  vs DCD </a:t>
            </a:r>
            <a:r>
              <a:rPr lang="en-US" sz="1400" dirty="0" err="1" smtClean="0"/>
              <a:t>SubIn</a:t>
            </a:r>
            <a:r>
              <a:rPr lang="en-US" sz="1400" dirty="0" smtClean="0"/>
              <a:t> setting.</a:t>
            </a:r>
          </a:p>
          <a:p>
            <a:pPr>
              <a:spcBef>
                <a:spcPts val="400"/>
              </a:spcBef>
            </a:pPr>
            <a:r>
              <a:rPr lang="en-US" dirty="0"/>
              <a:t>Optimize </a:t>
            </a:r>
            <a:r>
              <a:rPr lang="de-DE" dirty="0"/>
              <a:t>Offsets</a:t>
            </a:r>
            <a:endParaRPr lang="en-US" dirty="0"/>
          </a:p>
          <a:p>
            <a:pPr marL="0" indent="0">
              <a:spcBef>
                <a:spcPts val="400"/>
              </a:spcBef>
              <a:buNone/>
            </a:pP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4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427984" y="1173118"/>
            <a:ext cx="3997259" cy="3285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600" dirty="0" smtClean="0"/>
              <a:t>Fast – might not be necessary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 smtClean="0"/>
              <a:t>Slow – might not be </a:t>
            </a:r>
            <a:r>
              <a:rPr lang="en-US" sz="1600" dirty="0"/>
              <a:t>necessary </a:t>
            </a:r>
            <a:endParaRPr lang="en-US" sz="16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 smtClean="0"/>
              <a:t>Slow – </a:t>
            </a:r>
            <a:r>
              <a:rPr lang="en-US" sz="1600" dirty="0"/>
              <a:t>necessary </a:t>
            </a:r>
            <a:r>
              <a:rPr lang="en-US" sz="1600" dirty="0" smtClean="0"/>
              <a:t>for performance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 smtClean="0"/>
              <a:t>Fast – nice to have for performance</a:t>
            </a:r>
          </a:p>
          <a:p>
            <a:pPr marL="0" indent="0">
              <a:spcBef>
                <a:spcPts val="4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 smtClean="0"/>
              <a:t>Slow – probably necessary for performance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de-DE" sz="1600" dirty="0" smtClean="0"/>
              <a:t>Fast – so </a:t>
            </a:r>
            <a:r>
              <a:rPr lang="de-DE" sz="1600" dirty="0" err="1" smtClean="0"/>
              <a:t>far</a:t>
            </a:r>
            <a:r>
              <a:rPr lang="de-DE" sz="1600" dirty="0" smtClean="0"/>
              <a:t> </a:t>
            </a:r>
            <a:r>
              <a:rPr lang="de-DE" sz="1600" dirty="0" err="1" smtClean="0"/>
              <a:t>done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hand</a:t>
            </a:r>
            <a:endParaRPr lang="de-DE" sz="16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de-DE" sz="1600" dirty="0" smtClean="0"/>
              <a:t>A </a:t>
            </a:r>
            <a:r>
              <a:rPr lang="de-DE" sz="1600" dirty="0" err="1" smtClean="0"/>
              <a:t>little</a:t>
            </a:r>
            <a:r>
              <a:rPr lang="de-DE" sz="1600" dirty="0" smtClean="0"/>
              <a:t> </a:t>
            </a:r>
            <a:r>
              <a:rPr lang="de-DE" sz="1600" dirty="0" err="1" smtClean="0"/>
              <a:t>slow</a:t>
            </a:r>
            <a:r>
              <a:rPr lang="de-DE" sz="1600" dirty="0" smtClean="0"/>
              <a:t>. </a:t>
            </a:r>
            <a:r>
              <a:rPr lang="en-US" sz="1600" dirty="0" smtClean="0"/>
              <a:t>Necessary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59632" y="4350732"/>
            <a:ext cx="55446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We need operational expertise with an irradiated module.</a:t>
            </a:r>
          </a:p>
        </p:txBody>
      </p:sp>
      <p:sp>
        <p:nvSpPr>
          <p:cNvPr id="8" name="Nach rechts gekrümmter Pfeil 7"/>
          <p:cNvSpPr/>
          <p:nvPr/>
        </p:nvSpPr>
        <p:spPr>
          <a:xfrm rot="10800000">
            <a:off x="8172400" y="3291830"/>
            <a:ext cx="576064" cy="1335898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9" name="Nach rechts gekrümmter Pfeil 8"/>
          <p:cNvSpPr/>
          <p:nvPr/>
        </p:nvSpPr>
        <p:spPr>
          <a:xfrm rot="10800000">
            <a:off x="8172400" y="1563638"/>
            <a:ext cx="576064" cy="3064090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0" name="Nach rechts gekrümmter Pfeil 9"/>
          <p:cNvSpPr/>
          <p:nvPr/>
        </p:nvSpPr>
        <p:spPr>
          <a:xfrm rot="10800000">
            <a:off x="8172400" y="1173118"/>
            <a:ext cx="576064" cy="3454608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</a:t>
            </a:r>
            <a:r>
              <a:rPr lang="de-DE" dirty="0" err="1" smtClean="0"/>
              <a:t>Optimization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80516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Two Methods:  DEPFET and DHE current source.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DEPFET current source is faster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DHE allows absolute calibration.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Both too slow for a full measurement.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Suggestion: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Use DEPFET current source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Measure the default setting and a few other</a:t>
            </a:r>
            <a:br>
              <a:rPr lang="en-US" b="1" dirty="0" smtClean="0"/>
            </a:br>
            <a:r>
              <a:rPr lang="en-US" b="1" dirty="0" smtClean="0"/>
              <a:t>settings each day </a:t>
            </a:r>
            <a:r>
              <a:rPr lang="en-US" dirty="0" smtClean="0"/>
              <a:t>(3-5min)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After some weeks we have a complete scan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Use default setting as reference.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Every N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DHE Source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5</a:t>
            </a:fld>
            <a:endParaRPr lang="en-US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88" y="1563638"/>
            <a:ext cx="4232176" cy="280831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3419872" y="2067694"/>
            <a:ext cx="2376264" cy="216024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optimization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80516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 a </a:t>
            </a:r>
            <a:r>
              <a:rPr lang="de-DE" dirty="0" err="1" smtClean="0"/>
              <a:t>somewhat</a:t>
            </a:r>
            <a:r>
              <a:rPr lang="de-DE" dirty="0" smtClean="0"/>
              <a:t> large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-&gt; As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care.</a:t>
            </a:r>
          </a:p>
          <a:p>
            <a:pPr>
              <a:spcBef>
                <a:spcPts val="300"/>
              </a:spcBef>
            </a:pPr>
            <a:r>
              <a:rPr lang="en-US" dirty="0"/>
              <a:t>We need a radioactive source -&gt; Belle II</a:t>
            </a:r>
          </a:p>
          <a:p>
            <a:pPr>
              <a:spcBef>
                <a:spcPts val="300"/>
              </a:spcBef>
            </a:pPr>
            <a:endParaRPr lang="de-DE" dirty="0"/>
          </a:p>
          <a:p>
            <a:pPr>
              <a:spcBef>
                <a:spcPts val="300"/>
              </a:spcBef>
            </a:pPr>
            <a:r>
              <a:rPr lang="de-DE" dirty="0" smtClean="0"/>
              <a:t>Suggestion: 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Every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(</a:t>
            </a:r>
            <a:r>
              <a:rPr lang="de-DE" dirty="0" err="1" smtClean="0"/>
              <a:t>production</a:t>
            </a:r>
            <a:r>
              <a:rPr lang="de-DE" dirty="0" smtClean="0"/>
              <a:t>!) </a:t>
            </a:r>
            <a:r>
              <a:rPr lang="de-DE" dirty="0" err="1" smtClean="0"/>
              <a:t>runs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different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defaults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still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optimal </a:t>
            </a:r>
            <a:r>
              <a:rPr lang="de-DE" dirty="0" err="1" smtClean="0"/>
              <a:t>window</a:t>
            </a:r>
            <a:r>
              <a:rPr lang="de-DE" dirty="0" smtClean="0"/>
              <a:t>.</a:t>
            </a:r>
          </a:p>
          <a:p>
            <a:pPr lvl="1">
              <a:spcBef>
                <a:spcPts val="300"/>
              </a:spcBef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worse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 </a:t>
            </a:r>
            <a:r>
              <a:rPr lang="de-DE" dirty="0" err="1" smtClean="0"/>
              <a:t>accordingly</a:t>
            </a:r>
            <a:r>
              <a:rPr lang="de-DE" dirty="0" smtClean="0"/>
              <a:t>.</a:t>
            </a:r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Offsets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IPSUBIn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Offset calibration needs too long.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Perform incremental calibration:</a:t>
            </a:r>
          </a:p>
          <a:p>
            <a:pPr lvl="1"/>
            <a:r>
              <a:rPr lang="en-US" dirty="0" smtClean="0"/>
              <a:t>Calibration for neighboring IPDAC, </a:t>
            </a:r>
            <a:r>
              <a:rPr lang="en-US" dirty="0" err="1" smtClean="0"/>
              <a:t>IPSubIn</a:t>
            </a:r>
            <a:r>
              <a:rPr lang="en-US" dirty="0" smtClean="0"/>
              <a:t> DCD setting (e.g. 5x5 area, 7 minutes).</a:t>
            </a:r>
          </a:p>
          <a:p>
            <a:pPr lvl="1"/>
            <a:r>
              <a:rPr lang="en-US" dirty="0" smtClean="0"/>
              <a:t>If better offsets are found -&gt; update</a:t>
            </a:r>
          </a:p>
          <a:p>
            <a:pPr lvl="1"/>
            <a:r>
              <a:rPr lang="en-US" dirty="0" smtClean="0"/>
              <a:t>Will also optimize </a:t>
            </a:r>
            <a:r>
              <a:rPr lang="en-US" dirty="0" err="1" smtClean="0"/>
              <a:t>IPSubIn</a:t>
            </a:r>
            <a:r>
              <a:rPr lang="en-US" dirty="0" smtClean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Gate On: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script yet.  Do we automatize it or shall it be Shifter duty?</a:t>
            </a:r>
          </a:p>
          <a:p>
            <a:r>
              <a:rPr lang="de-DE" dirty="0" err="1" smtClean="0"/>
              <a:t>Suggested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Gate On voltages.</a:t>
            </a:r>
          </a:p>
          <a:p>
            <a:pPr lvl="1"/>
            <a:r>
              <a:rPr lang="en-US" dirty="0" smtClean="0"/>
              <a:t>Switch off ACMC</a:t>
            </a:r>
          </a:p>
          <a:p>
            <a:pPr lvl="1"/>
            <a:r>
              <a:rPr lang="en-US" dirty="0" smtClean="0"/>
              <a:t>Make sure that the mean pedestal for all switcher regions is about the </a:t>
            </a:r>
            <a:r>
              <a:rPr lang="en-US" dirty="0" smtClean="0"/>
              <a:t>same by adjusting Gate On and DCD </a:t>
            </a:r>
            <a:r>
              <a:rPr lang="en-US" dirty="0" err="1" smtClean="0"/>
              <a:t>SubIn</a:t>
            </a:r>
            <a:endParaRPr lang="en-US" dirty="0" smtClean="0"/>
          </a:p>
          <a:p>
            <a:pPr lvl="1"/>
            <a:r>
              <a:rPr lang="en-US" dirty="0" smtClean="0"/>
              <a:t>Adjust Gate On so that a certain source current is reached..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, </a:t>
            </a:r>
            <a:r>
              <a:rPr lang="de-DE" dirty="0" err="1" smtClean="0"/>
              <a:t>readjust</a:t>
            </a:r>
            <a:r>
              <a:rPr lang="de-DE" dirty="0" smtClean="0"/>
              <a:t> DCD </a:t>
            </a:r>
            <a:r>
              <a:rPr lang="de-DE" dirty="0" err="1" smtClean="0"/>
              <a:t>SubIn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suggestions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605771" cy="3285634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shall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daily</a:t>
            </a:r>
            <a:r>
              <a:rPr lang="de-DE" dirty="0" smtClean="0"/>
              <a:t> 10 min?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de-DE" dirty="0" smtClean="0"/>
              <a:t>(A) Most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time: </a:t>
            </a:r>
            <a:endParaRPr lang="en-US" dirty="0"/>
          </a:p>
          <a:p>
            <a:pPr marL="360000"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Pedestals: 30 sec</a:t>
            </a:r>
          </a:p>
          <a:p>
            <a:pPr marL="360000"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Noise scan: 30 sec</a:t>
            </a:r>
          </a:p>
          <a:p>
            <a:pPr marL="360000"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ADC </a:t>
            </a:r>
            <a:r>
              <a:rPr lang="en-US" dirty="0" smtClean="0"/>
              <a:t>scans in the remaining time.</a:t>
            </a:r>
          </a:p>
          <a:p>
            <a:pPr marL="144000">
              <a:spcBef>
                <a:spcPts val="400"/>
              </a:spcBef>
              <a:spcAft>
                <a:spcPts val="0"/>
              </a:spcAft>
            </a:pPr>
            <a:r>
              <a:rPr lang="en-US" dirty="0" smtClean="0"/>
              <a:t>(B) Once </a:t>
            </a:r>
            <a:r>
              <a:rPr lang="en-US" dirty="0" smtClean="0"/>
              <a:t>per week or month</a:t>
            </a:r>
            <a:endParaRPr lang="en-US" dirty="0"/>
          </a:p>
          <a:p>
            <a:pPr marL="360000" lvl="1">
              <a:spcBef>
                <a:spcPts val="400"/>
              </a:spcBef>
              <a:spcAft>
                <a:spcPts val="0"/>
              </a:spcAft>
            </a:pPr>
            <a:r>
              <a:rPr lang="en-US" dirty="0" smtClean="0"/>
              <a:t>Incremental Offset calibration</a:t>
            </a:r>
            <a:endParaRPr lang="en-US" dirty="0"/>
          </a:p>
          <a:p>
            <a:pPr marL="360000"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Then do pedestals</a:t>
            </a:r>
          </a:p>
          <a:p>
            <a:pPr marL="360000"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Then do noise scan</a:t>
            </a:r>
            <a:r>
              <a:rPr lang="en-US" dirty="0" smtClean="0"/>
              <a:t>.</a:t>
            </a:r>
          </a:p>
          <a:p>
            <a:pPr marL="144000">
              <a:spcBef>
                <a:spcPts val="400"/>
              </a:spcBef>
              <a:spcAft>
                <a:spcPts val="0"/>
              </a:spcAft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: </a:t>
            </a:r>
          </a:p>
          <a:p>
            <a:pPr marL="360000" lvl="1">
              <a:spcBef>
                <a:spcPts val="400"/>
              </a:spcBef>
              <a:spcAft>
                <a:spcPts val="0"/>
              </a:spcAft>
            </a:pPr>
            <a:r>
              <a:rPr lang="de-DE" dirty="0" smtClean="0"/>
              <a:t>Gate On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stuff</a:t>
            </a:r>
            <a:endParaRPr lang="en-US" dirty="0"/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9</a:t>
            </a:fld>
            <a:endParaRPr lang="en-US"/>
          </a:p>
        </p:txBody>
      </p:sp>
      <p:sp>
        <p:nvSpPr>
          <p:cNvPr id="7" name="Abgerundetes Rechteck 6"/>
          <p:cNvSpPr/>
          <p:nvPr/>
        </p:nvSpPr>
        <p:spPr>
          <a:xfrm>
            <a:off x="3779912" y="2499742"/>
            <a:ext cx="5294684" cy="21602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numCol="1" rtlCol="0" anchor="t" anchorCtr="0"/>
          <a:lstStyle/>
          <a:p>
            <a:r>
              <a:rPr lang="de-DE" sz="2000" b="1" dirty="0" err="1" smtClean="0"/>
              <a:t>Taking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pedestals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automated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calibration</a:t>
            </a:r>
            <a:r>
              <a:rPr lang="de-DE" sz="2000" b="1" dirty="0" smtClean="0"/>
              <a:t> IOC. </a:t>
            </a:r>
            <a:r>
              <a:rPr lang="de-DE" sz="2000" b="1" dirty="0" err="1" smtClean="0"/>
              <a:t>Nothing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else</a:t>
            </a:r>
            <a:r>
              <a:rPr lang="de-DE" sz="2000" b="1" dirty="0" smtClean="0"/>
              <a:t>.</a:t>
            </a:r>
          </a:p>
          <a:p>
            <a:endParaRPr lang="de-DE" sz="2000" b="1" dirty="0"/>
          </a:p>
          <a:p>
            <a:r>
              <a:rPr lang="de-DE" sz="2000" b="1" dirty="0" err="1" smtClean="0"/>
              <a:t>We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automate</a:t>
            </a:r>
            <a:r>
              <a:rPr lang="de-DE" sz="2000" b="1" dirty="0" smtClean="0"/>
              <a:t> (A)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(B)</a:t>
            </a:r>
          </a:p>
          <a:p>
            <a:r>
              <a:rPr lang="de-DE" sz="2000" b="1" dirty="0" err="1" smtClean="0"/>
              <a:t>We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put</a:t>
            </a:r>
            <a:r>
              <a:rPr lang="de-DE" sz="2000" b="1" dirty="0" smtClean="0"/>
              <a:t> all </a:t>
            </a:r>
            <a:r>
              <a:rPr lang="de-DE" sz="2000" b="1" dirty="0" err="1" smtClean="0"/>
              <a:t>calibrations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into</a:t>
            </a:r>
            <a:r>
              <a:rPr lang="de-DE" sz="2000" b="1" dirty="0" smtClean="0"/>
              <a:t> IOC.</a:t>
            </a:r>
          </a:p>
          <a:p>
            <a:r>
              <a:rPr lang="de-DE" sz="2000" b="1" dirty="0" smtClean="0"/>
              <a:t>-&gt; </a:t>
            </a:r>
            <a:r>
              <a:rPr lang="de-DE" sz="2000" b="1" dirty="0" err="1" smtClean="0"/>
              <a:t>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access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server</a:t>
            </a:r>
            <a:r>
              <a:rPr lang="de-DE" sz="20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7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FET_Vorlage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DEPFET_Vorlage</Template>
  <TotalTime>0</TotalTime>
  <Words>541</Words>
  <Application>Microsoft Office PowerPoint</Application>
  <PresentationFormat>Bildschirmpräsentation (16:9)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Exo 2 Semi Bold</vt:lpstr>
      <vt:lpstr>Exo 2</vt:lpstr>
      <vt:lpstr>Calibri</vt:lpstr>
      <vt:lpstr>Ebrima</vt:lpstr>
      <vt:lpstr>DEPFET_Vorlage</vt:lpstr>
      <vt:lpstr>•Florian Lütticke</vt:lpstr>
      <vt:lpstr>Current calibration</vt:lpstr>
      <vt:lpstr>Calibration in Belle 2</vt:lpstr>
      <vt:lpstr>calibrations</vt:lpstr>
      <vt:lpstr>DCD Optimization</vt:lpstr>
      <vt:lpstr>Matrix optimization</vt:lpstr>
      <vt:lpstr>Offsets and IPSUBIn</vt:lpstr>
      <vt:lpstr>Gate On:</vt:lpstr>
      <vt:lpstr>My suggestions</vt:lpstr>
      <vt:lpstr>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Teststrahlstudien an großen DEPFET Pixelsensoren für den Belle II Vertexdetektor</dc:title>
  <dc:creator>Windows User</dc:creator>
  <cp:lastModifiedBy>Windows User</cp:lastModifiedBy>
  <cp:revision>78</cp:revision>
  <dcterms:created xsi:type="dcterms:W3CDTF">2018-03-21T15:43:20Z</dcterms:created>
  <dcterms:modified xsi:type="dcterms:W3CDTF">2018-10-09T07:41:18Z</dcterms:modified>
</cp:coreProperties>
</file>