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5" r:id="rId5"/>
  </p:sldMasterIdLst>
  <p:notesMasterIdLst>
    <p:notesMasterId r:id="rId14"/>
  </p:notesMasterIdLst>
  <p:handoutMasterIdLst>
    <p:handoutMasterId r:id="rId15"/>
  </p:handoutMasterIdLst>
  <p:sldIdLst>
    <p:sldId id="1264" r:id="rId6"/>
    <p:sldId id="1344" r:id="rId7"/>
    <p:sldId id="1345" r:id="rId8"/>
    <p:sldId id="1349" r:id="rId9"/>
    <p:sldId id="1346" r:id="rId10"/>
    <p:sldId id="1348" r:id="rId11"/>
    <p:sldId id="1347" r:id="rId12"/>
    <p:sldId id="1350" r:id="rId1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89"/>
    <a:srgbClr val="FBFE80"/>
    <a:srgbClr val="50AAE6"/>
    <a:srgbClr val="FFFF66"/>
    <a:srgbClr val="646464"/>
    <a:srgbClr val="009682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1212" autoAdjust="0"/>
  </p:normalViewPr>
  <p:slideViewPr>
    <p:cSldViewPr>
      <p:cViewPr>
        <p:scale>
          <a:sx n="66" d="100"/>
          <a:sy n="66" d="100"/>
        </p:scale>
        <p:origin x="32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4"/>
    </p:cViewPr>
  </p:sorterViewPr>
  <p:notesViewPr>
    <p:cSldViewPr>
      <p:cViewPr>
        <p:scale>
          <a:sx n="100" d="100"/>
          <a:sy n="100" d="100"/>
        </p:scale>
        <p:origin x="-1650" y="72"/>
      </p:cViewPr>
      <p:guideLst>
        <p:guide orient="horz" pos="3126"/>
        <p:guide pos="2141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208"/>
            <a:ext cx="1071578" cy="7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9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D630CB-DB41-4475-AE04-E9463A444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29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okumentation\KIT Bilder\Bilderwelten\rgb_nr01.jpg"/>
          <p:cNvPicPr>
            <a:picLocks noChangeAspect="1" noChangeArrowheads="1"/>
          </p:cNvPicPr>
          <p:nvPr userDrawn="1"/>
        </p:nvPicPr>
        <p:blipFill>
          <a:blip r:embed="rId2" cstate="print"/>
          <a:srcRect l="18918" r="1267" b="31250"/>
          <a:stretch>
            <a:fillRect/>
          </a:stretch>
        </p:blipFill>
        <p:spPr bwMode="auto">
          <a:xfrm>
            <a:off x="71412" y="1043030"/>
            <a:ext cx="9001188" cy="5814970"/>
          </a:xfrm>
          <a:prstGeom prst="rect">
            <a:avLst/>
          </a:prstGeom>
          <a:noFill/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748" y="6475434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Forschungszentrum in der Helmholtz-Gemeinschaft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277738" y="6487500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35"/>
            <a:ext cx="8389937" cy="6492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47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7823" cy="2160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4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9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0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0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onboth\Pictures\Bilderwelten\rgb_nr2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4524" r="2021" b="36329"/>
          <a:stretch/>
        </p:blipFill>
        <p:spPr bwMode="auto">
          <a:xfrm>
            <a:off x="0" y="3356992"/>
            <a:ext cx="914400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4096" y="6475414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rgbClr val="000000"/>
                </a:solidFill>
              </a:rPr>
              <a:t>KIT – Die Forschungsuniversität in der Helmholtz-Gemeinschaft</a:t>
            </a:r>
          </a:p>
          <a:p>
            <a:endParaRPr lang="de-DE" sz="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067183" y="649763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97" y="1268414"/>
            <a:ext cx="8389937" cy="6492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683" y="2232026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683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</a:lstStyle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817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6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4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258970" y="6558530"/>
            <a:ext cx="3489749" cy="2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b="0" dirty="0" smtClean="0"/>
              <a:t>Belle II PXD Workshop,</a:t>
            </a:r>
            <a:r>
              <a:rPr lang="en-US" sz="900" b="0" baseline="0" dirty="0" smtClean="0"/>
              <a:t> October 2018</a:t>
            </a:r>
            <a:endParaRPr lang="en-US" sz="900" b="0" noProof="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9144000" cy="45213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170" y="70480"/>
            <a:ext cx="765201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pic>
        <p:nvPicPr>
          <p:cNvPr id="8195" name="Picture 3" descr="C:\Users\ivan\Desktop\ADLDesigns\KITLogoGre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" y="146033"/>
            <a:ext cx="491287" cy="2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ADLDesigns\ADL_Logo3v0_100216_white_grey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70" y="99638"/>
            <a:ext cx="722935" cy="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 bwMode="auto">
          <a:xfrm flipH="1">
            <a:off x="686970" y="375800"/>
            <a:ext cx="76252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5" r:id="rId3"/>
    <p:sldLayoutId id="2147483666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8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53189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4090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DCD and Switcher: availability and testing plans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3850" y="1978730"/>
            <a:ext cx="8370888" cy="992290"/>
          </a:xfrm>
        </p:spPr>
        <p:txBody>
          <a:bodyPr/>
          <a:lstStyle/>
          <a:p>
            <a:r>
              <a:rPr lang="de-DE" sz="1600" b="0" dirty="0"/>
              <a:t>Ivan </a:t>
            </a:r>
            <a:r>
              <a:rPr lang="de-DE" sz="1600" b="0" dirty="0" smtClean="0"/>
              <a:t>Peric, Roberto Blanco</a:t>
            </a: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12348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availability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347490"/>
          </a:xfrm>
        </p:spPr>
        <p:txBody>
          <a:bodyPr/>
          <a:lstStyle/>
          <a:p>
            <a:r>
              <a:rPr lang="en-US" dirty="0" smtClean="0"/>
              <a:t>DCD availability</a:t>
            </a:r>
          </a:p>
          <a:p>
            <a:r>
              <a:rPr lang="en-US" dirty="0" smtClean="0"/>
              <a:t>800 x DCDB4.2</a:t>
            </a:r>
          </a:p>
          <a:p>
            <a:r>
              <a:rPr lang="en-US" dirty="0" smtClean="0"/>
              <a:t>300 x DCD_EDET</a:t>
            </a:r>
          </a:p>
          <a:p>
            <a:r>
              <a:rPr lang="en-US" dirty="0" smtClean="0"/>
              <a:t>200 x DCDC</a:t>
            </a:r>
          </a:p>
          <a:p>
            <a:r>
              <a:rPr lang="en-US" dirty="0" smtClean="0"/>
              <a:t>200 x DCDC_EDET</a:t>
            </a:r>
          </a:p>
          <a:p>
            <a:r>
              <a:rPr lang="en-US" dirty="0" smtClean="0"/>
              <a:t>All DCDs are diced (glued on a foil) but not tested</a:t>
            </a:r>
          </a:p>
          <a:p>
            <a:r>
              <a:rPr lang="en-US" dirty="0" smtClean="0"/>
              <a:t>SWITCHER availability</a:t>
            </a:r>
          </a:p>
          <a:p>
            <a:r>
              <a:rPr lang="en-US" dirty="0" smtClean="0"/>
              <a:t>4 wafers with each ~56 reticles x 2 chips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6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Wafer tests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347490"/>
          </a:xfrm>
        </p:spPr>
        <p:txBody>
          <a:bodyPr/>
          <a:lstStyle/>
          <a:p>
            <a:r>
              <a:rPr lang="en-US" dirty="0" smtClean="0"/>
              <a:t>Testing: KIT can do tests</a:t>
            </a:r>
          </a:p>
          <a:p>
            <a:endParaRPr lang="en-US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83" y="2608453"/>
            <a:ext cx="4427141" cy="33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SWITCHER design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668230"/>
          </a:xfrm>
        </p:spPr>
        <p:txBody>
          <a:bodyPr/>
          <a:lstStyle/>
          <a:p>
            <a:r>
              <a:rPr lang="en-US" dirty="0" smtClean="0"/>
              <a:t>Modified </a:t>
            </a:r>
            <a:r>
              <a:rPr lang="en-US" dirty="0"/>
              <a:t>SWITCHER design - </a:t>
            </a:r>
            <a:r>
              <a:rPr lang="en-US" dirty="0" smtClean="0"/>
              <a:t>SWITCHERBa18</a:t>
            </a:r>
            <a:endParaRPr lang="en-US" dirty="0" smtClean="0"/>
          </a:p>
          <a:p>
            <a:r>
              <a:rPr lang="en-US" dirty="0" smtClean="0"/>
              <a:t>Technology: AMS aH18 instead of AMS/IBM H18</a:t>
            </a:r>
          </a:p>
          <a:p>
            <a:r>
              <a:rPr lang="en-US" dirty="0" smtClean="0"/>
              <a:t>Changes: Al instead of Cu for metal layers</a:t>
            </a:r>
          </a:p>
          <a:p>
            <a:r>
              <a:rPr lang="en-US" dirty="0" smtClean="0"/>
              <a:t>Submitted as a chip on HVCMOS detector run</a:t>
            </a:r>
          </a:p>
          <a:p>
            <a:r>
              <a:rPr lang="en-US" dirty="0" smtClean="0"/>
              <a:t>4 extra wafers on standard substrate ordered: cost 17.48k€</a:t>
            </a:r>
          </a:p>
          <a:p>
            <a:r>
              <a:rPr lang="en-US" dirty="0"/>
              <a:t>4 wafers with each ~56 reticles x 2 chips</a:t>
            </a:r>
          </a:p>
          <a:p>
            <a:r>
              <a:rPr lang="en-US" dirty="0" smtClean="0"/>
              <a:t>Wafers will be bumped at IZM – one wafer already sent to IZM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50" y="3276340"/>
            <a:ext cx="4732460" cy="22538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0" y="3123680"/>
            <a:ext cx="3892830" cy="35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SWITCHER design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187120"/>
          </a:xfrm>
        </p:spPr>
        <p:txBody>
          <a:bodyPr/>
          <a:lstStyle/>
          <a:p>
            <a:r>
              <a:rPr lang="en-US" dirty="0" smtClean="0"/>
              <a:t>DC current consumption of a regulator halved</a:t>
            </a:r>
          </a:p>
          <a:p>
            <a:pPr lvl="1"/>
            <a:r>
              <a:rPr lang="en-US" dirty="0" smtClean="0"/>
              <a:t>SUB DC current consumption: 2 x 360µA</a:t>
            </a:r>
          </a:p>
          <a:p>
            <a:r>
              <a:rPr lang="en-US" dirty="0" smtClean="0"/>
              <a:t>Clamp circuit added between </a:t>
            </a:r>
            <a:r>
              <a:rPr lang="en-US" dirty="0" err="1" smtClean="0"/>
              <a:t>vdd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nd </a:t>
            </a:r>
            <a:r>
              <a:rPr lang="en-US" dirty="0" err="1" smtClean="0"/>
              <a:t>gnd</a:t>
            </a:r>
            <a:r>
              <a:rPr lang="en-US" dirty="0" smtClean="0"/>
              <a:t> and between </a:t>
            </a:r>
            <a:r>
              <a:rPr lang="en-US" dirty="0" err="1" smtClean="0"/>
              <a:t>VddRef</a:t>
            </a:r>
            <a:r>
              <a:rPr lang="en-US" dirty="0" smtClean="0"/>
              <a:t> and SUB</a:t>
            </a:r>
          </a:p>
          <a:p>
            <a:r>
              <a:rPr lang="en-US" dirty="0"/>
              <a:t>Changes in termination to allow functioning without </a:t>
            </a:r>
            <a:r>
              <a:rPr lang="en-US" dirty="0" smtClean="0"/>
              <a:t>JTAG</a:t>
            </a:r>
            <a:endParaRPr lang="en-US" dirty="0" smtClean="0"/>
          </a:p>
          <a:p>
            <a:pPr lvl="1"/>
            <a:r>
              <a:rPr lang="en-US" dirty="0" smtClean="0"/>
              <a:t>DAC LSB hard coded to 1 to work without JTAG</a:t>
            </a:r>
          </a:p>
          <a:p>
            <a:pPr lvl="1"/>
            <a:r>
              <a:rPr lang="en-US" dirty="0" err="1" smtClean="0"/>
              <a:t>SerInN</a:t>
            </a:r>
            <a:r>
              <a:rPr lang="en-US" dirty="0" smtClean="0"/>
              <a:t>/P have hard coded 100Ω termination</a:t>
            </a:r>
          </a:p>
          <a:p>
            <a:pPr lvl="1"/>
            <a:r>
              <a:rPr lang="en-US" dirty="0" err="1" smtClean="0"/>
              <a:t>GStrN</a:t>
            </a:r>
            <a:r>
              <a:rPr lang="en-US" dirty="0" smtClean="0"/>
              <a:t>/P, </a:t>
            </a:r>
            <a:r>
              <a:rPr lang="en-US" dirty="0" err="1" smtClean="0"/>
              <a:t>CStrN</a:t>
            </a:r>
            <a:r>
              <a:rPr lang="en-US" dirty="0" smtClean="0"/>
              <a:t>/P, </a:t>
            </a:r>
            <a:r>
              <a:rPr lang="en-US" dirty="0" err="1" smtClean="0"/>
              <a:t>CkN</a:t>
            </a:r>
            <a:r>
              <a:rPr lang="en-US" dirty="0" smtClean="0"/>
              <a:t>/P have hard coded </a:t>
            </a:r>
            <a:r>
              <a:rPr lang="en-US" dirty="0" smtClean="0"/>
              <a:t>600Ω termination</a:t>
            </a:r>
          </a:p>
          <a:p>
            <a:pPr lvl="1"/>
            <a:r>
              <a:rPr lang="en-US" dirty="0" smtClean="0"/>
              <a:t>Old SWITCHER design had programmable 50Ω termination </a:t>
            </a:r>
          </a:p>
          <a:p>
            <a:r>
              <a:rPr lang="en-US" dirty="0" smtClean="0"/>
              <a:t>Only one chip edge</a:t>
            </a:r>
          </a:p>
        </p:txBody>
      </p:sp>
      <p:sp>
        <p:nvSpPr>
          <p:cNvPr id="39" name="Rechteck 38"/>
          <p:cNvSpPr/>
          <p:nvPr/>
        </p:nvSpPr>
        <p:spPr>
          <a:xfrm>
            <a:off x="2053110" y="4497620"/>
            <a:ext cx="152660" cy="30532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40" name="Gerader Verbinder 39"/>
          <p:cNvCxnSpPr>
            <a:stCxn id="39" idx="2"/>
          </p:cNvCxnSpPr>
          <p:nvPr/>
        </p:nvCxnSpPr>
        <p:spPr>
          <a:xfrm>
            <a:off x="2129440" y="4802940"/>
            <a:ext cx="1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 flipH="1">
            <a:off x="1976780" y="510826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H="1">
            <a:off x="1976780" y="518459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>
            <a:off x="2129440" y="5184590"/>
            <a:ext cx="1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2129440" y="4192300"/>
            <a:ext cx="1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2129440" y="4955600"/>
            <a:ext cx="68697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leichschenkliges Dreieck 45"/>
          <p:cNvSpPr/>
          <p:nvPr/>
        </p:nvSpPr>
        <p:spPr>
          <a:xfrm rot="5400000">
            <a:off x="2805724" y="4660966"/>
            <a:ext cx="632012" cy="610640"/>
          </a:xfrm>
          <a:prstGeom prst="triangl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427050" y="4879270"/>
            <a:ext cx="152660" cy="152660"/>
          </a:xfrm>
          <a:prstGeom prst="ellips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48" name="Gerader Verbinder 47"/>
          <p:cNvCxnSpPr/>
          <p:nvPr/>
        </p:nvCxnSpPr>
        <p:spPr>
          <a:xfrm>
            <a:off x="3579710" y="4955600"/>
            <a:ext cx="68697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>
            <a:off x="4266680" y="480294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4343010" y="480294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4343010" y="4802940"/>
            <a:ext cx="22899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>
            <a:off x="4343010" y="5108260"/>
            <a:ext cx="22899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4572000" y="5108260"/>
            <a:ext cx="0" cy="38165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H="1">
            <a:off x="1824120" y="5489910"/>
            <a:ext cx="305320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 flipH="1">
            <a:off x="1824120" y="4192300"/>
            <a:ext cx="305320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>
            <a:off x="4572000" y="4192300"/>
            <a:ext cx="0" cy="6106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129440" y="518459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1.5p</a:t>
            </a:r>
            <a:endParaRPr lang="en-US" sz="1200" dirty="0" smtClean="0"/>
          </a:p>
        </p:txBody>
      </p:sp>
      <p:sp>
        <p:nvSpPr>
          <p:cNvPr id="58" name="Textfeld 57"/>
          <p:cNvSpPr txBox="1"/>
          <p:nvPr/>
        </p:nvSpPr>
        <p:spPr>
          <a:xfrm>
            <a:off x="2129440" y="426863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600k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305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SWITCHER design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752270"/>
          </a:xfrm>
        </p:spPr>
        <p:txBody>
          <a:bodyPr/>
          <a:lstStyle/>
          <a:p>
            <a:r>
              <a:rPr lang="en-US" dirty="0" err="1" smtClean="0"/>
              <a:t>SerInN</a:t>
            </a:r>
            <a:r>
              <a:rPr lang="en-US" dirty="0" smtClean="0"/>
              <a:t>/P have hard coded 100Ω termination</a:t>
            </a:r>
          </a:p>
          <a:p>
            <a:r>
              <a:rPr lang="en-US" dirty="0" err="1" smtClean="0"/>
              <a:t>GStrN</a:t>
            </a:r>
            <a:r>
              <a:rPr lang="en-US" dirty="0" smtClean="0"/>
              <a:t>/P, </a:t>
            </a:r>
            <a:r>
              <a:rPr lang="en-US" dirty="0" err="1" smtClean="0"/>
              <a:t>CStrN</a:t>
            </a:r>
            <a:r>
              <a:rPr lang="en-US" dirty="0" smtClean="0"/>
              <a:t>/P, </a:t>
            </a:r>
            <a:r>
              <a:rPr lang="en-US" dirty="0" err="1" smtClean="0"/>
              <a:t>CkN</a:t>
            </a:r>
            <a:r>
              <a:rPr lang="en-US" dirty="0" smtClean="0"/>
              <a:t>/P have hard coded </a:t>
            </a:r>
            <a:r>
              <a:rPr lang="en-US" dirty="0" smtClean="0"/>
              <a:t>600Ω termination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556580" y="3505330"/>
            <a:ext cx="1737154" cy="2566899"/>
            <a:chOff x="6556580" y="3505330"/>
            <a:chExt cx="1737154" cy="2566899"/>
          </a:xfrm>
        </p:grpSpPr>
        <p:sp>
          <p:nvSpPr>
            <p:cNvPr id="4" name="Rechteck 3"/>
            <p:cNvSpPr/>
            <p:nvPr/>
          </p:nvSpPr>
          <p:spPr>
            <a:xfrm>
              <a:off x="7319880" y="4192300"/>
              <a:ext cx="686970" cy="12976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" name="Gerader Verbinder 5"/>
            <p:cNvCxnSpPr/>
            <p:nvPr/>
          </p:nvCxnSpPr>
          <p:spPr>
            <a:xfrm>
              <a:off x="7472540" y="548991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854190" y="548991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7548870" y="5642570"/>
              <a:ext cx="228990" cy="15266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Gerader Verbinder 8"/>
            <p:cNvCxnSpPr>
              <a:endCxn id="8" idx="3"/>
            </p:cNvCxnSpPr>
            <p:nvPr/>
          </p:nvCxnSpPr>
          <p:spPr>
            <a:xfrm flipH="1">
              <a:off x="7777860" y="5718900"/>
              <a:ext cx="7633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H="1">
              <a:off x="7472540" y="5718900"/>
              <a:ext cx="7633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7854190" y="571890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7472540" y="571890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20"/>
            <p:cNvGrpSpPr/>
            <p:nvPr/>
          </p:nvGrpSpPr>
          <p:grpSpPr>
            <a:xfrm rot="5400000">
              <a:off x="6900065" y="4917435"/>
              <a:ext cx="381650" cy="457980"/>
              <a:chOff x="6480250" y="5108260"/>
              <a:chExt cx="381650" cy="457980"/>
            </a:xfrm>
          </p:grpSpPr>
          <p:cxnSp>
            <p:nvCxnSpPr>
              <p:cNvPr id="14" name="Gerader Verbinder 13"/>
              <p:cNvCxnSpPr/>
              <p:nvPr/>
            </p:nvCxnSpPr>
            <p:spPr>
              <a:xfrm>
                <a:off x="648025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686190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hteck 15"/>
              <p:cNvSpPr/>
              <p:nvPr/>
            </p:nvSpPr>
            <p:spPr>
              <a:xfrm>
                <a:off x="6556580" y="5260920"/>
                <a:ext cx="228990" cy="152660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Gerader Verbinder 16"/>
              <p:cNvCxnSpPr>
                <a:endCxn id="16" idx="3"/>
              </p:cNvCxnSpPr>
              <p:nvPr/>
            </p:nvCxnSpPr>
            <p:spPr>
              <a:xfrm flipH="1">
                <a:off x="678557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/>
              <p:cNvCxnSpPr/>
              <p:nvPr/>
            </p:nvCxnSpPr>
            <p:spPr>
              <a:xfrm flipH="1">
                <a:off x="648025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686190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648025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ieren 21"/>
            <p:cNvGrpSpPr/>
            <p:nvPr/>
          </p:nvGrpSpPr>
          <p:grpSpPr>
            <a:xfrm rot="5400000">
              <a:off x="6900065" y="4306795"/>
              <a:ext cx="381650" cy="457980"/>
              <a:chOff x="6480250" y="5108260"/>
              <a:chExt cx="381650" cy="457980"/>
            </a:xfrm>
          </p:grpSpPr>
          <p:cxnSp>
            <p:nvCxnSpPr>
              <p:cNvPr id="23" name="Gerader Verbinder 22"/>
              <p:cNvCxnSpPr/>
              <p:nvPr/>
            </p:nvCxnSpPr>
            <p:spPr>
              <a:xfrm>
                <a:off x="648025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/>
              <p:cNvCxnSpPr/>
              <p:nvPr/>
            </p:nvCxnSpPr>
            <p:spPr>
              <a:xfrm>
                <a:off x="686190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hteck 24"/>
              <p:cNvSpPr/>
              <p:nvPr/>
            </p:nvSpPr>
            <p:spPr>
              <a:xfrm>
                <a:off x="6556580" y="5260920"/>
                <a:ext cx="228990" cy="152660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Gerader Verbinder 25"/>
              <p:cNvCxnSpPr>
                <a:endCxn id="25" idx="3"/>
              </p:cNvCxnSpPr>
              <p:nvPr/>
            </p:nvCxnSpPr>
            <p:spPr>
              <a:xfrm flipH="1">
                <a:off x="678557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>
              <a:xfrm flipH="1">
                <a:off x="648025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>
              <a:xfrm>
                <a:off x="686190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>
                <a:off x="648025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/>
            <p:cNvGrpSpPr/>
            <p:nvPr/>
          </p:nvGrpSpPr>
          <p:grpSpPr>
            <a:xfrm rot="5400000">
              <a:off x="7510705" y="3772485"/>
              <a:ext cx="686970" cy="152660"/>
              <a:chOff x="7319880" y="3810650"/>
              <a:chExt cx="686970" cy="152660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7548870" y="3810650"/>
                <a:ext cx="228990" cy="15266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Gerader Verbinder 30"/>
              <p:cNvCxnSpPr/>
              <p:nvPr/>
            </p:nvCxnSpPr>
            <p:spPr>
              <a:xfrm>
                <a:off x="777786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731988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/>
            <p:cNvGrpSpPr/>
            <p:nvPr/>
          </p:nvGrpSpPr>
          <p:grpSpPr>
            <a:xfrm rot="5400000">
              <a:off x="7129055" y="3772485"/>
              <a:ext cx="686970" cy="152660"/>
              <a:chOff x="7319880" y="3810650"/>
              <a:chExt cx="686970" cy="15266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7548870" y="3810650"/>
                <a:ext cx="228990" cy="15266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Gerader Verbinder 36"/>
              <p:cNvCxnSpPr/>
              <p:nvPr/>
            </p:nvCxnSpPr>
            <p:spPr>
              <a:xfrm>
                <a:off x="777786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731988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feld 4"/>
            <p:cNvSpPr txBox="1"/>
            <p:nvPr/>
          </p:nvSpPr>
          <p:spPr>
            <a:xfrm>
              <a:off x="6556580" y="442129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600</a:t>
              </a:r>
              <a:endParaRPr lang="en-US" sz="1200" dirty="0" smtClean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556580" y="503193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600</a:t>
              </a:r>
              <a:endParaRPr lang="en-US" sz="1200" dirty="0" smtClean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472540" y="579523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 smtClean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854190" y="388698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 smtClean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7014560" y="388698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 smtClean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556580" y="757450"/>
            <a:ext cx="1737154" cy="2566899"/>
            <a:chOff x="6556580" y="3505330"/>
            <a:chExt cx="1737154" cy="2566899"/>
          </a:xfrm>
        </p:grpSpPr>
        <p:sp>
          <p:nvSpPr>
            <p:cNvPr id="44" name="Rechteck 43"/>
            <p:cNvSpPr/>
            <p:nvPr/>
          </p:nvSpPr>
          <p:spPr>
            <a:xfrm>
              <a:off x="7319880" y="4192300"/>
              <a:ext cx="686970" cy="12976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5" name="Gerader Verbinder 44"/>
            <p:cNvCxnSpPr/>
            <p:nvPr/>
          </p:nvCxnSpPr>
          <p:spPr>
            <a:xfrm>
              <a:off x="7472540" y="548991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7854190" y="548991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46"/>
            <p:cNvSpPr/>
            <p:nvPr/>
          </p:nvSpPr>
          <p:spPr>
            <a:xfrm>
              <a:off x="7548870" y="5642570"/>
              <a:ext cx="228990" cy="15266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8" name="Gerader Verbinder 47"/>
            <p:cNvCxnSpPr>
              <a:endCxn id="47" idx="3"/>
            </p:cNvCxnSpPr>
            <p:nvPr/>
          </p:nvCxnSpPr>
          <p:spPr>
            <a:xfrm flipH="1">
              <a:off x="7777860" y="5718900"/>
              <a:ext cx="7633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H="1">
              <a:off x="7472540" y="5718900"/>
              <a:ext cx="7633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7854190" y="571890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>
              <a:off x="7472540" y="5718900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ieren 51"/>
            <p:cNvGrpSpPr/>
            <p:nvPr/>
          </p:nvGrpSpPr>
          <p:grpSpPr>
            <a:xfrm rot="5400000">
              <a:off x="6900065" y="4917435"/>
              <a:ext cx="381650" cy="457980"/>
              <a:chOff x="6480250" y="5108260"/>
              <a:chExt cx="381650" cy="457980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648025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>
                <a:off x="686190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hteck 75"/>
              <p:cNvSpPr/>
              <p:nvPr/>
            </p:nvSpPr>
            <p:spPr>
              <a:xfrm>
                <a:off x="6556580" y="5260920"/>
                <a:ext cx="228990" cy="152660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7" name="Gerader Verbinder 76"/>
              <p:cNvCxnSpPr>
                <a:endCxn id="76" idx="3"/>
              </p:cNvCxnSpPr>
              <p:nvPr/>
            </p:nvCxnSpPr>
            <p:spPr>
              <a:xfrm flipH="1">
                <a:off x="678557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H="1">
                <a:off x="648025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>
                <a:off x="686190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/>
              <p:cNvCxnSpPr/>
              <p:nvPr/>
            </p:nvCxnSpPr>
            <p:spPr>
              <a:xfrm>
                <a:off x="648025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52"/>
            <p:cNvGrpSpPr/>
            <p:nvPr/>
          </p:nvGrpSpPr>
          <p:grpSpPr>
            <a:xfrm rot="5400000">
              <a:off x="6900065" y="4306795"/>
              <a:ext cx="381650" cy="457980"/>
              <a:chOff x="6480250" y="5108260"/>
              <a:chExt cx="381650" cy="457980"/>
            </a:xfrm>
          </p:grpSpPr>
          <p:cxnSp>
            <p:nvCxnSpPr>
              <p:cNvPr id="67" name="Gerader Verbinder 66"/>
              <p:cNvCxnSpPr/>
              <p:nvPr/>
            </p:nvCxnSpPr>
            <p:spPr>
              <a:xfrm>
                <a:off x="648025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>
                <a:off x="6861900" y="510826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hteck 68"/>
              <p:cNvSpPr/>
              <p:nvPr/>
            </p:nvSpPr>
            <p:spPr>
              <a:xfrm>
                <a:off x="6556580" y="5260920"/>
                <a:ext cx="228990" cy="152660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Gerader Verbinder 69"/>
              <p:cNvCxnSpPr>
                <a:endCxn id="69" idx="3"/>
              </p:cNvCxnSpPr>
              <p:nvPr/>
            </p:nvCxnSpPr>
            <p:spPr>
              <a:xfrm flipH="1">
                <a:off x="678557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 flipH="1">
                <a:off x="6480250" y="5337250"/>
                <a:ext cx="763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>
                <a:off x="686190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/>
              <p:cNvCxnSpPr/>
              <p:nvPr/>
            </p:nvCxnSpPr>
            <p:spPr>
              <a:xfrm>
                <a:off x="6480250" y="5337250"/>
                <a:ext cx="0" cy="22899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/>
            <p:cNvGrpSpPr/>
            <p:nvPr/>
          </p:nvGrpSpPr>
          <p:grpSpPr>
            <a:xfrm rot="5400000">
              <a:off x="7510705" y="3772485"/>
              <a:ext cx="686970" cy="152660"/>
              <a:chOff x="7319880" y="3810650"/>
              <a:chExt cx="686970" cy="152660"/>
            </a:xfrm>
          </p:grpSpPr>
          <p:sp>
            <p:nvSpPr>
              <p:cNvPr id="64" name="Rechteck 63"/>
              <p:cNvSpPr/>
              <p:nvPr/>
            </p:nvSpPr>
            <p:spPr>
              <a:xfrm>
                <a:off x="7548870" y="3810650"/>
                <a:ext cx="228990" cy="15266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Gerader Verbinder 64"/>
              <p:cNvCxnSpPr/>
              <p:nvPr/>
            </p:nvCxnSpPr>
            <p:spPr>
              <a:xfrm>
                <a:off x="777786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>
                <a:off x="731988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pieren 54"/>
            <p:cNvGrpSpPr/>
            <p:nvPr/>
          </p:nvGrpSpPr>
          <p:grpSpPr>
            <a:xfrm rot="5400000">
              <a:off x="7129055" y="3772485"/>
              <a:ext cx="686970" cy="152660"/>
              <a:chOff x="7319880" y="3810650"/>
              <a:chExt cx="686970" cy="152660"/>
            </a:xfrm>
          </p:grpSpPr>
          <p:sp>
            <p:nvSpPr>
              <p:cNvPr id="61" name="Rechteck 60"/>
              <p:cNvSpPr/>
              <p:nvPr/>
            </p:nvSpPr>
            <p:spPr>
              <a:xfrm>
                <a:off x="7548870" y="3810650"/>
                <a:ext cx="228990" cy="15266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Gerader Verbinder 61"/>
              <p:cNvCxnSpPr/>
              <p:nvPr/>
            </p:nvCxnSpPr>
            <p:spPr>
              <a:xfrm>
                <a:off x="777786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>
                <a:off x="7319880" y="3886980"/>
                <a:ext cx="22899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feld 55"/>
            <p:cNvSpPr txBox="1"/>
            <p:nvPr/>
          </p:nvSpPr>
          <p:spPr>
            <a:xfrm>
              <a:off x="6556580" y="442129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600</a:t>
              </a:r>
              <a:endParaRPr lang="en-US" sz="1200" dirty="0" smtClean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6556580" y="503193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600</a:t>
              </a:r>
              <a:endParaRPr lang="en-US" sz="1200" dirty="0" smtClean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7472540" y="579523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 smtClean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7854190" y="388698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 smtClean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014560" y="388698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 smtClean="0"/>
            </a:p>
          </p:txBody>
        </p:sp>
      </p:grpSp>
      <p:cxnSp>
        <p:nvCxnSpPr>
          <p:cNvPr id="81" name="Gerader Verbinder 80"/>
          <p:cNvCxnSpPr/>
          <p:nvPr/>
        </p:nvCxnSpPr>
        <p:spPr>
          <a:xfrm flipV="1">
            <a:off x="5945940" y="1368090"/>
            <a:ext cx="0" cy="41218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 flipV="1">
            <a:off x="6174930" y="1368090"/>
            <a:ext cx="0" cy="41218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/>
          <p:cNvCxnSpPr/>
          <p:nvPr/>
        </p:nvCxnSpPr>
        <p:spPr>
          <a:xfrm>
            <a:off x="7854190" y="3200010"/>
            <a:ext cx="0" cy="30532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/>
          <p:nvPr/>
        </p:nvCxnSpPr>
        <p:spPr>
          <a:xfrm>
            <a:off x="7472540" y="3200010"/>
            <a:ext cx="0" cy="30532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/>
          <p:cNvCxnSpPr/>
          <p:nvPr/>
        </p:nvCxnSpPr>
        <p:spPr>
          <a:xfrm flipH="1">
            <a:off x="5945940" y="2589370"/>
            <a:ext cx="91596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/>
          <p:nvPr/>
        </p:nvCxnSpPr>
        <p:spPr>
          <a:xfrm flipH="1">
            <a:off x="6174930" y="2207720"/>
            <a:ext cx="68697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/>
          <p:cNvCxnSpPr/>
          <p:nvPr/>
        </p:nvCxnSpPr>
        <p:spPr>
          <a:xfrm flipH="1">
            <a:off x="5945940" y="5337250"/>
            <a:ext cx="91596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 flipH="1">
            <a:off x="6174930" y="4955600"/>
            <a:ext cx="68697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/>
          <p:nvPr/>
        </p:nvCxnSpPr>
        <p:spPr>
          <a:xfrm flipH="1">
            <a:off x="6632910" y="6176880"/>
            <a:ext cx="122128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/>
          <p:cNvCxnSpPr/>
          <p:nvPr/>
        </p:nvCxnSpPr>
        <p:spPr>
          <a:xfrm>
            <a:off x="7854190" y="5947890"/>
            <a:ext cx="0" cy="2289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/>
          <p:nvPr/>
        </p:nvCxnSpPr>
        <p:spPr>
          <a:xfrm flipH="1">
            <a:off x="6632910" y="5947890"/>
            <a:ext cx="83963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5411630" y="335267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CkP</a:t>
            </a:r>
            <a:endParaRPr lang="en-US" sz="1200" dirty="0" smtClean="0"/>
          </a:p>
        </p:txBody>
      </p:sp>
      <p:sp>
        <p:nvSpPr>
          <p:cNvPr id="106" name="Textfeld 105"/>
          <p:cNvSpPr txBox="1"/>
          <p:nvPr/>
        </p:nvSpPr>
        <p:spPr>
          <a:xfrm>
            <a:off x="6174930" y="335267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CkN</a:t>
            </a:r>
            <a:endParaRPr lang="en-US" sz="1200" dirty="0" smtClean="0"/>
          </a:p>
        </p:txBody>
      </p:sp>
      <p:sp>
        <p:nvSpPr>
          <p:cNvPr id="107" name="Textfeld 106"/>
          <p:cNvSpPr txBox="1"/>
          <p:nvPr/>
        </p:nvSpPr>
        <p:spPr>
          <a:xfrm>
            <a:off x="6480250" y="564257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SInP</a:t>
            </a:r>
            <a:endParaRPr lang="en-US" sz="1200" dirty="0" smtClean="0"/>
          </a:p>
        </p:txBody>
      </p:sp>
      <p:sp>
        <p:nvSpPr>
          <p:cNvPr id="108" name="Textfeld 107"/>
          <p:cNvSpPr txBox="1"/>
          <p:nvPr/>
        </p:nvSpPr>
        <p:spPr>
          <a:xfrm>
            <a:off x="6480250" y="594789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SInN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22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187120"/>
          </a:xfrm>
        </p:spPr>
        <p:txBody>
          <a:bodyPr/>
          <a:lstStyle/>
          <a:p>
            <a:r>
              <a:rPr lang="en-US" dirty="0" smtClean="0"/>
              <a:t>H18 process – foundries AMS, GF/IBM, TSI</a:t>
            </a:r>
          </a:p>
          <a:p>
            <a:r>
              <a:rPr lang="en-US" dirty="0" smtClean="0"/>
              <a:t>If a new SWITCHER design is needed, it can only be submitted by TSI semiconductors</a:t>
            </a:r>
          </a:p>
          <a:p>
            <a:r>
              <a:rPr lang="en-US" dirty="0" smtClean="0"/>
              <a:t>TSI have licensed the H18 process, same layout can be submitted</a:t>
            </a:r>
          </a:p>
          <a:p>
            <a:r>
              <a:rPr lang="en-US" dirty="0" smtClean="0"/>
              <a:t>MPW and cheap engineering runs are available</a:t>
            </a:r>
          </a:p>
          <a:p>
            <a:r>
              <a:rPr lang="en-US" dirty="0" smtClean="0"/>
              <a:t>We have tested the process within HVCMOS sensor project</a:t>
            </a:r>
          </a:p>
          <a:p>
            <a:r>
              <a:rPr lang="en-US" dirty="0" smtClean="0"/>
              <a:t>It is difficult to find replacement for H18 technology, other 180nm HVCMOS processes (XFAB, ONSEMI, TSMC) use thicker gate oxides for HV transistors -&gt; radiation tolerance may be worse</a:t>
            </a:r>
            <a:endParaRPr lang="en-US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680"/>
            <a:ext cx="9144000" cy="29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187120"/>
          </a:xfrm>
        </p:spPr>
        <p:txBody>
          <a:bodyPr/>
          <a:lstStyle/>
          <a:p>
            <a:r>
              <a:rPr lang="en-US" dirty="0" smtClean="0"/>
              <a:t>Bumping of about 450 SWITCHERa18 chips is starting at IZM</a:t>
            </a:r>
          </a:p>
          <a:p>
            <a:r>
              <a:rPr lang="en-US" dirty="0" smtClean="0"/>
              <a:t>&gt;800 DCDs available</a:t>
            </a:r>
          </a:p>
          <a:p>
            <a:r>
              <a:rPr lang="en-US" dirty="0" smtClean="0"/>
              <a:t>Chips will be tested at KIT</a:t>
            </a:r>
          </a:p>
          <a:p>
            <a:r>
              <a:rPr lang="en-US" dirty="0" smtClean="0"/>
              <a:t>Modified SWITCHER design SWITCHEa18</a:t>
            </a:r>
          </a:p>
          <a:p>
            <a:pPr lvl="1"/>
            <a:r>
              <a:rPr lang="en-US" dirty="0" smtClean="0"/>
              <a:t>Works without JTAG</a:t>
            </a:r>
          </a:p>
          <a:p>
            <a:pPr lvl="1"/>
            <a:r>
              <a:rPr lang="en-US" dirty="0" smtClean="0"/>
              <a:t>Should be more reliable</a:t>
            </a:r>
          </a:p>
          <a:p>
            <a:r>
              <a:rPr lang="en-US" dirty="0" smtClean="0"/>
              <a:t>New foundry for SWITCHER – TSI</a:t>
            </a:r>
          </a:p>
          <a:p>
            <a:r>
              <a:rPr lang="en-US" dirty="0" smtClean="0"/>
              <a:t>Design modifications for SWITCHED and DCD can be done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9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FE80"/>
        </a:solidFill>
        <a:ln w="9525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6452EFABA4C442A06FD66636A1FFF7" ma:contentTypeVersion="0" ma:contentTypeDescription="Ein neues Dokument erstellen." ma:contentTypeScope="" ma:versionID="2b8cb84810ac37d2a411a7725b531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7E249-3153-4465-B6C1-8BDE801BF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24F3EF-CA98-432C-BF1E-0F68A3EE9E9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5455B3-230F-4F8D-BDD1-A431AC039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374</Words>
  <Application>Microsoft Office PowerPoint</Application>
  <PresentationFormat>Bildschirmpräsentation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KIT_master_ppt2003_de</vt:lpstr>
      <vt:lpstr>1_KIT_master_ppt2003_de</vt:lpstr>
      <vt:lpstr>DCD and Switcher: availability and testing plans</vt:lpstr>
      <vt:lpstr>ASIC availability</vt:lpstr>
      <vt:lpstr>Wafer tests</vt:lpstr>
      <vt:lpstr>Modified SWITCHER design</vt:lpstr>
      <vt:lpstr>Modified SWITCHER design</vt:lpstr>
      <vt:lpstr>Modified SWITCHER design</vt:lpstr>
      <vt:lpstr>TSI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Robin Gessmann</dc:creator>
  <cp:lastModifiedBy>Peric, Ivan (IPE)</cp:lastModifiedBy>
  <cp:revision>1281</cp:revision>
  <cp:lastPrinted>2015-10-22T12:15:42Z</cp:lastPrinted>
  <dcterms:created xsi:type="dcterms:W3CDTF">2009-10-06T08:56:36Z</dcterms:created>
  <dcterms:modified xsi:type="dcterms:W3CDTF">2018-10-09T21:34:07Z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0x0101001D6452EFABA4C442A06FD66636A1FFF7</vt:lpwstr>
  </property>
</Properties>
</file>