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1"/>
  </p:sldMasterIdLst>
  <p:notesMasterIdLst>
    <p:notesMasterId r:id="rId17"/>
  </p:notesMasterIdLst>
  <p:sldIdLst>
    <p:sldId id="583" r:id="rId2"/>
    <p:sldId id="634" r:id="rId3"/>
    <p:sldId id="633" r:id="rId4"/>
    <p:sldId id="635" r:id="rId5"/>
    <p:sldId id="636" r:id="rId6"/>
    <p:sldId id="639" r:id="rId7"/>
    <p:sldId id="640" r:id="rId8"/>
    <p:sldId id="637" r:id="rId9"/>
    <p:sldId id="638" r:id="rId10"/>
    <p:sldId id="616" r:id="rId11"/>
    <p:sldId id="641" r:id="rId12"/>
    <p:sldId id="642" r:id="rId13"/>
    <p:sldId id="643" r:id="rId14"/>
    <p:sldId id="644" r:id="rId15"/>
    <p:sldId id="645" r:id="rId16"/>
  </p:sldIdLst>
  <p:sldSz cx="9144000" cy="6858000" type="screen4x3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99FFCC"/>
    <a:srgbClr val="99FF99"/>
    <a:srgbClr val="FF0000"/>
    <a:srgbClr val="FFCC00"/>
    <a:srgbClr val="000000"/>
    <a:srgbClr val="FFFF00"/>
    <a:srgbClr val="FF6600"/>
    <a:srgbClr val="3399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67" autoAdjust="0"/>
    <p:restoredTop sz="98089" autoAdjust="0"/>
  </p:normalViewPr>
  <p:slideViewPr>
    <p:cSldViewPr>
      <p:cViewPr varScale="1">
        <p:scale>
          <a:sx n="74" d="100"/>
          <a:sy n="74" d="100"/>
        </p:scale>
        <p:origin x="-12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670" y="-102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C64FE3-6EEA-43CE-BADA-756C43F34E7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423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101013" y="0"/>
            <a:ext cx="1042987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86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FF29F-412A-4CCD-969A-6823A2E3362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‹Nr.›</a:t>
            </a:fld>
            <a:endParaRPr lang="ja-JP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0"/>
            <a:ext cx="712879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das Titelformat zu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0"/>
            <a:ext cx="712879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das Titelformat zu bearbeiten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die Formate des Vorlagentextes zu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				</a:t>
            </a:r>
          </a:p>
        </p:txBody>
      </p:sp>
      <p:sp>
        <p:nvSpPr>
          <p:cNvPr id="13620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250" y="6597650"/>
            <a:ext cx="5397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5FD4E496-7071-41B1-8C53-D6F54F329778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pic>
        <p:nvPicPr>
          <p:cNvPr id="1029" name="Picture 6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101013" y="0"/>
            <a:ext cx="104298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0" y="908050"/>
            <a:ext cx="9144000" cy="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0" y="6623774"/>
            <a:ext cx="32512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baseline="0" dirty="0" smtClean="0">
                <a:solidFill>
                  <a:schemeClr val="accent2"/>
                </a:solidFill>
              </a:rPr>
              <a:t>H.-G. Moser, </a:t>
            </a:r>
            <a:r>
              <a:rPr lang="en-US" sz="1100" b="1" baseline="0" dirty="0" smtClean="0">
                <a:solidFill>
                  <a:schemeClr val="accent2"/>
                </a:solidFill>
              </a:rPr>
              <a:t>PXD workshop, DESY, Oct. 2018</a:t>
            </a:r>
            <a:endParaRPr lang="en-US" sz="1100" b="1" dirty="0">
              <a:solidFill>
                <a:schemeClr val="accent2"/>
              </a:solidFill>
            </a:endParaRPr>
          </a:p>
        </p:txBody>
      </p:sp>
      <p:pic>
        <p:nvPicPr>
          <p:cNvPr id="9" name="Picture 9" descr="MPP_os_logo_cmyk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97929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7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30000"/>
        </a:lnSpc>
        <a:spcBef>
          <a:spcPct val="20000"/>
        </a:spcBef>
        <a:spcAft>
          <a:spcPct val="2000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30000"/>
        </a:lnSpc>
        <a:spcBef>
          <a:spcPct val="20000"/>
        </a:spcBef>
        <a:spcAft>
          <a:spcPct val="20000"/>
        </a:spcAft>
        <a:buChar char="•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30000"/>
        </a:lnSpc>
        <a:spcBef>
          <a:spcPct val="20000"/>
        </a:spcBef>
        <a:spcAft>
          <a:spcPct val="2000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42852"/>
            <a:ext cx="8839200" cy="639763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Ladder Assembly</a:t>
            </a:r>
            <a:endParaRPr lang="en-US" altLang="ja-JP" dirty="0"/>
          </a:p>
        </p:txBody>
      </p: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5724525" y="1762125"/>
            <a:ext cx="341947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endParaRPr kumimoji="1" lang="ja-JP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294967295"/>
          </p:nvPr>
        </p:nvSpPr>
        <p:spPr>
          <a:xfrm>
            <a:off x="8676456" y="6525344"/>
            <a:ext cx="396106" cy="33265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900AE0D-ACA8-8A46-9BDC-9A47C6CCCDB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2050" name="Picture 2" descr="D:\Belle II\Assembly Jigs\Trockentest Januar 2017\LUJ Fertigungsablauf\IMG_49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" t="12568" r="146" b="2951"/>
          <a:stretch/>
        </p:blipFill>
        <p:spPr bwMode="auto">
          <a:xfrm>
            <a:off x="0" y="861934"/>
            <a:ext cx="9144000" cy="579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950267" y="5046275"/>
            <a:ext cx="31582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Statistics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Issues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New gluing procedure (proposal)</a:t>
            </a:r>
            <a:endParaRPr lang="en-GB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10</a:t>
            </a:fld>
            <a:endParaRPr lang="ja-JP" alt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57752" y="142852"/>
            <a:ext cx="8839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kern="0" dirty="0" smtClean="0"/>
              <a:t>Location/manpower</a:t>
            </a:r>
            <a:endParaRPr lang="en-US" altLang="ja-JP" kern="0" dirty="0"/>
          </a:p>
        </p:txBody>
      </p:sp>
      <p:sp>
        <p:nvSpPr>
          <p:cNvPr id="6" name="Textfeld 5"/>
          <p:cNvSpPr txBox="1"/>
          <p:nvPr/>
        </p:nvSpPr>
        <p:spPr>
          <a:xfrm>
            <a:off x="467544" y="1412776"/>
            <a:ext cx="666894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Where and by whom?</a:t>
            </a:r>
          </a:p>
          <a:p>
            <a:endParaRPr lang="en-GB" dirty="0"/>
          </a:p>
          <a:p>
            <a:r>
              <a:rPr lang="en-GB" dirty="0" smtClean="0"/>
              <a:t>Presently: ‘</a:t>
            </a:r>
            <a:r>
              <a:rPr lang="en-GB" dirty="0" err="1" smtClean="0"/>
              <a:t>gray</a:t>
            </a:r>
            <a:r>
              <a:rPr lang="en-GB" dirty="0" smtClean="0"/>
              <a:t>’ room at MPP (not really clean, class 10000 at best)</a:t>
            </a:r>
          </a:p>
          <a:p>
            <a:r>
              <a:rPr lang="en-GB" dirty="0" smtClean="0"/>
              <a:t>Operator: Enrico Töpper</a:t>
            </a:r>
          </a:p>
          <a:p>
            <a:endParaRPr lang="en-GB" dirty="0"/>
          </a:p>
          <a:p>
            <a:r>
              <a:rPr lang="en-GB" dirty="0" smtClean="0"/>
              <a:t>Could continue like that (with some improvements of environment)</a:t>
            </a:r>
          </a:p>
          <a:p>
            <a:r>
              <a:rPr lang="en-GB" dirty="0" smtClean="0"/>
              <a:t>Availability of Enrico already agreed (&gt;50%)</a:t>
            </a:r>
          </a:p>
          <a:p>
            <a:endParaRPr lang="en-GB" dirty="0"/>
          </a:p>
          <a:p>
            <a:r>
              <a:rPr lang="en-GB" dirty="0" smtClean="0"/>
              <a:t>Alternative: Move to HLL (real cleanrooms)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Development and tests of procedure and stages at MPP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Transfer of tools (incl. glue dispenser) too HLL</a:t>
            </a:r>
          </a:p>
          <a:p>
            <a:r>
              <a:rPr lang="en-GB" dirty="0"/>
              <a:t> </a:t>
            </a:r>
            <a:r>
              <a:rPr lang="en-GB" dirty="0" smtClean="0"/>
              <a:t>    (CMM to align modules cannot be transferred, HLL has to buy one)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Enrico does the assembly at HLL</a:t>
            </a:r>
          </a:p>
          <a:p>
            <a:r>
              <a:rPr lang="en-GB" dirty="0"/>
              <a:t> </a:t>
            </a:r>
            <a:r>
              <a:rPr lang="en-GB" dirty="0" smtClean="0"/>
              <a:t>     However, Enrico is needed for ATLAS MDT  too </a:t>
            </a:r>
          </a:p>
          <a:p>
            <a:r>
              <a:rPr lang="en-GB" dirty="0" smtClean="0"/>
              <a:t>      (and other small jobs). Discussion needed, will not be easy.</a:t>
            </a:r>
            <a:r>
              <a:rPr lang="en-GB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40521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FF29F-412A-4CCD-969A-6823A2E3362E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1146770"/>
            <a:ext cx="92202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796136" y="6381328"/>
            <a:ext cx="1229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Philipp Leitl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4139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FF29F-412A-4CCD-969A-6823A2E3362E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1147763"/>
            <a:ext cx="898207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7596336" y="5371684"/>
            <a:ext cx="1229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Philipp Leitl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9312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FF29F-412A-4CCD-969A-6823A2E3362E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57264"/>
            <a:ext cx="7193433" cy="3925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883018"/>
            <a:ext cx="6286922" cy="186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7308304" y="6244094"/>
            <a:ext cx="1229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Philipp Leitl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6681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Module Inspection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FF29F-412A-4CCD-969A-6823A2E3362E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pic>
        <p:nvPicPr>
          <p:cNvPr id="8194" name="Picture 2" descr="S:\Belle_2_MPP\Kontrollen zur Ladder-Fertigung\L1 Ladderklebung\2018.06.18 LK-35\MODULE_bwd_W04_IB\MODULE_bwd-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3215"/>
            <a:ext cx="7632848" cy="572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405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15</a:t>
            </a:fld>
            <a:endParaRPr lang="ja-JP" alt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Inspection</a:t>
            </a:r>
            <a:endParaRPr lang="en-GB"/>
          </a:p>
        </p:txBody>
      </p:sp>
      <p:pic>
        <p:nvPicPr>
          <p:cNvPr id="9218" name="Picture 2" descr="S:\Belle_2_MPP\Kontrollen zur Ladder-Fertigung\L1 Ladderklebung\2018.05.14 LK-30\MODULE_bwd_W09_IB\MODULE_bwd-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172400" cy="61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880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2</a:t>
            </a:fld>
            <a:endParaRPr lang="ja-JP" alt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Statistics</a:t>
            </a:r>
            <a:endParaRPr lang="en-GB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4983480" cy="5303520"/>
          </a:xfrm>
          <a:prstGeom prst="rect">
            <a:avLst/>
          </a:prstGeom>
          <a:solidFill>
            <a:srgbClr val="CCFFCC"/>
          </a:solidFill>
          <a:ln>
            <a:noFill/>
          </a:ln>
        </p:spPr>
      </p:pic>
      <p:sp>
        <p:nvSpPr>
          <p:cNvPr id="5" name="Textfeld 4"/>
          <p:cNvSpPr txBox="1"/>
          <p:nvPr/>
        </p:nvSpPr>
        <p:spPr>
          <a:xfrm>
            <a:off x="5162992" y="1124744"/>
            <a:ext cx="3968522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18 ‘hot’ ladders glued</a:t>
            </a:r>
          </a:p>
          <a:p>
            <a:r>
              <a:rPr lang="en-GB" dirty="0" smtClean="0"/>
              <a:t>11 working ladders (10 in Phase III)</a:t>
            </a:r>
          </a:p>
          <a:p>
            <a:endParaRPr lang="en-GB" dirty="0"/>
          </a:p>
          <a:p>
            <a:r>
              <a:rPr lang="en-GB" dirty="0" smtClean="0"/>
              <a:t>1: PS malfunction</a:t>
            </a:r>
          </a:p>
          <a:p>
            <a:r>
              <a:rPr lang="en-GB" dirty="0" smtClean="0"/>
              <a:t>1: jig misaligned</a:t>
            </a:r>
          </a:p>
          <a:p>
            <a:r>
              <a:rPr lang="en-GB" dirty="0" smtClean="0"/>
              <a:t>1: hit by screwdriver</a:t>
            </a:r>
          </a:p>
          <a:p>
            <a:r>
              <a:rPr lang="en-GB" dirty="0" smtClean="0"/>
              <a:t>1: particle</a:t>
            </a:r>
          </a:p>
          <a:p>
            <a:r>
              <a:rPr lang="en-GB" dirty="0" smtClean="0"/>
              <a:t>1: high wire bonds</a:t>
            </a:r>
          </a:p>
          <a:p>
            <a:r>
              <a:rPr lang="en-GB" dirty="0" smtClean="0"/>
              <a:t>1: cracked when mounting</a:t>
            </a:r>
          </a:p>
          <a:p>
            <a:r>
              <a:rPr lang="en-GB" dirty="0" smtClean="0"/>
              <a:t>1: unknown</a:t>
            </a:r>
          </a:p>
          <a:p>
            <a:endParaRPr lang="en-GB" dirty="0"/>
          </a:p>
          <a:p>
            <a:r>
              <a:rPr lang="en-GB" dirty="0" smtClean="0"/>
              <a:t>Damage by particles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Some drain lines in 1 module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2 dead modules (in one ladder)</a:t>
            </a:r>
          </a:p>
          <a:p>
            <a:pPr marL="285750" indent="-285750">
              <a:buFontTx/>
              <a:buChar char="-"/>
            </a:pPr>
            <a:r>
              <a:rPr lang="en-GB" dirty="0"/>
              <a:t>u</a:t>
            </a:r>
            <a:r>
              <a:rPr lang="en-GB" dirty="0" smtClean="0"/>
              <a:t>nknown (hidden by screwdriver </a:t>
            </a:r>
            <a:r>
              <a:rPr lang="en-GB" dirty="0" err="1" smtClean="0"/>
              <a:t>acc</a:t>
            </a:r>
            <a:r>
              <a:rPr lang="en-GB" dirty="0" smtClean="0"/>
              <a:t>).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 typeface="Symbol"/>
              <a:buChar char="Þ"/>
            </a:pPr>
            <a:r>
              <a:rPr lang="en-GB" dirty="0" smtClean="0"/>
              <a:t>~ 4 occasions</a:t>
            </a:r>
          </a:p>
        </p:txBody>
      </p:sp>
      <p:sp>
        <p:nvSpPr>
          <p:cNvPr id="6" name="Geschweifte Klammer rechts 5"/>
          <p:cNvSpPr/>
          <p:nvPr/>
        </p:nvSpPr>
        <p:spPr>
          <a:xfrm>
            <a:off x="5292080" y="5402838"/>
            <a:ext cx="144016" cy="906482"/>
          </a:xfrm>
          <a:prstGeom prst="rightBrac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feld 6"/>
          <p:cNvSpPr txBox="1"/>
          <p:nvPr/>
        </p:nvSpPr>
        <p:spPr>
          <a:xfrm>
            <a:off x="5436096" y="5717579"/>
            <a:ext cx="14176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With nylon mesh</a:t>
            </a:r>
            <a:endParaRPr lang="en-GB" sz="1200" b="1" dirty="0"/>
          </a:p>
        </p:txBody>
      </p:sp>
      <p:sp>
        <p:nvSpPr>
          <p:cNvPr id="8" name="Rechteck 7"/>
          <p:cNvSpPr/>
          <p:nvPr/>
        </p:nvSpPr>
        <p:spPr>
          <a:xfrm>
            <a:off x="2671252" y="2996952"/>
            <a:ext cx="820628" cy="266839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04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3</a:t>
            </a:fld>
            <a:endParaRPr lang="ja-JP" alt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Problems</a:t>
            </a:r>
            <a:endParaRPr lang="en-GB" dirty="0"/>
          </a:p>
        </p:txBody>
      </p:sp>
      <p:sp>
        <p:nvSpPr>
          <p:cNvPr id="4" name="Textfeld 3"/>
          <p:cNvSpPr txBox="1"/>
          <p:nvPr/>
        </p:nvSpPr>
        <p:spPr>
          <a:xfrm>
            <a:off x="107504" y="1124744"/>
            <a:ext cx="648072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Particles pressed by into module surface (sensitive) leading to shorts:</a:t>
            </a:r>
          </a:p>
          <a:p>
            <a:r>
              <a:rPr lang="en-GB" dirty="0"/>
              <a:t>	</a:t>
            </a:r>
            <a:r>
              <a:rPr lang="en-GB" dirty="0" smtClean="0"/>
              <a:t>- dead drain lines</a:t>
            </a:r>
          </a:p>
          <a:p>
            <a:r>
              <a:rPr lang="en-GB" dirty="0"/>
              <a:t>	</a:t>
            </a:r>
            <a:r>
              <a:rPr lang="en-GB" dirty="0" smtClean="0"/>
              <a:t>- complete failure of the module</a:t>
            </a:r>
          </a:p>
          <a:p>
            <a:endParaRPr lang="en-GB" dirty="0" smtClean="0"/>
          </a:p>
          <a:p>
            <a:r>
              <a:rPr lang="en-GB" dirty="0" smtClean="0"/>
              <a:t>Measures: </a:t>
            </a:r>
          </a:p>
          <a:p>
            <a:r>
              <a:rPr lang="en-GB" dirty="0"/>
              <a:t>	</a:t>
            </a:r>
            <a:r>
              <a:rPr lang="en-GB" dirty="0" smtClean="0"/>
              <a:t>- strict inspection and cleaning of modules and jigs</a:t>
            </a:r>
          </a:p>
          <a:p>
            <a:r>
              <a:rPr lang="en-GB" dirty="0"/>
              <a:t>	</a:t>
            </a:r>
            <a:r>
              <a:rPr lang="en-GB" dirty="0" smtClean="0"/>
              <a:t>- nylon mesh </a:t>
            </a:r>
          </a:p>
          <a:p>
            <a:endParaRPr lang="en-GB" dirty="0"/>
          </a:p>
          <a:p>
            <a:r>
              <a:rPr lang="en-GB" dirty="0" smtClean="0"/>
              <a:t>No such failures any more but:</a:t>
            </a:r>
          </a:p>
          <a:p>
            <a:r>
              <a:rPr lang="en-GB" dirty="0"/>
              <a:t>	</a:t>
            </a:r>
            <a:r>
              <a:rPr lang="en-GB" dirty="0" smtClean="0"/>
              <a:t>- small statistics</a:t>
            </a:r>
          </a:p>
          <a:p>
            <a:r>
              <a:rPr lang="en-GB" dirty="0"/>
              <a:t>	</a:t>
            </a:r>
            <a:r>
              <a:rPr lang="en-GB" dirty="0" smtClean="0"/>
              <a:t>- no absolute guarantee that all particles can be removed</a:t>
            </a:r>
          </a:p>
          <a:p>
            <a:r>
              <a:rPr lang="en-GB" dirty="0"/>
              <a:t>	</a:t>
            </a:r>
            <a:r>
              <a:rPr lang="en-GB" dirty="0" smtClean="0"/>
              <a:t>- time consuming (45 min -&gt; 4h)</a:t>
            </a:r>
          </a:p>
          <a:p>
            <a:endParaRPr lang="en-GB" dirty="0"/>
          </a:p>
          <a:p>
            <a:pPr marL="285750" indent="-285750">
              <a:buFont typeface="Symbol"/>
              <a:buChar char="Þ"/>
            </a:pPr>
            <a:r>
              <a:rPr lang="en-GB" dirty="0" smtClean="0"/>
              <a:t>Modify assembly procedure such that the module surface is not touched</a:t>
            </a:r>
          </a:p>
          <a:p>
            <a:pPr marL="285750" indent="-285750">
              <a:buFont typeface="Symbol"/>
              <a:buChar char="Þ"/>
            </a:pPr>
            <a:r>
              <a:rPr lang="en-GB" dirty="0" smtClean="0"/>
              <a:t>Keep steps which are proven to work</a:t>
            </a:r>
          </a:p>
          <a:p>
            <a:pPr marL="285750" indent="-285750">
              <a:buFont typeface="Symbol"/>
              <a:buChar char="Þ"/>
            </a:pP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69"/>
          <a:stretch/>
        </p:blipFill>
        <p:spPr bwMode="auto">
          <a:xfrm>
            <a:off x="6876256" y="1052736"/>
            <a:ext cx="2216539" cy="153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S:\Belle_2_MPP\Kontrollen zur Ladder-Fertigung\L2 Ladderklebung\2018.04.25 LK-29\MODULE_bwd_W09_OB2\MODULE_bwd-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572" y="2602749"/>
            <a:ext cx="1869753" cy="140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oser\AppData\Local\Microsoft\Windows\INetCache\Content.Outlook\IX65OJDE\DSC_00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572" y="4123305"/>
            <a:ext cx="1869753" cy="105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:\Belle_2_MPP\NylonMesh\new\mesh00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0" r="52706" b="60665"/>
          <a:stretch/>
        </p:blipFill>
        <p:spPr bwMode="auto">
          <a:xfrm>
            <a:off x="6946572" y="5215191"/>
            <a:ext cx="1869753" cy="148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375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Old procedure</a:t>
            </a:r>
            <a:endParaRPr lang="en-GB" dirty="0"/>
          </a:p>
        </p:txBody>
      </p:sp>
      <p:pic>
        <p:nvPicPr>
          <p:cNvPr id="9219" name="Picture 3" descr="D:\Belle II\Assembly Jigs\Trockentest Januar 2017\LUJ Fertigungsablauf\IMG_490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1" t="22048" r="18204" b="17838"/>
          <a:stretch/>
        </p:blipFill>
        <p:spPr bwMode="auto">
          <a:xfrm>
            <a:off x="3123040" y="3284984"/>
            <a:ext cx="2810351" cy="220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Belle II\Assembly Jigs\Trockentest Januar 2017\LUJ Fertigungsablauf\IMG_49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643" y="3356992"/>
            <a:ext cx="2835778" cy="212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Belle II\Assembly Jigs\Trockentest Januar 2017\LUJ Fertigungsablauf\IMG_48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052736"/>
            <a:ext cx="2821416" cy="211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Belle II\Assembly Jigs\Trockentest Januar 2017\LUJ Fertigungsablauf\IMG_487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643" y="1052736"/>
            <a:ext cx="2831349" cy="212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07504" y="1414517"/>
            <a:ext cx="29523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Module face up on jig</a:t>
            </a:r>
          </a:p>
          <a:p>
            <a:r>
              <a:rPr lang="en-GB" sz="1400" dirty="0" smtClean="0"/>
              <a:t>Transfer too put on top</a:t>
            </a:r>
          </a:p>
          <a:p>
            <a:r>
              <a:rPr lang="en-GB" sz="1400" dirty="0" smtClean="0"/>
              <a:t>Module fixed on transfer tool by vacuum</a:t>
            </a:r>
          </a:p>
          <a:p>
            <a:endParaRPr lang="en-GB" sz="1200" dirty="0"/>
          </a:p>
          <a:p>
            <a:endParaRPr lang="en-GB" sz="1200" dirty="0" smtClean="0"/>
          </a:p>
          <a:p>
            <a:endParaRPr lang="en-GB" sz="1200" dirty="0"/>
          </a:p>
          <a:p>
            <a:endParaRPr lang="en-GB" sz="1200" dirty="0" smtClean="0"/>
          </a:p>
          <a:p>
            <a:endParaRPr lang="en-GB" sz="1200" dirty="0"/>
          </a:p>
          <a:p>
            <a:endParaRPr lang="en-GB" sz="1200" dirty="0" smtClean="0"/>
          </a:p>
          <a:p>
            <a:endParaRPr lang="en-GB" sz="1200" dirty="0" smtClean="0"/>
          </a:p>
          <a:p>
            <a:endParaRPr lang="en-GB" sz="1200" dirty="0"/>
          </a:p>
          <a:p>
            <a:endParaRPr lang="en-GB" sz="1200" dirty="0" smtClean="0"/>
          </a:p>
          <a:p>
            <a:r>
              <a:rPr lang="en-GB" sz="1400" dirty="0" smtClean="0"/>
              <a:t>Flip and put on alignment stage</a:t>
            </a:r>
          </a:p>
          <a:p>
            <a:r>
              <a:rPr lang="en-GB" sz="1400" dirty="0" smtClean="0"/>
              <a:t>Groves on top</a:t>
            </a:r>
          </a:p>
          <a:p>
            <a:r>
              <a:rPr lang="en-GB" sz="1400" dirty="0" smtClean="0"/>
              <a:t>Glue and ceramic stiffeners are inserted by hand</a:t>
            </a:r>
            <a:endParaRPr lang="en-GB" sz="1400" dirty="0"/>
          </a:p>
        </p:txBody>
      </p:sp>
      <p:sp>
        <p:nvSpPr>
          <p:cNvPr id="6" name="Rechteck 5"/>
          <p:cNvSpPr/>
          <p:nvPr/>
        </p:nvSpPr>
        <p:spPr>
          <a:xfrm>
            <a:off x="107504" y="5661248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Modules were glued face down, to get ceramic stiffeners into the grooves on the backside.</a:t>
            </a:r>
          </a:p>
          <a:p>
            <a:r>
              <a:rPr lang="en-GB" dirty="0"/>
              <a:t>Can these stiffeners be inserted from below?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386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D:\Belle II\Module, Ladder\Ladder Kleben neu\4) 106-074800-0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9" b="13692"/>
          <a:stretch/>
        </p:blipFill>
        <p:spPr bwMode="auto">
          <a:xfrm>
            <a:off x="1045980" y="4881093"/>
            <a:ext cx="4011960" cy="172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Proposal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FF29F-412A-4CCD-969A-6823A2E3362E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pic>
        <p:nvPicPr>
          <p:cNvPr id="2052" name="Picture 4" descr="D:\Belle II\Module, Ladder\Ladder Kleben neu\2) 106-074800-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86" y="1433656"/>
            <a:ext cx="3591620" cy="199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Belle II\Module, Ladder\Ladder Kleben neu\3) 106-074800-0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9" b="18608"/>
          <a:stretch/>
        </p:blipFill>
        <p:spPr bwMode="auto">
          <a:xfrm>
            <a:off x="1419392" y="2730056"/>
            <a:ext cx="3440640" cy="127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Belle II\Module, Ladder\Ladder Kleben neu\5) 106-074800-0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96752"/>
            <a:ext cx="3776130" cy="209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Belle II\Module, Ladder\Ladder Kleben neu\8) 106-074800-0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782" y="3429000"/>
            <a:ext cx="4572218" cy="254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79512" y="1794302"/>
            <a:ext cx="3095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1) Module on transport &amp; </a:t>
            </a:r>
            <a:r>
              <a:rPr lang="en-GB" dirty="0"/>
              <a:t>t</a:t>
            </a:r>
            <a:r>
              <a:rPr lang="en-GB" dirty="0" smtClean="0"/>
              <a:t>est jig</a:t>
            </a:r>
            <a:endParaRPr lang="en-GB" dirty="0"/>
          </a:p>
        </p:txBody>
      </p:sp>
      <p:sp>
        <p:nvSpPr>
          <p:cNvPr id="22" name="Textfeld 21"/>
          <p:cNvSpPr txBox="1"/>
          <p:nvPr/>
        </p:nvSpPr>
        <p:spPr>
          <a:xfrm>
            <a:off x="86549" y="4005064"/>
            <a:ext cx="399660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</a:t>
            </a:r>
            <a:r>
              <a:rPr lang="en-GB" dirty="0" smtClean="0"/>
              <a:t>) Take off and put on glue jig</a:t>
            </a:r>
          </a:p>
          <a:p>
            <a:r>
              <a:rPr lang="en-GB" sz="1400" dirty="0" smtClean="0"/>
              <a:t>Glue jig almost identical with test jig, just shorter</a:t>
            </a:r>
          </a:p>
          <a:p>
            <a:r>
              <a:rPr lang="en-GB" sz="1400" dirty="0" smtClean="0"/>
              <a:t>Held by vacuum (balcony and EOS)</a:t>
            </a:r>
          </a:p>
          <a:p>
            <a:r>
              <a:rPr lang="en-GB" sz="1400" dirty="0" smtClean="0"/>
              <a:t>Similar procedure as after </a:t>
            </a:r>
            <a:r>
              <a:rPr lang="en-GB" sz="1400" dirty="0" err="1" smtClean="0"/>
              <a:t>kapton</a:t>
            </a:r>
            <a:r>
              <a:rPr lang="en-GB" sz="1400" dirty="0" smtClean="0"/>
              <a:t> soldering</a:t>
            </a:r>
            <a:endParaRPr lang="en-GB" sz="1400" dirty="0"/>
          </a:p>
        </p:txBody>
      </p:sp>
      <p:sp>
        <p:nvSpPr>
          <p:cNvPr id="23" name="Textfeld 22"/>
          <p:cNvSpPr txBox="1"/>
          <p:nvPr/>
        </p:nvSpPr>
        <p:spPr>
          <a:xfrm>
            <a:off x="5364088" y="3125325"/>
            <a:ext cx="36984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3) Cover with protective cover &amp; clamp</a:t>
            </a:r>
            <a:endParaRPr lang="en-GB" dirty="0"/>
          </a:p>
        </p:txBody>
      </p:sp>
      <p:sp>
        <p:nvSpPr>
          <p:cNvPr id="24" name="Textfeld 23"/>
          <p:cNvSpPr txBox="1"/>
          <p:nvPr/>
        </p:nvSpPr>
        <p:spPr>
          <a:xfrm>
            <a:off x="5364088" y="6165304"/>
            <a:ext cx="3773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4) Dispense glue (modules &amp; stiffeners)</a:t>
            </a:r>
            <a:endParaRPr lang="en-GB" dirty="0"/>
          </a:p>
        </p:txBody>
      </p:sp>
      <p:sp>
        <p:nvSpPr>
          <p:cNvPr id="6" name="Textfeld 5"/>
          <p:cNvSpPr txBox="1"/>
          <p:nvPr/>
        </p:nvSpPr>
        <p:spPr>
          <a:xfrm>
            <a:off x="179512" y="1196752"/>
            <a:ext cx="35900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Tscharlie Ackermann, Enrico Töpper: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9611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Proposal (cont.)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FF29F-412A-4CCD-969A-6823A2E3362E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pic>
        <p:nvPicPr>
          <p:cNvPr id="4" name="Picture 13" descr="D:\Belle II\Module, Ladder\Ladder Kleben neu\13) 106-074800-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91343"/>
            <a:ext cx="388843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D:\Belle II\Module, Ladder\Ladder Kleben neu\9) 106-074800-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31786"/>
            <a:ext cx="4433072" cy="246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D:\Belle II\Module, Ladder\Ladder Kleben neu\10) 106-074800-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21088"/>
            <a:ext cx="4088156" cy="227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D:\Belle II\Module, Ladder\Ladder Kleben neu\12) 106-074800-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055" y="1395539"/>
            <a:ext cx="4040617" cy="224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179512" y="1035880"/>
            <a:ext cx="2727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</a:t>
            </a:r>
            <a:r>
              <a:rPr lang="en-GB" dirty="0" smtClean="0"/>
              <a:t>) Place on alignment stage</a:t>
            </a:r>
            <a:endParaRPr lang="en-GB" dirty="0"/>
          </a:p>
        </p:txBody>
      </p:sp>
      <p:sp>
        <p:nvSpPr>
          <p:cNvPr id="11" name="Textfeld 10"/>
          <p:cNvSpPr txBox="1"/>
          <p:nvPr/>
        </p:nvSpPr>
        <p:spPr>
          <a:xfrm>
            <a:off x="198942" y="3933056"/>
            <a:ext cx="34220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6) Add table with ceramic stiffeners </a:t>
            </a:r>
            <a:endParaRPr lang="en-GB" dirty="0"/>
          </a:p>
        </p:txBody>
      </p:sp>
      <p:sp>
        <p:nvSpPr>
          <p:cNvPr id="12" name="Textfeld 11"/>
          <p:cNvSpPr txBox="1"/>
          <p:nvPr/>
        </p:nvSpPr>
        <p:spPr>
          <a:xfrm>
            <a:off x="5212560" y="1124744"/>
            <a:ext cx="27190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7) Place 2</a:t>
            </a:r>
            <a:r>
              <a:rPr lang="en-GB" baseline="30000" dirty="0" smtClean="0"/>
              <a:t>nd</a:t>
            </a:r>
            <a:r>
              <a:rPr lang="en-GB" dirty="0" smtClean="0"/>
              <a:t> module on stag</a:t>
            </a:r>
            <a:endParaRPr lang="en-GB" dirty="0"/>
          </a:p>
        </p:txBody>
      </p:sp>
      <p:sp>
        <p:nvSpPr>
          <p:cNvPr id="13" name="Textfeld 12"/>
          <p:cNvSpPr txBox="1"/>
          <p:nvPr/>
        </p:nvSpPr>
        <p:spPr>
          <a:xfrm>
            <a:off x="5324910" y="4051811"/>
            <a:ext cx="25104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8) Align and join together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4602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oser\AppData\Local\Microsoft\Windows\INetCache\Content.Outlook\IX65OJDE\106-074800-014-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9" r="24618"/>
          <a:stretch/>
        </p:blipFill>
        <p:spPr bwMode="auto">
          <a:xfrm>
            <a:off x="64946" y="966530"/>
            <a:ext cx="3932469" cy="375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Proposal (cont.)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FF29F-412A-4CCD-969A-6823A2E3362E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pic>
        <p:nvPicPr>
          <p:cNvPr id="4" name="Picture 11" descr="D:\Belle II\Module, Ladder\Ladder Kleben neu\11) 106-074800-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615" y="988500"/>
            <a:ext cx="5300203" cy="294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379702" y="5016078"/>
            <a:ext cx="65464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Ceramic stiffeners placed in slots in a table exactly under the grooves.</a:t>
            </a:r>
          </a:p>
          <a:p>
            <a:r>
              <a:rPr lang="en-GB" dirty="0" smtClean="0"/>
              <a:t>Pushed inside grooves by lifting guided lifters. </a:t>
            </a:r>
          </a:p>
          <a:p>
            <a:r>
              <a:rPr lang="en-GB" dirty="0" smtClean="0"/>
              <a:t>Stops to prevent over-travel.</a:t>
            </a:r>
          </a:p>
          <a:p>
            <a:r>
              <a:rPr lang="en-GB" dirty="0" smtClean="0"/>
              <a:t>Self alignment due to triangular geometry (to be checked).</a:t>
            </a:r>
          </a:p>
        </p:txBody>
      </p:sp>
      <p:sp>
        <p:nvSpPr>
          <p:cNvPr id="6" name="Pfeil nach unten 5"/>
          <p:cNvSpPr/>
          <p:nvPr/>
        </p:nvSpPr>
        <p:spPr>
          <a:xfrm flipV="1">
            <a:off x="2915816" y="2708920"/>
            <a:ext cx="484632" cy="7123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feil nach unten 6"/>
          <p:cNvSpPr/>
          <p:nvPr/>
        </p:nvSpPr>
        <p:spPr>
          <a:xfrm flipV="1">
            <a:off x="1907704" y="3220749"/>
            <a:ext cx="484632" cy="7123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feil nach unten 11"/>
          <p:cNvSpPr/>
          <p:nvPr/>
        </p:nvSpPr>
        <p:spPr>
          <a:xfrm flipV="1">
            <a:off x="5436096" y="3796813"/>
            <a:ext cx="484632" cy="7123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feil nach unten 12"/>
          <p:cNvSpPr/>
          <p:nvPr/>
        </p:nvSpPr>
        <p:spPr>
          <a:xfrm flipV="1">
            <a:off x="7281614" y="3849843"/>
            <a:ext cx="484632" cy="7123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317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8</a:t>
            </a:fld>
            <a:endParaRPr lang="ja-JP" alt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Proposal (cont.)</a:t>
            </a:r>
            <a:endParaRPr lang="en-GB" dirty="0"/>
          </a:p>
        </p:txBody>
      </p:sp>
      <p:pic>
        <p:nvPicPr>
          <p:cNvPr id="3074" name="Picture 2" descr="D:\Belle II\Module, Ladder\Ladder Kleben neu\14) 106-074800-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61" y="1342355"/>
            <a:ext cx="4248472" cy="236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Belle II\Module, Ladder\Ladder Kleben neu\15) 106-074800-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4373534" cy="242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Belle II\Module, Ladder\Ladder Kleben neu\16) 106-074800-00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6" b="28364"/>
          <a:stretch/>
        </p:blipFill>
        <p:spPr bwMode="auto">
          <a:xfrm>
            <a:off x="4863717" y="991672"/>
            <a:ext cx="3833985" cy="98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Belle II\Module, Ladder\Ladder Kleben neu\17) 106-074800-00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96" b="29702"/>
          <a:stretch/>
        </p:blipFill>
        <p:spPr bwMode="auto">
          <a:xfrm>
            <a:off x="5199583" y="2924944"/>
            <a:ext cx="3927499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Belle II\Module, Ladder\Ladder Kleben neu\18) 106-074800-00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92" b="20977"/>
          <a:stretch/>
        </p:blipFill>
        <p:spPr bwMode="auto">
          <a:xfrm>
            <a:off x="4995780" y="4725144"/>
            <a:ext cx="4043463" cy="93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179512" y="1268760"/>
            <a:ext cx="3035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9</a:t>
            </a:r>
            <a:r>
              <a:rPr lang="en-GB" dirty="0" smtClean="0"/>
              <a:t>) Place stiffeners, cure for 48h</a:t>
            </a:r>
            <a:endParaRPr lang="en-GB" dirty="0"/>
          </a:p>
        </p:txBody>
      </p:sp>
      <p:sp>
        <p:nvSpPr>
          <p:cNvPr id="10" name="Textfeld 9"/>
          <p:cNvSpPr txBox="1"/>
          <p:nvPr/>
        </p:nvSpPr>
        <p:spPr>
          <a:xfrm>
            <a:off x="223833" y="3974544"/>
            <a:ext cx="1756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10) Add lift off jig </a:t>
            </a:r>
            <a:endParaRPr lang="en-GB" dirty="0"/>
          </a:p>
        </p:txBody>
      </p:sp>
      <p:sp>
        <p:nvSpPr>
          <p:cNvPr id="11" name="Textfeld 10"/>
          <p:cNvSpPr txBox="1"/>
          <p:nvPr/>
        </p:nvSpPr>
        <p:spPr>
          <a:xfrm>
            <a:off x="5148064" y="2196153"/>
            <a:ext cx="33858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11) Lift off and place on ladder jig</a:t>
            </a:r>
          </a:p>
          <a:p>
            <a:r>
              <a:rPr lang="en-GB" sz="1400" dirty="0" smtClean="0"/>
              <a:t>Same procedure as for ladder mounting </a:t>
            </a:r>
            <a:endParaRPr lang="en-GB" sz="1400" dirty="0"/>
          </a:p>
        </p:txBody>
      </p:sp>
      <p:sp>
        <p:nvSpPr>
          <p:cNvPr id="12" name="Textfeld 11"/>
          <p:cNvSpPr txBox="1"/>
          <p:nvPr/>
        </p:nvSpPr>
        <p:spPr>
          <a:xfrm>
            <a:off x="5263701" y="4126944"/>
            <a:ext cx="2167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12) Remove lift off jig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2334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Tests</a:t>
            </a:r>
            <a:endParaRPr lang="en-GB" dirty="0"/>
          </a:p>
        </p:txBody>
      </p:sp>
      <p:sp>
        <p:nvSpPr>
          <p:cNvPr id="4" name="Textfeld 3"/>
          <p:cNvSpPr txBox="1"/>
          <p:nvPr/>
        </p:nvSpPr>
        <p:spPr>
          <a:xfrm>
            <a:off x="611560" y="1484784"/>
            <a:ext cx="7760330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Looks feasible</a:t>
            </a:r>
          </a:p>
          <a:p>
            <a:r>
              <a:rPr lang="en-GB" dirty="0" smtClean="0"/>
              <a:t>Procedure even simpler than old one 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no turn-over (was critical)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automatic glue dispensing on stiffeners (better reproducibility)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less manual steps</a:t>
            </a:r>
          </a:p>
          <a:p>
            <a:endParaRPr lang="en-GB" dirty="0"/>
          </a:p>
          <a:p>
            <a:r>
              <a:rPr lang="en-GB" dirty="0" smtClean="0"/>
              <a:t>However, everything has to be tested thoroughly so that the final procedure evolves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Test glue dispensing on ceramics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Does self alignment work?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Can the stiffener jam?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Need to stop over-travel, don’t apply too much force which can break module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r>
              <a:rPr lang="en-GB" dirty="0"/>
              <a:t>First trials </a:t>
            </a:r>
            <a:r>
              <a:rPr lang="en-GB" dirty="0" smtClean="0"/>
              <a:t>started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Glue dispensing on ceramic stiffeners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3D printed models of tray fro stiffeners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Prepare </a:t>
            </a:r>
            <a:r>
              <a:rPr lang="en-GB" dirty="0" smtClean="0"/>
              <a:t>dummies (Material for 4 dummy ladders available but more is needed)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1495657"/>
      </p:ext>
    </p:extLst>
  </p:cSld>
  <p:clrMapOvr>
    <a:masterClrMapping/>
  </p:clrMapOvr>
</p:sld>
</file>

<file path=ppt/theme/theme1.xml><?xml version="1.0" encoding="utf-8"?>
<a:theme xmlns:a="http://schemas.openxmlformats.org/drawingml/2006/main" name="2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Standarddesign">
      <a:majorFont>
        <a:latin typeface="Arial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584</Words>
  <Application>Microsoft Office PowerPoint</Application>
  <PresentationFormat>Bildschirmpräsentation (4:3)</PresentationFormat>
  <Paragraphs>141</Paragraphs>
  <Slides>15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2_Standarddesign</vt:lpstr>
      <vt:lpstr>Ladder Assembly</vt:lpstr>
      <vt:lpstr>Statistics</vt:lpstr>
      <vt:lpstr>Problems</vt:lpstr>
      <vt:lpstr>Old procedure</vt:lpstr>
      <vt:lpstr>Proposal</vt:lpstr>
      <vt:lpstr>Proposal (cont.)</vt:lpstr>
      <vt:lpstr>Proposal (cont.)</vt:lpstr>
      <vt:lpstr>Proposal (cont.)</vt:lpstr>
      <vt:lpstr>Tests</vt:lpstr>
      <vt:lpstr>PowerPoint-Präsentation</vt:lpstr>
      <vt:lpstr>Overview</vt:lpstr>
      <vt:lpstr>Overview</vt:lpstr>
      <vt:lpstr>Overview</vt:lpstr>
      <vt:lpstr>Module Inspection</vt:lpstr>
      <vt:lpstr>Inspection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2012-12-17T14:23:56Z</dcterms:created>
  <dcterms:modified xsi:type="dcterms:W3CDTF">2018-10-09T08:49:36Z</dcterms:modified>
</cp:coreProperties>
</file>