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80" r:id="rId2"/>
  </p:sldMasterIdLst>
  <p:notesMasterIdLst>
    <p:notesMasterId r:id="rId16"/>
  </p:notesMasterIdLst>
  <p:sldIdLst>
    <p:sldId id="256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91" r:id="rId13"/>
    <p:sldId id="289" r:id="rId14"/>
    <p:sldId id="290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Exo 2 Semi Bold" panose="00000700000000000000" pitchFamily="2" charset="0"/>
      <p:bold r:id="rId21"/>
      <p:boldItalic r:id="rId22"/>
    </p:embeddedFont>
    <p:embeddedFont>
      <p:font typeface="ＭＳ Ｐゴシック" panose="020B0600070205080204" pitchFamily="34" charset="-128"/>
      <p:regular r:id="rId23"/>
    </p:embeddedFont>
    <p:embeddedFont>
      <p:font typeface="Ebrima" panose="02000000000000000000" pitchFamily="2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3707" autoAdjust="0"/>
  </p:normalViewPr>
  <p:slideViewPr>
    <p:cSldViewPr>
      <p:cViewPr>
        <p:scale>
          <a:sx n="150" d="100"/>
          <a:sy n="150" d="100"/>
        </p:scale>
        <p:origin x="-504" y="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5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35B0-CD53-4310-97D3-AD4D0A589AAD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62130-C70D-4813-8B4E-303D0FDCB58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62130-C70D-4813-8B4E-303D0FDCB5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68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62130-C70D-4813-8B4E-303D0FDCB5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5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/>
          <p:cNvGrpSpPr>
            <a:grpSpLocks noChangeAspect="1"/>
          </p:cNvGrpSpPr>
          <p:nvPr/>
        </p:nvGrpSpPr>
        <p:grpSpPr>
          <a:xfrm>
            <a:off x="3748282" y="1"/>
            <a:ext cx="5401853" cy="5143500"/>
            <a:chOff x="3778209" y="0"/>
            <a:chExt cx="5444993" cy="5184775"/>
          </a:xfrm>
        </p:grpSpPr>
        <p:pic>
          <p:nvPicPr>
            <p:cNvPr id="29" name="Grafik 2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209" y="0"/>
              <a:ext cx="5444993" cy="5184775"/>
            </a:xfrm>
            <a:prstGeom prst="rect">
              <a:avLst/>
            </a:prstGeom>
          </p:spPr>
        </p:pic>
        <p:pic>
          <p:nvPicPr>
            <p:cNvPr id="30" name="Grafik 2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771" y="1620454"/>
              <a:ext cx="1975907" cy="26532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86517" y="3363838"/>
            <a:ext cx="5000069" cy="357134"/>
          </a:xfrm>
        </p:spPr>
        <p:txBody>
          <a:bodyPr wrap="none" bIns="0" anchor="b" anchorCtr="0"/>
          <a:lstStyle>
            <a:lvl1pPr>
              <a:lnSpc>
                <a:spcPts val="2400"/>
              </a:lnSpc>
              <a:defRPr sz="24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86517" y="1491630"/>
            <a:ext cx="5000069" cy="1857098"/>
          </a:xfrm>
        </p:spPr>
        <p:txBody>
          <a:bodyPr tIns="0" bIns="0"/>
          <a:lstStyle>
            <a:lvl1pPr marL="0" indent="0" algn="l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  <a:defRPr sz="3200" cap="all" baseline="0">
                <a:solidFill>
                  <a:schemeClr val="accent2"/>
                </a:solidFill>
                <a:latin typeface="Exo 2 Semi Bold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51" y="281842"/>
            <a:ext cx="1722159" cy="634328"/>
          </a:xfrm>
          <a:prstGeom prst="rect">
            <a:avLst/>
          </a:prstGeom>
        </p:spPr>
      </p:pic>
      <p:grpSp>
        <p:nvGrpSpPr>
          <p:cNvPr id="31" name="Gruppieren 29"/>
          <p:cNvGrpSpPr>
            <a:grpSpLocks noChangeAspect="1"/>
          </p:cNvGrpSpPr>
          <p:nvPr userDrawn="1"/>
        </p:nvGrpSpPr>
        <p:grpSpPr>
          <a:xfrm>
            <a:off x="285752" y="285910"/>
            <a:ext cx="1673158" cy="642842"/>
            <a:chOff x="7081838" y="144463"/>
            <a:chExt cx="1871662" cy="719137"/>
          </a:xfrm>
        </p:grpSpPr>
        <p:sp>
          <p:nvSpPr>
            <p:cNvPr id="3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7"/>
          <a:stretch/>
        </p:blipFill>
        <p:spPr bwMode="auto">
          <a:xfrm>
            <a:off x="3713223" y="339502"/>
            <a:ext cx="1794881" cy="49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Florian\Desktop\logo-powerpoint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470"/>
            <a:ext cx="824042" cy="109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1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5069" y="1214222"/>
            <a:ext cx="4143621" cy="32867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4715318" y="1214222"/>
            <a:ext cx="4143622" cy="1500843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 hasCustomPrompt="1"/>
          </p:nvPr>
        </p:nvSpPr>
        <p:spPr>
          <a:xfrm>
            <a:off x="4715318" y="3000113"/>
            <a:ext cx="4143622" cy="1500843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263A8-1028-41B6-95F9-7D099DCF4BBD}" type="datetime1">
              <a:rPr lang="en-US" smtClean="0"/>
              <a:t>10/8/2018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1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5068" y="1214222"/>
            <a:ext cx="4143621" cy="1500843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5318" y="1214222"/>
            <a:ext cx="4143622" cy="1500843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96237" y="3000113"/>
            <a:ext cx="4132449" cy="1500843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5318" y="3000113"/>
            <a:ext cx="4143622" cy="1500843"/>
          </a:xfrm>
        </p:spPr>
        <p:txBody>
          <a:bodyPr/>
          <a:lstStyle>
            <a:lvl1pPr marL="144000" indent="-144000">
              <a:spcBef>
                <a:spcPts val="0"/>
              </a:spcBef>
              <a:spcAft>
                <a:spcPts val="420"/>
              </a:spcAft>
              <a:defRPr sz="1400"/>
            </a:lvl1pPr>
            <a:lvl2pPr marL="288000" indent="-144000">
              <a:spcBef>
                <a:spcPts val="0"/>
              </a:spcBef>
              <a:spcAft>
                <a:spcPts val="420"/>
              </a:spcAft>
              <a:defRPr sz="1400"/>
            </a:lvl2pPr>
            <a:lvl3pPr marL="432000" indent="-144000">
              <a:spcBef>
                <a:spcPts val="0"/>
              </a:spcBef>
              <a:spcAft>
                <a:spcPts val="420"/>
              </a:spcAft>
              <a:defRPr sz="1400"/>
            </a:lvl3pPr>
            <a:lvl4pPr marL="576000" indent="-144000">
              <a:spcBef>
                <a:spcPts val="0"/>
              </a:spcBef>
              <a:spcAft>
                <a:spcPts val="420"/>
              </a:spcAft>
              <a:defRPr sz="1400"/>
            </a:lvl4pPr>
            <a:lvl5pPr marL="720000" indent="-144000">
              <a:spcAft>
                <a:spcPts val="420"/>
              </a:spcAft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78B7-BDB2-4756-8DE5-66A24D0DC6B6}" type="datetime1">
              <a:rPr lang="en-US" smtClean="0"/>
              <a:t>10/8/2018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61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86709" y="1214219"/>
            <a:ext cx="8571547" cy="2928500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85067" y="4143355"/>
            <a:ext cx="8571547" cy="357134"/>
          </a:xfrm>
        </p:spPr>
        <p:txBody>
          <a:bodyPr anchor="ctr" anchorCtr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656A-CCC3-41D3-96E1-F18908FB2A99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 sz="quarter"/>
          </p:nvPr>
        </p:nvSpPr>
        <p:spPr>
          <a:xfrm>
            <a:off x="3851922" y="286628"/>
            <a:ext cx="5006329" cy="6421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227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86401" y="1214220"/>
            <a:ext cx="5857224" cy="3285634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429381" y="1214220"/>
            <a:ext cx="2429565" cy="32856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0BBF4-D3B3-4CF8-B20C-6F18CFE7E087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 sz="quarter"/>
          </p:nvPr>
        </p:nvSpPr>
        <p:spPr>
          <a:xfrm>
            <a:off x="3851922" y="286628"/>
            <a:ext cx="5006329" cy="6421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2551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mit 2-spaltig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86408" y="1214221"/>
            <a:ext cx="1857069" cy="1500845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428882" y="1214220"/>
            <a:ext cx="6430065" cy="3285634"/>
          </a:xfrm>
        </p:spPr>
        <p:txBody>
          <a:bodyPr numCol="2" spcCol="21600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F131-345D-46F9-B718-BA4C88180820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285068" y="3000113"/>
            <a:ext cx="1858409" cy="1500843"/>
          </a:xfr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buNone/>
              <a:defRPr sz="14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sz="quarter"/>
          </p:nvPr>
        </p:nvSpPr>
        <p:spPr>
          <a:xfrm>
            <a:off x="3851922" y="286628"/>
            <a:ext cx="5006329" cy="6421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421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EF0D-222F-4114-9E35-8C53F4447A63}" type="datetime1">
              <a:rPr lang="en-US" smtClean="0"/>
              <a:t>10/8/2018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8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160D-570F-4D59-9A74-4ED15258C34B}" type="datetime1">
              <a:rPr lang="en-US" smtClean="0"/>
              <a:t>10/8/2018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64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29171"/>
            <a:ext cx="9144000" cy="4214331"/>
          </a:xfrm>
          <a:noFill/>
        </p:spPr>
        <p:txBody>
          <a:bodyPr lIns="1296000" tIns="720000" rIns="1440000"/>
          <a:lstStyle>
            <a:lvl1pPr mar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09950" algn="l"/>
              </a:tabLst>
              <a:defRPr sz="2800" baseline="0"/>
            </a:lvl1pPr>
          </a:lstStyle>
          <a:p>
            <a:pPr lvl="0"/>
            <a:r>
              <a:rPr lang="de-DE" dirty="0" smtClean="0"/>
              <a:t>Durch Klicken individuelle Dankesformel hinzufügen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285876" y="3286740"/>
            <a:ext cx="4143621" cy="1214219"/>
          </a:xfr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DE" dirty="0" smtClean="0"/>
              <a:t>Durch Klicken Autor/Adresse/Kontaktdaten hinzufügen</a:t>
            </a:r>
          </a:p>
        </p:txBody>
      </p:sp>
      <p:grpSp>
        <p:nvGrpSpPr>
          <p:cNvPr id="31" name="Gruppieren 30"/>
          <p:cNvGrpSpPr>
            <a:grpSpLocks noChangeAspect="1"/>
          </p:cNvGrpSpPr>
          <p:nvPr/>
        </p:nvGrpSpPr>
        <p:grpSpPr>
          <a:xfrm>
            <a:off x="285751" y="285910"/>
            <a:ext cx="1673156" cy="642842"/>
            <a:chOff x="7081838" y="144463"/>
            <a:chExt cx="1871662" cy="719137"/>
          </a:xfrm>
        </p:grpSpPr>
        <p:sp>
          <p:nvSpPr>
            <p:cNvPr id="5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12"/>
            <p:cNvSpPr>
              <a:spLocks/>
            </p:cNvSpPr>
            <p:nvPr userDrawn="1"/>
          </p:nvSpPr>
          <p:spPr bwMode="auto">
            <a:xfrm>
              <a:off x="7081838" y="692150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13"/>
            <p:cNvSpPr>
              <a:spLocks/>
            </p:cNvSpPr>
            <p:nvPr userDrawn="1"/>
          </p:nvSpPr>
          <p:spPr bwMode="auto">
            <a:xfrm>
              <a:off x="7207250" y="692150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Rectangle 14"/>
            <p:cNvSpPr>
              <a:spLocks noChangeArrowheads="1"/>
            </p:cNvSpPr>
            <p:nvPr userDrawn="1"/>
          </p:nvSpPr>
          <p:spPr bwMode="auto">
            <a:xfrm>
              <a:off x="7340600" y="692150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Freeform 15"/>
            <p:cNvSpPr>
              <a:spLocks/>
            </p:cNvSpPr>
            <p:nvPr userDrawn="1"/>
          </p:nvSpPr>
          <p:spPr bwMode="auto">
            <a:xfrm>
              <a:off x="7378700" y="692150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Freeform 16"/>
            <p:cNvSpPr>
              <a:spLocks/>
            </p:cNvSpPr>
            <p:nvPr userDrawn="1"/>
          </p:nvSpPr>
          <p:spPr bwMode="auto">
            <a:xfrm>
              <a:off x="7505700" y="692150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17"/>
            <p:cNvSpPr>
              <a:spLocks noEditPoints="1"/>
            </p:cNvSpPr>
            <p:nvPr userDrawn="1"/>
          </p:nvSpPr>
          <p:spPr bwMode="auto">
            <a:xfrm>
              <a:off x="7612063" y="690563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18"/>
            <p:cNvSpPr>
              <a:spLocks/>
            </p:cNvSpPr>
            <p:nvPr userDrawn="1"/>
          </p:nvSpPr>
          <p:spPr bwMode="auto">
            <a:xfrm>
              <a:off x="7723188" y="688975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Rectangle 19"/>
            <p:cNvSpPr>
              <a:spLocks noChangeArrowheads="1"/>
            </p:cNvSpPr>
            <p:nvPr userDrawn="1"/>
          </p:nvSpPr>
          <p:spPr bwMode="auto">
            <a:xfrm>
              <a:off x="7834313" y="692150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Freeform 20"/>
            <p:cNvSpPr>
              <a:spLocks/>
            </p:cNvSpPr>
            <p:nvPr userDrawn="1"/>
          </p:nvSpPr>
          <p:spPr bwMode="auto">
            <a:xfrm>
              <a:off x="7872413" y="692150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21"/>
            <p:cNvSpPr>
              <a:spLocks noEditPoints="1"/>
            </p:cNvSpPr>
            <p:nvPr userDrawn="1"/>
          </p:nvSpPr>
          <p:spPr bwMode="auto">
            <a:xfrm>
              <a:off x="7969250" y="657225"/>
              <a:ext cx="114300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22"/>
            <p:cNvSpPr>
              <a:spLocks/>
            </p:cNvSpPr>
            <p:nvPr userDrawn="1"/>
          </p:nvSpPr>
          <p:spPr bwMode="auto">
            <a:xfrm>
              <a:off x="8078788" y="692150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71" name="Freeform 7"/>
          <p:cNvSpPr>
            <a:spLocks noChangeAspect="1"/>
          </p:cNvSpPr>
          <p:nvPr/>
        </p:nvSpPr>
        <p:spPr bwMode="auto">
          <a:xfrm>
            <a:off x="1285881" y="4"/>
            <a:ext cx="7858125" cy="5142731"/>
          </a:xfrm>
          <a:custGeom>
            <a:avLst/>
            <a:gdLst>
              <a:gd name="T0" fmla="*/ 2000 w 2000"/>
              <a:gd name="T1" fmla="*/ 0 h 1349"/>
              <a:gd name="T2" fmla="*/ 1361 w 2000"/>
              <a:gd name="T3" fmla="*/ 0 h 1349"/>
              <a:gd name="T4" fmla="*/ 992 w 2000"/>
              <a:gd name="T5" fmla="*/ 627 h 1349"/>
              <a:gd name="T6" fmla="*/ 0 w 2000"/>
              <a:gd name="T7" fmla="*/ 1193 h 1349"/>
              <a:gd name="T8" fmla="*/ 0 w 2000"/>
              <a:gd name="T9" fmla="*/ 1349 h 1349"/>
              <a:gd name="T10" fmla="*/ 2000 w 2000"/>
              <a:gd name="T11" fmla="*/ 1349 h 1349"/>
              <a:gd name="T12" fmla="*/ 2000 w 2000"/>
              <a:gd name="T13" fmla="*/ 0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00" h="1349">
                <a:moveTo>
                  <a:pt x="2000" y="0"/>
                </a:moveTo>
                <a:lnTo>
                  <a:pt x="1361" y="0"/>
                </a:lnTo>
                <a:cubicBezTo>
                  <a:pt x="1285" y="208"/>
                  <a:pt x="1168" y="419"/>
                  <a:pt x="992" y="627"/>
                </a:cubicBezTo>
                <a:cubicBezTo>
                  <a:pt x="644" y="1036"/>
                  <a:pt x="259" y="1159"/>
                  <a:pt x="0" y="1193"/>
                </a:cubicBezTo>
                <a:lnTo>
                  <a:pt x="0" y="1349"/>
                </a:lnTo>
                <a:lnTo>
                  <a:pt x="2000" y="1349"/>
                </a:lnTo>
                <a:lnTo>
                  <a:pt x="2000" y="0"/>
                </a:lnTo>
                <a:close/>
              </a:path>
            </a:pathLst>
          </a:custGeom>
          <a:solidFill>
            <a:srgbClr val="7A786C">
              <a:alpha val="1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Datumsplatzhalter 4" hidden="1"/>
          <p:cNvSpPr>
            <a:spLocks noGrp="1"/>
          </p:cNvSpPr>
          <p:nvPr>
            <p:ph type="dt" sz="half" idx="15"/>
          </p:nvPr>
        </p:nvSpPr>
        <p:spPr>
          <a:xfrm>
            <a:off x="285757" y="5214837"/>
            <a:ext cx="857155" cy="285707"/>
          </a:xfrm>
        </p:spPr>
        <p:txBody>
          <a:bodyPr/>
          <a:lstStyle/>
          <a:p>
            <a:fld id="{FDE1F25F-AE9F-4457-82A5-7251FDA5A8F8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 hidden="1"/>
          <p:cNvSpPr>
            <a:spLocks noGrp="1"/>
          </p:cNvSpPr>
          <p:nvPr>
            <p:ph type="ftr" sz="quarter" idx="16"/>
          </p:nvPr>
        </p:nvSpPr>
        <p:spPr>
          <a:xfrm>
            <a:off x="2071694" y="5214867"/>
            <a:ext cx="5000069" cy="285707"/>
          </a:xfrm>
        </p:spPr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8" name="Foliennummernplatzhalter 7" hidden="1"/>
          <p:cNvSpPr>
            <a:spLocks noGrp="1"/>
          </p:cNvSpPr>
          <p:nvPr>
            <p:ph type="sldNum" sz="quarter" idx="17"/>
          </p:nvPr>
        </p:nvSpPr>
        <p:spPr>
          <a:xfrm>
            <a:off x="8286813" y="5214837"/>
            <a:ext cx="571436" cy="285707"/>
          </a:xfrm>
        </p:spPr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  <p:pic>
        <p:nvPicPr>
          <p:cNvPr id="29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49" y="281842"/>
            <a:ext cx="1722158" cy="6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39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74BFE-8712-4D2F-A1A5-518F931854CA}" type="datetime1">
              <a:rPr lang="en-US" smtClean="0"/>
              <a:t>10/8/2018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42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15131" y="1214219"/>
            <a:ext cx="2143815" cy="32867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5062" y="1214220"/>
            <a:ext cx="6142942" cy="32856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9A97-A28E-42B7-AFAC-96AF6DAC9A75}" type="datetime1">
              <a:rPr lang="en-US" smtClean="0"/>
              <a:t>10/8/2018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51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6709" y="1214856"/>
            <a:ext cx="8571547" cy="328563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7DAD-8892-422D-B769-3E1485AE0852}" type="datetime1">
              <a:rPr lang="en-US" smtClean="0"/>
              <a:t>10/8/2018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77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ttps://silab-redmine.physik.uni-bonn.de/images/silab/SilabLogoM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39" y="569119"/>
            <a:ext cx="2039815" cy="61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upload.wikimedia.org/wikipedia/en/thumb/7/72/Universit%C3%A4t_Bonn.svg/2000px-Universit%C3%A4t_Bonn.sv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456010"/>
            <a:ext cx="2469174" cy="71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927" y="1707654"/>
            <a:ext cx="5716327" cy="857250"/>
          </a:xfrm>
          <a:prstGeom prst="rect">
            <a:avLst/>
          </a:prstGeom>
        </p:spPr>
        <p:txBody>
          <a:bodyPr vert="horz" lIns="77925" tIns="38963" rIns="77925" bIns="38963"/>
          <a:lstStyle>
            <a:lvl1pPr>
              <a:defRPr sz="31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81150" y="2680097"/>
            <a:ext cx="3456132" cy="685800"/>
          </a:xfrm>
          <a:prstGeom prst="rect">
            <a:avLst/>
          </a:prstGeom>
        </p:spPr>
        <p:txBody>
          <a:bodyPr vert="horz" lIns="77925" tIns="38963" rIns="77925" bIns="38963"/>
          <a:lstStyle>
            <a:lvl1pPr marL="0" indent="0" algn="ctr">
              <a:buNone/>
              <a:defRPr sz="17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marL="0" marR="0" indent="0" algn="l" defTabSz="7792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 smtClean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0473" y="4840002"/>
            <a:ext cx="4372433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Location -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221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CuadroTexto"/>
          <p:cNvSpPr txBox="1">
            <a:spLocks noChangeArrowheads="1"/>
          </p:cNvSpPr>
          <p:nvPr userDrawn="1"/>
        </p:nvSpPr>
        <p:spPr bwMode="auto">
          <a:xfrm>
            <a:off x="52754" y="2024488"/>
            <a:ext cx="6368562" cy="86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100" b="1" dirty="0" err="1" smtClean="0">
                <a:solidFill>
                  <a:srgbClr val="1F497D"/>
                </a:solidFill>
                <a:ea typeface="ＭＳ Ｐゴシック" charset="0"/>
              </a:rPr>
              <a:t>Titel</a:t>
            </a:r>
            <a:endParaRPr lang="en-GB" sz="5100" b="1" dirty="0">
              <a:solidFill>
                <a:srgbClr val="1F497D"/>
              </a:solidFill>
              <a:ea typeface="ＭＳ Ｐゴシック" charset="0"/>
            </a:endParaRPr>
          </a:p>
        </p:txBody>
      </p:sp>
      <p:sp>
        <p:nvSpPr>
          <p:cNvPr id="11" name="5 Rectángulo"/>
          <p:cNvSpPr>
            <a:spLocks noChangeArrowheads="1"/>
          </p:cNvSpPr>
          <p:nvPr userDrawn="1"/>
        </p:nvSpPr>
        <p:spPr bwMode="auto">
          <a:xfrm>
            <a:off x="959827" y="3037972"/>
            <a:ext cx="4572000" cy="69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en-US" b="1" dirty="0" err="1" smtClean="0">
                <a:solidFill>
                  <a:prstClr val="white">
                    <a:lumMod val="50000"/>
                  </a:prstClr>
                </a:solidFill>
                <a:ea typeface="ＭＳ Ｐゴシック" charset="0"/>
              </a:rPr>
              <a:t>Fabian</a:t>
            </a:r>
            <a:r>
              <a:rPr lang="en-GB" altLang="en-US" b="1" dirty="0" smtClean="0">
                <a:solidFill>
                  <a:prstClr val="white">
                    <a:lumMod val="50000"/>
                  </a:prstClr>
                </a:solidFill>
                <a:ea typeface="ＭＳ Ｐゴシック" charset="0"/>
              </a:rPr>
              <a:t> Hügging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en-US" b="1" dirty="0" smtClean="0">
                <a:solidFill>
                  <a:prstClr val="white">
                    <a:lumMod val="50000"/>
                  </a:prstClr>
                </a:solidFill>
                <a:ea typeface="ＭＳ Ｐゴシック" charset="0"/>
              </a:rPr>
              <a:t>University of Bonn</a:t>
            </a:r>
          </a:p>
        </p:txBody>
      </p:sp>
      <p:pic>
        <p:nvPicPr>
          <p:cNvPr id="12" name="Picture 10" descr="https://silab-redmine.physik.uni-bonn.de/images/silab/SilabLogoM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39" y="569119"/>
            <a:ext cx="2039815" cy="61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upload.wikimedia.org/wikipedia/en/thumb/7/72/Universit%C3%A4t_Bonn.svg/2000px-Universit%C3%A4t_Bonn.sv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456010"/>
            <a:ext cx="2469174" cy="71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0473" y="4840002"/>
            <a:ext cx="4372433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Location -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774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>
            <a:spLocks noChangeArrowheads="1"/>
          </p:cNvSpPr>
          <p:nvPr userDrawn="1"/>
        </p:nvSpPr>
        <p:spPr bwMode="auto">
          <a:xfrm>
            <a:off x="52754" y="2463739"/>
            <a:ext cx="6368562" cy="86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100" b="1" dirty="0" smtClean="0">
                <a:solidFill>
                  <a:srgbClr val="1F497D"/>
                </a:solidFill>
                <a:ea typeface="ＭＳ Ｐゴシック" charset="0"/>
              </a:rPr>
              <a:t>Thank you</a:t>
            </a:r>
            <a:endParaRPr lang="en-GB" sz="5100" b="1" dirty="0">
              <a:solidFill>
                <a:srgbClr val="1F497D"/>
              </a:solidFill>
              <a:ea typeface="ＭＳ Ｐゴシック" charset="0"/>
            </a:endParaRPr>
          </a:p>
        </p:txBody>
      </p:sp>
      <p:pic>
        <p:nvPicPr>
          <p:cNvPr id="6" name="Picture 10" descr="https://silab-redmine.physik.uni-bonn.de/images/silab/SilabLogoM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39" y="569119"/>
            <a:ext cx="2039815" cy="61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upload.wikimedia.org/wikipedia/en/thumb/7/72/Universit%C3%A4t_Bonn.svg/2000px-Universit%C3%A4t_Bonn.svg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" y="456010"/>
            <a:ext cx="2469174" cy="71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537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5546"/>
            <a:ext cx="8368811" cy="39964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9" name="Line 7"/>
          <p:cNvSpPr>
            <a:spLocks noChangeShapeType="1"/>
          </p:cNvSpPr>
          <p:nvPr userDrawn="1"/>
        </p:nvSpPr>
        <p:spPr bwMode="auto">
          <a:xfrm>
            <a:off x="381000" y="627534"/>
            <a:ext cx="8511480" cy="1116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925" tIns="38963" rIns="77925" bIns="38963"/>
          <a:lstStyle/>
          <a:p>
            <a:pPr defTabSz="779252">
              <a:defRPr/>
            </a:pPr>
            <a:endParaRPr lang="en-GB" sz="1500" kern="0" dirty="0">
              <a:solidFill>
                <a:sysClr val="windowText" lastClr="000000"/>
              </a:solidFill>
              <a:ea typeface="ＭＳ Ｐゴシック" charset="0"/>
            </a:endParaRPr>
          </a:p>
        </p:txBody>
      </p:sp>
      <p:pic>
        <p:nvPicPr>
          <p:cNvPr id="10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1685"/>
            <a:ext cx="1330569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8"/>
          <p:cNvCxnSpPr/>
          <p:nvPr userDrawn="1"/>
        </p:nvCxnSpPr>
        <p:spPr>
          <a:xfrm flipV="1">
            <a:off x="1" y="4843146"/>
            <a:ext cx="1733550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843" y="4840002"/>
            <a:ext cx="105723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0927" y="228600"/>
            <a:ext cx="6912768" cy="344928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541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3305176"/>
            <a:ext cx="7772400" cy="1021556"/>
          </a:xfrm>
          <a:prstGeom prst="rect">
            <a:avLst/>
          </a:prstGeom>
        </p:spPr>
        <p:txBody>
          <a:bodyPr lIns="77925" tIns="38963" rIns="77925" bIns="38963" anchor="t"/>
          <a:lstStyle>
            <a:lvl1pPr algn="l">
              <a:defRPr sz="3400" b="1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180035"/>
            <a:ext cx="7772400" cy="1125140"/>
          </a:xfrm>
          <a:prstGeom prst="rect">
            <a:avLst/>
          </a:prstGeom>
        </p:spPr>
        <p:txBody>
          <a:bodyPr lIns="77925" tIns="38963" rIns="77925" bIns="38963"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6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8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8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8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7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70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Line 7"/>
          <p:cNvSpPr>
            <a:spLocks noChangeShapeType="1"/>
          </p:cNvSpPr>
          <p:nvPr userDrawn="1"/>
        </p:nvSpPr>
        <p:spPr bwMode="auto">
          <a:xfrm>
            <a:off x="381000" y="627534"/>
            <a:ext cx="8511480" cy="1116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925" tIns="38963" rIns="77925" bIns="38963"/>
          <a:lstStyle/>
          <a:p>
            <a:pPr defTabSz="779252">
              <a:defRPr/>
            </a:pPr>
            <a:endParaRPr lang="en-GB" sz="1500" kern="0" dirty="0">
              <a:solidFill>
                <a:sysClr val="windowText" lastClr="000000"/>
              </a:solidFill>
              <a:ea typeface="ＭＳ Ｐゴシック" charset="0"/>
            </a:endParaRPr>
          </a:p>
        </p:txBody>
      </p:sp>
      <p:pic>
        <p:nvPicPr>
          <p:cNvPr id="10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1685"/>
            <a:ext cx="1330569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8"/>
          <p:cNvCxnSpPr/>
          <p:nvPr userDrawn="1"/>
        </p:nvCxnSpPr>
        <p:spPr>
          <a:xfrm flipV="1">
            <a:off x="1" y="4843146"/>
            <a:ext cx="1733550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2" name="Date Placeholder 2"/>
          <p:cNvSpPr>
            <a:spLocks noGrp="1"/>
          </p:cNvSpPr>
          <p:nvPr>
            <p:ph type="dt" sz="half" idx="2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0473" y="4840002"/>
            <a:ext cx="4372433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Location - Date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843" y="4840002"/>
            <a:ext cx="105723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39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7396" y="735546"/>
            <a:ext cx="3988135" cy="4050450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469" y="735546"/>
            <a:ext cx="4054604" cy="4050450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381000" y="627534"/>
            <a:ext cx="8511480" cy="1116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925" tIns="38963" rIns="77925" bIns="38963"/>
          <a:lstStyle/>
          <a:p>
            <a:pPr defTabSz="779252">
              <a:defRPr/>
            </a:pPr>
            <a:endParaRPr lang="en-GB" sz="1500" kern="0" dirty="0">
              <a:solidFill>
                <a:sysClr val="windowText" lastClr="000000"/>
              </a:solidFill>
              <a:ea typeface="ＭＳ Ｐゴシック" charset="0"/>
            </a:endParaRPr>
          </a:p>
        </p:txBody>
      </p:sp>
      <p:pic>
        <p:nvPicPr>
          <p:cNvPr id="11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1685"/>
            <a:ext cx="1330569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8"/>
          <p:cNvCxnSpPr/>
          <p:nvPr userDrawn="1"/>
        </p:nvCxnSpPr>
        <p:spPr>
          <a:xfrm flipV="1">
            <a:off x="1" y="4843146"/>
            <a:ext cx="1733550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843" y="4840002"/>
            <a:ext cx="105723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0927" y="228600"/>
            <a:ext cx="6912768" cy="344928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105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81540"/>
            <a:ext cx="4040066" cy="479822"/>
          </a:xfrm>
          <a:prstGeom prst="rect">
            <a:avLst/>
          </a:prstGeom>
        </p:spPr>
        <p:txBody>
          <a:bodyPr lIns="77925" tIns="38963" rIns="77925" bIns="38963"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67594"/>
            <a:ext cx="4048331" cy="3564396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681540"/>
            <a:ext cx="4041531" cy="479822"/>
          </a:xfrm>
          <a:prstGeom prst="rect">
            <a:avLst/>
          </a:prstGeom>
        </p:spPr>
        <p:txBody>
          <a:bodyPr lIns="77925" tIns="38963" rIns="77925" bIns="38963"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1167594"/>
            <a:ext cx="4114273" cy="3564396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2" name="Line 7"/>
          <p:cNvSpPr>
            <a:spLocks noChangeShapeType="1"/>
          </p:cNvSpPr>
          <p:nvPr userDrawn="1"/>
        </p:nvSpPr>
        <p:spPr bwMode="auto">
          <a:xfrm>
            <a:off x="381000" y="627534"/>
            <a:ext cx="8511480" cy="1116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925" tIns="38963" rIns="77925" bIns="38963"/>
          <a:lstStyle/>
          <a:p>
            <a:pPr defTabSz="779252">
              <a:defRPr/>
            </a:pPr>
            <a:endParaRPr lang="en-GB" sz="1500" kern="0" dirty="0">
              <a:solidFill>
                <a:sysClr val="windowText" lastClr="000000"/>
              </a:solidFill>
              <a:ea typeface="ＭＳ Ｐゴシック" charset="0"/>
            </a:endParaRPr>
          </a:p>
        </p:txBody>
      </p:sp>
      <p:pic>
        <p:nvPicPr>
          <p:cNvPr id="13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1685"/>
            <a:ext cx="1330569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8"/>
          <p:cNvCxnSpPr/>
          <p:nvPr userDrawn="1"/>
        </p:nvCxnSpPr>
        <p:spPr>
          <a:xfrm flipV="1">
            <a:off x="1" y="4843146"/>
            <a:ext cx="1733550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35843" y="4840002"/>
            <a:ext cx="105723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0927" y="228600"/>
            <a:ext cx="6912768" cy="344928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01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381000" y="627534"/>
            <a:ext cx="8511480" cy="1116"/>
          </a:xfrm>
          <a:prstGeom prst="line">
            <a:avLst/>
          </a:prstGeom>
          <a:noFill/>
          <a:ln w="19050" cmpd="sng">
            <a:solidFill>
              <a:srgbClr val="0042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7925" tIns="38963" rIns="77925" bIns="38963"/>
          <a:lstStyle/>
          <a:p>
            <a:pPr defTabSz="779252">
              <a:defRPr/>
            </a:pPr>
            <a:endParaRPr lang="en-GB" sz="1500" kern="0" dirty="0">
              <a:solidFill>
                <a:sysClr val="windowText" lastClr="000000"/>
              </a:solidFill>
              <a:ea typeface="ＭＳ Ｐゴシック" charset="0"/>
            </a:endParaRPr>
          </a:p>
        </p:txBody>
      </p:sp>
      <p:pic>
        <p:nvPicPr>
          <p:cNvPr id="8" name="Picture 59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1685"/>
            <a:ext cx="1330569" cy="3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 flipV="1">
            <a:off x="1" y="4843146"/>
            <a:ext cx="1733550" cy="1"/>
          </a:xfrm>
          <a:prstGeom prst="line">
            <a:avLst/>
          </a:prstGeom>
          <a:noFill/>
          <a:ln w="9525" cap="flat" cmpd="sng" algn="ctr">
            <a:solidFill>
              <a:srgbClr val="003366"/>
            </a:solidFill>
            <a:prstDash val="solid"/>
          </a:ln>
          <a:effectLst/>
        </p:spPr>
      </p:cxn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de-DE" dirty="0" smtClean="0"/>
              <a:t>luetticke@physik.uni-bonn.de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0473" y="4840002"/>
            <a:ext cx="4372433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Location - Date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843" y="4840002"/>
            <a:ext cx="105723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528AB73-45B1-EF46-9695-5E2C4287C79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0927" y="228600"/>
            <a:ext cx="6912768" cy="344928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6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86589" y="1571695"/>
            <a:ext cx="6428660" cy="357134"/>
          </a:xfrm>
        </p:spPr>
        <p:txBody>
          <a:bodyPr wrap="none" bIns="0" anchor="b" anchorCtr="0"/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sz="28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6589" y="1929028"/>
            <a:ext cx="6428660" cy="1714244"/>
          </a:xfrm>
        </p:spPr>
        <p:txBody>
          <a:bodyPr anchor="t"/>
          <a:lstStyle>
            <a:lvl1pPr algn="l">
              <a:lnSpc>
                <a:spcPts val="4400"/>
              </a:lnSpc>
              <a:defRPr sz="4000" b="0" cap="all">
                <a:solidFill>
                  <a:schemeClr val="accent2"/>
                </a:solidFill>
                <a:latin typeface="Exo 2 Semi Bold" pitchFamily="50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Datumsplatzhalter 6" hidden="1"/>
          <p:cNvSpPr>
            <a:spLocks noGrp="1"/>
          </p:cNvSpPr>
          <p:nvPr>
            <p:ph type="dt" sz="half" idx="10"/>
          </p:nvPr>
        </p:nvSpPr>
        <p:spPr>
          <a:xfrm>
            <a:off x="285757" y="5214837"/>
            <a:ext cx="857155" cy="285707"/>
          </a:xfrm>
        </p:spPr>
        <p:txBody>
          <a:bodyPr/>
          <a:lstStyle/>
          <a:p>
            <a:fld id="{31D5E88B-FBD6-4FA6-8A8C-D973E850B1C1}" type="datetime1">
              <a:rPr lang="en-US" smtClean="0"/>
              <a:t>10/8/2018</a:t>
            </a:fld>
            <a:endParaRPr lang="en-US"/>
          </a:p>
        </p:txBody>
      </p:sp>
      <p:sp>
        <p:nvSpPr>
          <p:cNvPr id="8" name="Fußzeilenplatzhalter 7" hidden="1"/>
          <p:cNvSpPr>
            <a:spLocks noGrp="1"/>
          </p:cNvSpPr>
          <p:nvPr>
            <p:ph type="ftr" sz="quarter" idx="11"/>
          </p:nvPr>
        </p:nvSpPr>
        <p:spPr>
          <a:xfrm>
            <a:off x="2071694" y="5214867"/>
            <a:ext cx="5000069" cy="285707"/>
          </a:xfrm>
        </p:spPr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9" name="Foliennummernplatzhalter 8" hidden="1"/>
          <p:cNvSpPr>
            <a:spLocks noGrp="1"/>
          </p:cNvSpPr>
          <p:nvPr>
            <p:ph type="sldNum" sz="quarter" idx="12"/>
          </p:nvPr>
        </p:nvSpPr>
        <p:spPr>
          <a:xfrm>
            <a:off x="8286813" y="5214837"/>
            <a:ext cx="571436" cy="285707"/>
          </a:xfrm>
        </p:spPr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  <p:grpSp>
        <p:nvGrpSpPr>
          <p:cNvPr id="10" name="Gruppieren 9"/>
          <p:cNvGrpSpPr>
            <a:grpSpLocks noChangeAspect="1"/>
          </p:cNvGrpSpPr>
          <p:nvPr/>
        </p:nvGrpSpPr>
        <p:grpSpPr>
          <a:xfrm>
            <a:off x="285752" y="285910"/>
            <a:ext cx="1673158" cy="642842"/>
            <a:chOff x="7081838" y="144463"/>
            <a:chExt cx="1871662" cy="719137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51" y="281842"/>
            <a:ext cx="1722159" cy="6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6210" y="1213751"/>
            <a:ext cx="4213782" cy="32867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14" y="1214856"/>
            <a:ext cx="4213781" cy="328563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9A59-6260-4897-B520-CB77D3F9D2D8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38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6210" y="1214538"/>
            <a:ext cx="4213782" cy="428561"/>
          </a:xfrm>
        </p:spPr>
        <p:txBody>
          <a:bodyPr wrap="none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5511" y="1707655"/>
            <a:ext cx="4214487" cy="279283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008" y="1214538"/>
            <a:ext cx="4214242" cy="428561"/>
          </a:xfrm>
        </p:spPr>
        <p:txBody>
          <a:bodyPr wrap="none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014" y="1707656"/>
            <a:ext cx="4214241" cy="279283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F8B28-09FB-4754-8E84-E83E6861FCC7}" type="datetime1">
              <a:rPr lang="en-US" smtClean="0"/>
              <a:t>10/8/2018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4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5750" y="1213751"/>
            <a:ext cx="1857168" cy="328673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20"/>
              </a:spcAft>
              <a:buNone/>
              <a:defRPr sz="1400"/>
            </a:lvl1pPr>
            <a:lvl2pPr marL="216000" indent="0">
              <a:buFont typeface="Arial" panose="020B0604020202020204" pitchFamily="34" charset="0"/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428875" y="1213751"/>
            <a:ext cx="6429374" cy="32867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F5A3F-73E6-4FD0-A75E-CE32ED35C3FE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6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5757" y="1214489"/>
            <a:ext cx="8571547" cy="85748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20"/>
              </a:spcAft>
              <a:buNone/>
              <a:defRPr sz="1400"/>
            </a:lvl1pPr>
            <a:lvl2pPr marL="216000" indent="0"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86709" y="2357161"/>
            <a:ext cx="8571547" cy="2143328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5248-39B0-4116-BE39-D9981B031A79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59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85757" y="1214493"/>
            <a:ext cx="8571547" cy="2142805"/>
          </a:xfrm>
        </p:spPr>
        <p:txBody>
          <a:bodyPr/>
          <a:lstStyle>
            <a:lvl1pPr marL="0" indent="0">
              <a:buNone/>
              <a:defRPr sz="1400"/>
            </a:lvl1pPr>
            <a:lvl2pPr marL="216000" indent="0"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85757" y="3643368"/>
            <a:ext cx="8571547" cy="85712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20"/>
              </a:spcAft>
              <a:buNone/>
              <a:defRPr sz="1400"/>
            </a:lvl1pPr>
            <a:lvl2pPr marL="216000" indent="0">
              <a:buNone/>
              <a:defRPr sz="1400"/>
            </a:lvl2pPr>
            <a:lvl3pPr marL="432000" indent="0">
              <a:buNone/>
              <a:defRPr sz="1400"/>
            </a:lvl3pPr>
            <a:lvl4pPr marL="648000" indent="0">
              <a:buNone/>
              <a:defRPr sz="1400"/>
            </a:lvl4pPr>
            <a:lvl5pPr marL="864000" indent="0">
              <a:buNone/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DD9D9-35E2-487C-B3AF-94D8474A21DF}" type="datetime1">
              <a:rPr lang="en-US" smtClean="0"/>
              <a:t>10/8/2018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59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el, zwei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 hasCustomPrompt="1"/>
          </p:nvPr>
        </p:nvSpPr>
        <p:spPr>
          <a:xfrm>
            <a:off x="285750" y="1214730"/>
            <a:ext cx="4142914" cy="2142805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4715335" y="1214730"/>
            <a:ext cx="4142914" cy="2142805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285750" y="3643368"/>
            <a:ext cx="8573878" cy="857122"/>
          </a:xfrm>
        </p:spPr>
        <p:txBody>
          <a:bodyPr/>
          <a:lstStyle>
            <a:lvl1pPr marL="0" indent="0">
              <a:spcAft>
                <a:spcPts val="420"/>
              </a:spcAft>
              <a:buNone/>
              <a:defRPr sz="1400"/>
            </a:lvl1pPr>
            <a:lvl2pPr marL="216000" indent="0">
              <a:spcAft>
                <a:spcPts val="420"/>
              </a:spcAft>
              <a:buNone/>
              <a:defRPr sz="1400"/>
            </a:lvl2pPr>
            <a:lvl3pPr marL="432000" indent="0">
              <a:spcAft>
                <a:spcPts val="420"/>
              </a:spcAft>
              <a:buNone/>
              <a:defRPr sz="1400"/>
            </a:lvl3pPr>
            <a:lvl4pPr marL="648000" indent="0">
              <a:spcAft>
                <a:spcPts val="420"/>
              </a:spcAft>
              <a:buNone/>
              <a:defRPr sz="1400"/>
            </a:lvl4pPr>
            <a:lvl5pPr marL="864000" indent="0">
              <a:spcAft>
                <a:spcPts val="420"/>
              </a:spcAft>
              <a:buNone/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89EB9-7825-43BB-8A49-3FCF31A9120F}" type="datetime1">
              <a:rPr lang="en-US" smtClean="0"/>
              <a:t>10/8/2018</a:t>
            </a:fld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80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851922" y="286628"/>
            <a:ext cx="5006329" cy="6421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5757" y="1214490"/>
            <a:ext cx="8571547" cy="32856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85757" y="4786231"/>
            <a:ext cx="857155" cy="2857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EC567954-8F3E-46F8-949B-97F07FF23E55}" type="datetime1">
              <a:rPr lang="en-US" smtClean="0"/>
              <a:t>10/8/2018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071694" y="4786262"/>
            <a:ext cx="5000069" cy="2857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ctr">
              <a:defRPr sz="1000" spc="5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86813" y="4786231"/>
            <a:ext cx="571436" cy="285707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737418F7-D44A-4C35-9F9E-823B528FCDF7}" type="slidenum">
              <a:rPr lang="en-US" smtClean="0"/>
              <a:t>‹Nr.›</a:t>
            </a:fld>
            <a:endParaRPr lang="en-US"/>
          </a:p>
        </p:txBody>
      </p:sp>
      <p:grpSp>
        <p:nvGrpSpPr>
          <p:cNvPr id="30" name="Gruppieren 29"/>
          <p:cNvGrpSpPr>
            <a:grpSpLocks noChangeAspect="1"/>
          </p:cNvGrpSpPr>
          <p:nvPr/>
        </p:nvGrpSpPr>
        <p:grpSpPr>
          <a:xfrm>
            <a:off x="285752" y="285910"/>
            <a:ext cx="1673158" cy="642842"/>
            <a:chOff x="7081838" y="144463"/>
            <a:chExt cx="1871662" cy="719137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81838" y="144463"/>
              <a:ext cx="1871662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8216900" y="144463"/>
              <a:ext cx="455612" cy="392112"/>
            </a:xfrm>
            <a:custGeom>
              <a:avLst/>
              <a:gdLst>
                <a:gd name="T0" fmla="*/ 944 w 1277"/>
                <a:gd name="T1" fmla="*/ 552 h 1104"/>
                <a:gd name="T2" fmla="*/ 1277 w 1277"/>
                <a:gd name="T3" fmla="*/ 0 h 1104"/>
                <a:gd name="T4" fmla="*/ 0 w 1277"/>
                <a:gd name="T5" fmla="*/ 0 h 1104"/>
                <a:gd name="T6" fmla="*/ 0 w 1277"/>
                <a:gd name="T7" fmla="*/ 1104 h 1104"/>
                <a:gd name="T8" fmla="*/ 944 w 1277"/>
                <a:gd name="T9" fmla="*/ 552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7" h="1104">
                  <a:moveTo>
                    <a:pt x="944" y="552"/>
                  </a:moveTo>
                  <a:cubicBezTo>
                    <a:pt x="1110" y="357"/>
                    <a:pt x="1203" y="197"/>
                    <a:pt x="1277" y="0"/>
                  </a:cubicBezTo>
                  <a:lnTo>
                    <a:pt x="0" y="0"/>
                  </a:lnTo>
                  <a:lnTo>
                    <a:pt x="0" y="1104"/>
                  </a:lnTo>
                  <a:cubicBezTo>
                    <a:pt x="253" y="1070"/>
                    <a:pt x="607" y="949"/>
                    <a:pt x="944" y="552"/>
                  </a:cubicBezTo>
                  <a:close/>
                </a:path>
              </a:pathLst>
            </a:custGeom>
            <a:solidFill>
              <a:srgbClr val="0752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8216900" y="654050"/>
              <a:ext cx="714375" cy="200025"/>
            </a:xfrm>
            <a:prstGeom prst="rect">
              <a:avLst/>
            </a:prstGeom>
            <a:solidFill>
              <a:srgbClr val="EAB9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8216900" y="144463"/>
              <a:ext cx="714375" cy="477837"/>
            </a:xfrm>
            <a:custGeom>
              <a:avLst/>
              <a:gdLst>
                <a:gd name="T0" fmla="*/ 2000 w 2000"/>
                <a:gd name="T1" fmla="*/ 0 h 1349"/>
                <a:gd name="T2" fmla="*/ 1361 w 2000"/>
                <a:gd name="T3" fmla="*/ 0 h 1349"/>
                <a:gd name="T4" fmla="*/ 992 w 2000"/>
                <a:gd name="T5" fmla="*/ 627 h 1349"/>
                <a:gd name="T6" fmla="*/ 0 w 2000"/>
                <a:gd name="T7" fmla="*/ 1193 h 1349"/>
                <a:gd name="T8" fmla="*/ 0 w 2000"/>
                <a:gd name="T9" fmla="*/ 1349 h 1349"/>
                <a:gd name="T10" fmla="*/ 2000 w 2000"/>
                <a:gd name="T11" fmla="*/ 1349 h 1349"/>
                <a:gd name="T12" fmla="*/ 2000 w 2000"/>
                <a:gd name="T13" fmla="*/ 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" h="1349">
                  <a:moveTo>
                    <a:pt x="2000" y="0"/>
                  </a:moveTo>
                  <a:lnTo>
                    <a:pt x="1361" y="0"/>
                  </a:lnTo>
                  <a:cubicBezTo>
                    <a:pt x="1285" y="208"/>
                    <a:pt x="1168" y="419"/>
                    <a:pt x="992" y="627"/>
                  </a:cubicBezTo>
                  <a:cubicBezTo>
                    <a:pt x="644" y="1036"/>
                    <a:pt x="259" y="1159"/>
                    <a:pt x="0" y="1193"/>
                  </a:cubicBezTo>
                  <a:lnTo>
                    <a:pt x="0" y="1349"/>
                  </a:lnTo>
                  <a:lnTo>
                    <a:pt x="2000" y="1349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8250238" y="690563"/>
              <a:ext cx="95250" cy="131762"/>
            </a:xfrm>
            <a:custGeom>
              <a:avLst/>
              <a:gdLst>
                <a:gd name="T0" fmla="*/ 134 w 264"/>
                <a:gd name="T1" fmla="*/ 318 h 371"/>
                <a:gd name="T2" fmla="*/ 198 w 264"/>
                <a:gd name="T3" fmla="*/ 265 h 371"/>
                <a:gd name="T4" fmla="*/ 132 w 264"/>
                <a:gd name="T5" fmla="*/ 203 h 371"/>
                <a:gd name="T6" fmla="*/ 65 w 264"/>
                <a:gd name="T7" fmla="*/ 203 h 371"/>
                <a:gd name="T8" fmla="*/ 65 w 264"/>
                <a:gd name="T9" fmla="*/ 318 h 371"/>
                <a:gd name="T10" fmla="*/ 134 w 264"/>
                <a:gd name="T11" fmla="*/ 318 h 371"/>
                <a:gd name="T12" fmla="*/ 65 w 264"/>
                <a:gd name="T13" fmla="*/ 53 h 371"/>
                <a:gd name="T14" fmla="*/ 65 w 264"/>
                <a:gd name="T15" fmla="*/ 155 h 371"/>
                <a:gd name="T16" fmla="*/ 131 w 264"/>
                <a:gd name="T17" fmla="*/ 155 h 371"/>
                <a:gd name="T18" fmla="*/ 190 w 264"/>
                <a:gd name="T19" fmla="*/ 103 h 371"/>
                <a:gd name="T20" fmla="*/ 126 w 264"/>
                <a:gd name="T21" fmla="*/ 53 h 371"/>
                <a:gd name="T22" fmla="*/ 65 w 264"/>
                <a:gd name="T23" fmla="*/ 53 h 371"/>
                <a:gd name="T24" fmla="*/ 191 w 264"/>
                <a:gd name="T25" fmla="*/ 180 h 371"/>
                <a:gd name="T26" fmla="*/ 264 w 264"/>
                <a:gd name="T27" fmla="*/ 277 h 371"/>
                <a:gd name="T28" fmla="*/ 145 w 264"/>
                <a:gd name="T29" fmla="*/ 371 h 371"/>
                <a:gd name="T30" fmla="*/ 0 w 264"/>
                <a:gd name="T31" fmla="*/ 367 h 371"/>
                <a:gd name="T32" fmla="*/ 0 w 264"/>
                <a:gd name="T33" fmla="*/ 4 h 371"/>
                <a:gd name="T34" fmla="*/ 129 w 264"/>
                <a:gd name="T35" fmla="*/ 0 h 371"/>
                <a:gd name="T36" fmla="*/ 253 w 264"/>
                <a:gd name="T37" fmla="*/ 95 h 371"/>
                <a:gd name="T38" fmla="*/ 191 w 264"/>
                <a:gd name="T39" fmla="*/ 178 h 371"/>
                <a:gd name="T40" fmla="*/ 191 w 264"/>
                <a:gd name="T41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371">
                  <a:moveTo>
                    <a:pt x="134" y="318"/>
                  </a:moveTo>
                  <a:cubicBezTo>
                    <a:pt x="183" y="318"/>
                    <a:pt x="198" y="308"/>
                    <a:pt x="198" y="265"/>
                  </a:cubicBezTo>
                  <a:cubicBezTo>
                    <a:pt x="198" y="216"/>
                    <a:pt x="182" y="204"/>
                    <a:pt x="132" y="203"/>
                  </a:cubicBezTo>
                  <a:lnTo>
                    <a:pt x="65" y="203"/>
                  </a:lnTo>
                  <a:lnTo>
                    <a:pt x="65" y="318"/>
                  </a:lnTo>
                  <a:lnTo>
                    <a:pt x="134" y="318"/>
                  </a:lnTo>
                  <a:close/>
                  <a:moveTo>
                    <a:pt x="65" y="53"/>
                  </a:moveTo>
                  <a:lnTo>
                    <a:pt x="65" y="155"/>
                  </a:lnTo>
                  <a:lnTo>
                    <a:pt x="131" y="155"/>
                  </a:lnTo>
                  <a:cubicBezTo>
                    <a:pt x="175" y="155"/>
                    <a:pt x="190" y="145"/>
                    <a:pt x="190" y="103"/>
                  </a:cubicBezTo>
                  <a:cubicBezTo>
                    <a:pt x="190" y="63"/>
                    <a:pt x="174" y="53"/>
                    <a:pt x="126" y="53"/>
                  </a:cubicBezTo>
                  <a:lnTo>
                    <a:pt x="65" y="53"/>
                  </a:lnTo>
                  <a:close/>
                  <a:moveTo>
                    <a:pt x="191" y="180"/>
                  </a:moveTo>
                  <a:cubicBezTo>
                    <a:pt x="245" y="185"/>
                    <a:pt x="264" y="219"/>
                    <a:pt x="264" y="277"/>
                  </a:cubicBezTo>
                  <a:cubicBezTo>
                    <a:pt x="264" y="351"/>
                    <a:pt x="230" y="371"/>
                    <a:pt x="145" y="371"/>
                  </a:cubicBezTo>
                  <a:cubicBezTo>
                    <a:pt x="79" y="371"/>
                    <a:pt x="44" y="371"/>
                    <a:pt x="0" y="367"/>
                  </a:cubicBezTo>
                  <a:lnTo>
                    <a:pt x="0" y="4"/>
                  </a:lnTo>
                  <a:cubicBezTo>
                    <a:pt x="39" y="1"/>
                    <a:pt x="71" y="0"/>
                    <a:pt x="129" y="0"/>
                  </a:cubicBezTo>
                  <a:cubicBezTo>
                    <a:pt x="220" y="0"/>
                    <a:pt x="253" y="20"/>
                    <a:pt x="253" y="95"/>
                  </a:cubicBezTo>
                  <a:cubicBezTo>
                    <a:pt x="253" y="147"/>
                    <a:pt x="235" y="174"/>
                    <a:pt x="191" y="178"/>
                  </a:cubicBezTo>
                  <a:lnTo>
                    <a:pt x="191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9"/>
            <p:cNvSpPr>
              <a:spLocks noEditPoints="1"/>
            </p:cNvSpPr>
            <p:nvPr userDrawn="1"/>
          </p:nvSpPr>
          <p:spPr bwMode="auto">
            <a:xfrm>
              <a:off x="8364538" y="688975"/>
              <a:ext cx="106362" cy="133350"/>
            </a:xfrm>
            <a:custGeom>
              <a:avLst/>
              <a:gdLst>
                <a:gd name="T0" fmla="*/ 69 w 299"/>
                <a:gd name="T1" fmla="*/ 188 h 376"/>
                <a:gd name="T2" fmla="*/ 149 w 299"/>
                <a:gd name="T3" fmla="*/ 320 h 376"/>
                <a:gd name="T4" fmla="*/ 230 w 299"/>
                <a:gd name="T5" fmla="*/ 188 h 376"/>
                <a:gd name="T6" fmla="*/ 149 w 299"/>
                <a:gd name="T7" fmla="*/ 56 h 376"/>
                <a:gd name="T8" fmla="*/ 69 w 299"/>
                <a:gd name="T9" fmla="*/ 188 h 376"/>
                <a:gd name="T10" fmla="*/ 299 w 299"/>
                <a:gd name="T11" fmla="*/ 188 h 376"/>
                <a:gd name="T12" fmla="*/ 149 w 299"/>
                <a:gd name="T13" fmla="*/ 376 h 376"/>
                <a:gd name="T14" fmla="*/ 0 w 299"/>
                <a:gd name="T15" fmla="*/ 188 h 376"/>
                <a:gd name="T16" fmla="*/ 149 w 299"/>
                <a:gd name="T17" fmla="*/ 0 h 376"/>
                <a:gd name="T18" fmla="*/ 299 w 299"/>
                <a:gd name="T19" fmla="*/ 18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9" h="376">
                  <a:moveTo>
                    <a:pt x="69" y="188"/>
                  </a:moveTo>
                  <a:cubicBezTo>
                    <a:pt x="69" y="289"/>
                    <a:pt x="88" y="320"/>
                    <a:pt x="149" y="320"/>
                  </a:cubicBezTo>
                  <a:cubicBezTo>
                    <a:pt x="211" y="320"/>
                    <a:pt x="230" y="289"/>
                    <a:pt x="230" y="188"/>
                  </a:cubicBezTo>
                  <a:cubicBezTo>
                    <a:pt x="230" y="87"/>
                    <a:pt x="211" y="56"/>
                    <a:pt x="149" y="56"/>
                  </a:cubicBezTo>
                  <a:cubicBezTo>
                    <a:pt x="88" y="56"/>
                    <a:pt x="69" y="87"/>
                    <a:pt x="69" y="188"/>
                  </a:cubicBezTo>
                  <a:close/>
                  <a:moveTo>
                    <a:pt x="299" y="188"/>
                  </a:moveTo>
                  <a:cubicBezTo>
                    <a:pt x="299" y="332"/>
                    <a:pt x="260" y="376"/>
                    <a:pt x="149" y="376"/>
                  </a:cubicBezTo>
                  <a:cubicBezTo>
                    <a:pt x="39" y="376"/>
                    <a:pt x="0" y="332"/>
                    <a:pt x="0" y="188"/>
                  </a:cubicBezTo>
                  <a:cubicBezTo>
                    <a:pt x="0" y="44"/>
                    <a:pt x="39" y="0"/>
                    <a:pt x="149" y="0"/>
                  </a:cubicBezTo>
                  <a:cubicBezTo>
                    <a:pt x="260" y="0"/>
                    <a:pt x="299" y="44"/>
                    <a:pt x="299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849630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2 w 295"/>
                <a:gd name="T7" fmla="*/ 343 h 363"/>
                <a:gd name="T8" fmla="*/ 90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4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7" y="363"/>
                    <a:pt x="271" y="363"/>
                  </a:cubicBezTo>
                  <a:lnTo>
                    <a:pt x="219" y="363"/>
                  </a:lnTo>
                  <a:cubicBezTo>
                    <a:pt x="205" y="363"/>
                    <a:pt x="197" y="357"/>
                    <a:pt x="192" y="343"/>
                  </a:cubicBezTo>
                  <a:lnTo>
                    <a:pt x="90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4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8629650" y="692150"/>
              <a:ext cx="104775" cy="128587"/>
            </a:xfrm>
            <a:custGeom>
              <a:avLst/>
              <a:gdLst>
                <a:gd name="T0" fmla="*/ 295 w 295"/>
                <a:gd name="T1" fmla="*/ 339 h 363"/>
                <a:gd name="T2" fmla="*/ 271 w 295"/>
                <a:gd name="T3" fmla="*/ 363 h 363"/>
                <a:gd name="T4" fmla="*/ 219 w 295"/>
                <a:gd name="T5" fmla="*/ 363 h 363"/>
                <a:gd name="T6" fmla="*/ 191 w 295"/>
                <a:gd name="T7" fmla="*/ 343 h 363"/>
                <a:gd name="T8" fmla="*/ 89 w 295"/>
                <a:gd name="T9" fmla="*/ 121 h 363"/>
                <a:gd name="T10" fmla="*/ 68 w 295"/>
                <a:gd name="T11" fmla="*/ 67 h 363"/>
                <a:gd name="T12" fmla="*/ 62 w 295"/>
                <a:gd name="T13" fmla="*/ 67 h 363"/>
                <a:gd name="T14" fmla="*/ 65 w 295"/>
                <a:gd name="T15" fmla="*/ 121 h 363"/>
                <a:gd name="T16" fmla="*/ 65 w 295"/>
                <a:gd name="T17" fmla="*/ 363 h 363"/>
                <a:gd name="T18" fmla="*/ 0 w 295"/>
                <a:gd name="T19" fmla="*/ 363 h 363"/>
                <a:gd name="T20" fmla="*/ 0 w 295"/>
                <a:gd name="T21" fmla="*/ 25 h 363"/>
                <a:gd name="T22" fmla="*/ 25 w 295"/>
                <a:gd name="T23" fmla="*/ 0 h 363"/>
                <a:gd name="T24" fmla="*/ 76 w 295"/>
                <a:gd name="T25" fmla="*/ 0 h 363"/>
                <a:gd name="T26" fmla="*/ 103 w 295"/>
                <a:gd name="T27" fmla="*/ 20 h 363"/>
                <a:gd name="T28" fmla="*/ 202 w 295"/>
                <a:gd name="T29" fmla="*/ 237 h 363"/>
                <a:gd name="T30" fmla="*/ 227 w 295"/>
                <a:gd name="T31" fmla="*/ 294 h 363"/>
                <a:gd name="T32" fmla="*/ 233 w 295"/>
                <a:gd name="T33" fmla="*/ 294 h 363"/>
                <a:gd name="T34" fmla="*/ 231 w 295"/>
                <a:gd name="T35" fmla="*/ 235 h 363"/>
                <a:gd name="T36" fmla="*/ 231 w 295"/>
                <a:gd name="T37" fmla="*/ 0 h 363"/>
                <a:gd name="T38" fmla="*/ 295 w 295"/>
                <a:gd name="T39" fmla="*/ 0 h 363"/>
                <a:gd name="T40" fmla="*/ 295 w 295"/>
                <a:gd name="T41" fmla="*/ 33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363">
                  <a:moveTo>
                    <a:pt x="295" y="339"/>
                  </a:moveTo>
                  <a:cubicBezTo>
                    <a:pt x="295" y="355"/>
                    <a:pt x="286" y="363"/>
                    <a:pt x="271" y="363"/>
                  </a:cubicBezTo>
                  <a:lnTo>
                    <a:pt x="219" y="363"/>
                  </a:lnTo>
                  <a:cubicBezTo>
                    <a:pt x="204" y="363"/>
                    <a:pt x="197" y="357"/>
                    <a:pt x="191" y="343"/>
                  </a:cubicBezTo>
                  <a:lnTo>
                    <a:pt x="89" y="121"/>
                  </a:lnTo>
                  <a:cubicBezTo>
                    <a:pt x="83" y="106"/>
                    <a:pt x="72" y="84"/>
                    <a:pt x="68" y="67"/>
                  </a:cubicBezTo>
                  <a:lnTo>
                    <a:pt x="62" y="67"/>
                  </a:lnTo>
                  <a:cubicBezTo>
                    <a:pt x="64" y="85"/>
                    <a:pt x="65" y="104"/>
                    <a:pt x="65" y="121"/>
                  </a:cubicBezTo>
                  <a:lnTo>
                    <a:pt x="65" y="363"/>
                  </a:lnTo>
                  <a:lnTo>
                    <a:pt x="0" y="363"/>
                  </a:lnTo>
                  <a:lnTo>
                    <a:pt x="0" y="25"/>
                  </a:lnTo>
                  <a:cubicBezTo>
                    <a:pt x="0" y="9"/>
                    <a:pt x="9" y="0"/>
                    <a:pt x="25" y="0"/>
                  </a:cubicBezTo>
                  <a:lnTo>
                    <a:pt x="76" y="0"/>
                  </a:lnTo>
                  <a:cubicBezTo>
                    <a:pt x="90" y="0"/>
                    <a:pt x="97" y="7"/>
                    <a:pt x="103" y="20"/>
                  </a:cubicBezTo>
                  <a:lnTo>
                    <a:pt x="202" y="237"/>
                  </a:lnTo>
                  <a:cubicBezTo>
                    <a:pt x="209" y="252"/>
                    <a:pt x="219" y="274"/>
                    <a:pt x="227" y="294"/>
                  </a:cubicBezTo>
                  <a:lnTo>
                    <a:pt x="233" y="294"/>
                  </a:lnTo>
                  <a:cubicBezTo>
                    <a:pt x="232" y="274"/>
                    <a:pt x="231" y="254"/>
                    <a:pt x="231" y="235"/>
                  </a:cubicBezTo>
                  <a:lnTo>
                    <a:pt x="231" y="0"/>
                  </a:lnTo>
                  <a:lnTo>
                    <a:pt x="295" y="0"/>
                  </a:lnTo>
                  <a:lnTo>
                    <a:pt x="295" y="3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081838" y="695058"/>
              <a:ext cx="95250" cy="130175"/>
            </a:xfrm>
            <a:custGeom>
              <a:avLst/>
              <a:gdLst>
                <a:gd name="T0" fmla="*/ 267 w 267"/>
                <a:gd name="T1" fmla="*/ 223 h 370"/>
                <a:gd name="T2" fmla="*/ 136 w 267"/>
                <a:gd name="T3" fmla="*/ 370 h 370"/>
                <a:gd name="T4" fmla="*/ 0 w 267"/>
                <a:gd name="T5" fmla="*/ 223 h 370"/>
                <a:gd name="T6" fmla="*/ 0 w 267"/>
                <a:gd name="T7" fmla="*/ 0 h 370"/>
                <a:gd name="T8" fmla="*/ 53 w 267"/>
                <a:gd name="T9" fmla="*/ 0 h 370"/>
                <a:gd name="T10" fmla="*/ 53 w 267"/>
                <a:gd name="T11" fmla="*/ 223 h 370"/>
                <a:gd name="T12" fmla="*/ 134 w 267"/>
                <a:gd name="T13" fmla="*/ 323 h 370"/>
                <a:gd name="T14" fmla="*/ 215 w 267"/>
                <a:gd name="T15" fmla="*/ 223 h 370"/>
                <a:gd name="T16" fmla="*/ 215 w 267"/>
                <a:gd name="T17" fmla="*/ 0 h 370"/>
                <a:gd name="T18" fmla="*/ 267 w 267"/>
                <a:gd name="T19" fmla="*/ 0 h 370"/>
                <a:gd name="T20" fmla="*/ 267 w 267"/>
                <a:gd name="T21" fmla="*/ 22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7" h="370">
                  <a:moveTo>
                    <a:pt x="267" y="223"/>
                  </a:moveTo>
                  <a:cubicBezTo>
                    <a:pt x="267" y="330"/>
                    <a:pt x="232" y="370"/>
                    <a:pt x="136" y="370"/>
                  </a:cubicBezTo>
                  <a:cubicBezTo>
                    <a:pt x="36" y="370"/>
                    <a:pt x="0" y="330"/>
                    <a:pt x="0" y="223"/>
                  </a:cubicBezTo>
                  <a:lnTo>
                    <a:pt x="0" y="0"/>
                  </a:lnTo>
                  <a:lnTo>
                    <a:pt x="53" y="0"/>
                  </a:lnTo>
                  <a:lnTo>
                    <a:pt x="53" y="223"/>
                  </a:lnTo>
                  <a:cubicBezTo>
                    <a:pt x="53" y="298"/>
                    <a:pt x="73" y="323"/>
                    <a:pt x="134" y="323"/>
                  </a:cubicBezTo>
                  <a:cubicBezTo>
                    <a:pt x="193" y="323"/>
                    <a:pt x="215" y="298"/>
                    <a:pt x="215" y="223"/>
                  </a:cubicBezTo>
                  <a:lnTo>
                    <a:pt x="215" y="0"/>
                  </a:lnTo>
                  <a:lnTo>
                    <a:pt x="267" y="0"/>
                  </a:lnTo>
                  <a:lnTo>
                    <a:pt x="267" y="22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7207250" y="695058"/>
              <a:ext cx="101600" cy="128587"/>
            </a:xfrm>
            <a:custGeom>
              <a:avLst/>
              <a:gdLst>
                <a:gd name="T0" fmla="*/ 284 w 284"/>
                <a:gd name="T1" fmla="*/ 343 h 363"/>
                <a:gd name="T2" fmla="*/ 265 w 284"/>
                <a:gd name="T3" fmla="*/ 363 h 363"/>
                <a:gd name="T4" fmla="*/ 215 w 284"/>
                <a:gd name="T5" fmla="*/ 363 h 363"/>
                <a:gd name="T6" fmla="*/ 192 w 284"/>
                <a:gd name="T7" fmla="*/ 347 h 363"/>
                <a:gd name="T8" fmla="*/ 79 w 284"/>
                <a:gd name="T9" fmla="*/ 100 h 363"/>
                <a:gd name="T10" fmla="*/ 57 w 284"/>
                <a:gd name="T11" fmla="*/ 49 h 363"/>
                <a:gd name="T12" fmla="*/ 50 w 284"/>
                <a:gd name="T13" fmla="*/ 49 h 363"/>
                <a:gd name="T14" fmla="*/ 53 w 284"/>
                <a:gd name="T15" fmla="*/ 100 h 363"/>
                <a:gd name="T16" fmla="*/ 53 w 284"/>
                <a:gd name="T17" fmla="*/ 363 h 363"/>
                <a:gd name="T18" fmla="*/ 0 w 284"/>
                <a:gd name="T19" fmla="*/ 363 h 363"/>
                <a:gd name="T20" fmla="*/ 0 w 284"/>
                <a:gd name="T21" fmla="*/ 21 h 363"/>
                <a:gd name="T22" fmla="*/ 20 w 284"/>
                <a:gd name="T23" fmla="*/ 0 h 363"/>
                <a:gd name="T24" fmla="*/ 68 w 284"/>
                <a:gd name="T25" fmla="*/ 0 h 363"/>
                <a:gd name="T26" fmla="*/ 92 w 284"/>
                <a:gd name="T27" fmla="*/ 17 h 363"/>
                <a:gd name="T28" fmla="*/ 202 w 284"/>
                <a:gd name="T29" fmla="*/ 257 h 363"/>
                <a:gd name="T30" fmla="*/ 227 w 284"/>
                <a:gd name="T31" fmla="*/ 312 h 363"/>
                <a:gd name="T32" fmla="*/ 235 w 284"/>
                <a:gd name="T33" fmla="*/ 312 h 363"/>
                <a:gd name="T34" fmla="*/ 232 w 284"/>
                <a:gd name="T35" fmla="*/ 255 h 363"/>
                <a:gd name="T36" fmla="*/ 232 w 284"/>
                <a:gd name="T37" fmla="*/ 0 h 363"/>
                <a:gd name="T38" fmla="*/ 284 w 284"/>
                <a:gd name="T39" fmla="*/ 0 h 363"/>
                <a:gd name="T40" fmla="*/ 284 w 284"/>
                <a:gd name="T41" fmla="*/ 34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63">
                  <a:moveTo>
                    <a:pt x="284" y="343"/>
                  </a:moveTo>
                  <a:cubicBezTo>
                    <a:pt x="284" y="356"/>
                    <a:pt x="277" y="363"/>
                    <a:pt x="265" y="363"/>
                  </a:cubicBezTo>
                  <a:lnTo>
                    <a:pt x="215" y="363"/>
                  </a:lnTo>
                  <a:cubicBezTo>
                    <a:pt x="203" y="363"/>
                    <a:pt x="197" y="358"/>
                    <a:pt x="192" y="347"/>
                  </a:cubicBezTo>
                  <a:lnTo>
                    <a:pt x="79" y="100"/>
                  </a:lnTo>
                  <a:cubicBezTo>
                    <a:pt x="73" y="86"/>
                    <a:pt x="62" y="64"/>
                    <a:pt x="57" y="49"/>
                  </a:cubicBezTo>
                  <a:lnTo>
                    <a:pt x="50" y="49"/>
                  </a:lnTo>
                  <a:cubicBezTo>
                    <a:pt x="52" y="66"/>
                    <a:pt x="53" y="83"/>
                    <a:pt x="53" y="100"/>
                  </a:cubicBezTo>
                  <a:lnTo>
                    <a:pt x="53" y="363"/>
                  </a:lnTo>
                  <a:lnTo>
                    <a:pt x="0" y="363"/>
                  </a:lnTo>
                  <a:lnTo>
                    <a:pt x="0" y="21"/>
                  </a:lnTo>
                  <a:cubicBezTo>
                    <a:pt x="0" y="7"/>
                    <a:pt x="7" y="0"/>
                    <a:pt x="20" y="0"/>
                  </a:cubicBezTo>
                  <a:lnTo>
                    <a:pt x="68" y="0"/>
                  </a:lnTo>
                  <a:cubicBezTo>
                    <a:pt x="80" y="0"/>
                    <a:pt x="86" y="6"/>
                    <a:pt x="92" y="17"/>
                  </a:cubicBezTo>
                  <a:lnTo>
                    <a:pt x="202" y="257"/>
                  </a:lnTo>
                  <a:cubicBezTo>
                    <a:pt x="208" y="272"/>
                    <a:pt x="219" y="293"/>
                    <a:pt x="227" y="312"/>
                  </a:cubicBezTo>
                  <a:lnTo>
                    <a:pt x="235" y="312"/>
                  </a:lnTo>
                  <a:cubicBezTo>
                    <a:pt x="233" y="293"/>
                    <a:pt x="232" y="274"/>
                    <a:pt x="232" y="255"/>
                  </a:cubicBezTo>
                  <a:lnTo>
                    <a:pt x="232" y="0"/>
                  </a:lnTo>
                  <a:lnTo>
                    <a:pt x="284" y="0"/>
                  </a:lnTo>
                  <a:lnTo>
                    <a:pt x="284" y="343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14"/>
            <p:cNvSpPr>
              <a:spLocks noChangeArrowheads="1"/>
            </p:cNvSpPr>
            <p:nvPr userDrawn="1"/>
          </p:nvSpPr>
          <p:spPr bwMode="auto">
            <a:xfrm>
              <a:off x="7340600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378701" y="695058"/>
              <a:ext cx="109537" cy="128587"/>
            </a:xfrm>
            <a:custGeom>
              <a:avLst/>
              <a:gdLst>
                <a:gd name="T0" fmla="*/ 199 w 306"/>
                <a:gd name="T1" fmla="*/ 348 h 363"/>
                <a:gd name="T2" fmla="*/ 179 w 306"/>
                <a:gd name="T3" fmla="*/ 363 h 363"/>
                <a:gd name="T4" fmla="*/ 128 w 306"/>
                <a:gd name="T5" fmla="*/ 363 h 363"/>
                <a:gd name="T6" fmla="*/ 108 w 306"/>
                <a:gd name="T7" fmla="*/ 348 h 363"/>
                <a:gd name="T8" fmla="*/ 0 w 306"/>
                <a:gd name="T9" fmla="*/ 0 h 363"/>
                <a:gd name="T10" fmla="*/ 55 w 306"/>
                <a:gd name="T11" fmla="*/ 0 h 363"/>
                <a:gd name="T12" fmla="*/ 137 w 306"/>
                <a:gd name="T13" fmla="*/ 283 h 363"/>
                <a:gd name="T14" fmla="*/ 147 w 306"/>
                <a:gd name="T15" fmla="*/ 323 h 363"/>
                <a:gd name="T16" fmla="*/ 161 w 306"/>
                <a:gd name="T17" fmla="*/ 323 h 363"/>
                <a:gd name="T18" fmla="*/ 171 w 306"/>
                <a:gd name="T19" fmla="*/ 283 h 363"/>
                <a:gd name="T20" fmla="*/ 252 w 306"/>
                <a:gd name="T21" fmla="*/ 0 h 363"/>
                <a:gd name="T22" fmla="*/ 306 w 306"/>
                <a:gd name="T23" fmla="*/ 0 h 363"/>
                <a:gd name="T24" fmla="*/ 199 w 306"/>
                <a:gd name="T25" fmla="*/ 34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" h="363">
                  <a:moveTo>
                    <a:pt x="199" y="348"/>
                  </a:moveTo>
                  <a:cubicBezTo>
                    <a:pt x="197" y="357"/>
                    <a:pt x="189" y="363"/>
                    <a:pt x="179" y="363"/>
                  </a:cubicBezTo>
                  <a:lnTo>
                    <a:pt x="128" y="363"/>
                  </a:lnTo>
                  <a:cubicBezTo>
                    <a:pt x="118" y="363"/>
                    <a:pt x="110" y="357"/>
                    <a:pt x="108" y="348"/>
                  </a:cubicBezTo>
                  <a:lnTo>
                    <a:pt x="0" y="0"/>
                  </a:lnTo>
                  <a:lnTo>
                    <a:pt x="55" y="0"/>
                  </a:lnTo>
                  <a:lnTo>
                    <a:pt x="137" y="283"/>
                  </a:lnTo>
                  <a:cubicBezTo>
                    <a:pt x="140" y="296"/>
                    <a:pt x="143" y="310"/>
                    <a:pt x="147" y="323"/>
                  </a:cubicBezTo>
                  <a:lnTo>
                    <a:pt x="161" y="323"/>
                  </a:lnTo>
                  <a:cubicBezTo>
                    <a:pt x="163" y="310"/>
                    <a:pt x="167" y="296"/>
                    <a:pt x="171" y="283"/>
                  </a:cubicBezTo>
                  <a:lnTo>
                    <a:pt x="252" y="0"/>
                  </a:lnTo>
                  <a:lnTo>
                    <a:pt x="306" y="0"/>
                  </a:lnTo>
                  <a:lnTo>
                    <a:pt x="199" y="348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7505700" y="695058"/>
              <a:ext cx="80962" cy="128587"/>
            </a:xfrm>
            <a:custGeom>
              <a:avLst/>
              <a:gdLst>
                <a:gd name="T0" fmla="*/ 228 w 228"/>
                <a:gd name="T1" fmla="*/ 361 h 365"/>
                <a:gd name="T2" fmla="*/ 73 w 228"/>
                <a:gd name="T3" fmla="*/ 365 h 365"/>
                <a:gd name="T4" fmla="*/ 0 w 228"/>
                <a:gd name="T5" fmla="*/ 300 h 365"/>
                <a:gd name="T6" fmla="*/ 0 w 228"/>
                <a:gd name="T7" fmla="*/ 65 h 365"/>
                <a:gd name="T8" fmla="*/ 73 w 228"/>
                <a:gd name="T9" fmla="*/ 0 h 365"/>
                <a:gd name="T10" fmla="*/ 228 w 228"/>
                <a:gd name="T11" fmla="*/ 4 h 365"/>
                <a:gd name="T12" fmla="*/ 226 w 228"/>
                <a:gd name="T13" fmla="*/ 45 h 365"/>
                <a:gd name="T14" fmla="*/ 82 w 228"/>
                <a:gd name="T15" fmla="*/ 45 h 365"/>
                <a:gd name="T16" fmla="*/ 53 w 228"/>
                <a:gd name="T17" fmla="*/ 79 h 365"/>
                <a:gd name="T18" fmla="*/ 53 w 228"/>
                <a:gd name="T19" fmla="*/ 152 h 365"/>
                <a:gd name="T20" fmla="*/ 206 w 228"/>
                <a:gd name="T21" fmla="*/ 152 h 365"/>
                <a:gd name="T22" fmla="*/ 206 w 228"/>
                <a:gd name="T23" fmla="*/ 194 h 365"/>
                <a:gd name="T24" fmla="*/ 53 w 228"/>
                <a:gd name="T25" fmla="*/ 194 h 365"/>
                <a:gd name="T26" fmla="*/ 53 w 228"/>
                <a:gd name="T27" fmla="*/ 287 h 365"/>
                <a:gd name="T28" fmla="*/ 82 w 228"/>
                <a:gd name="T29" fmla="*/ 321 h 365"/>
                <a:gd name="T30" fmla="*/ 226 w 228"/>
                <a:gd name="T31" fmla="*/ 321 h 365"/>
                <a:gd name="T32" fmla="*/ 228 w 228"/>
                <a:gd name="T33" fmla="*/ 361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65">
                  <a:moveTo>
                    <a:pt x="228" y="361"/>
                  </a:moveTo>
                  <a:cubicBezTo>
                    <a:pt x="180" y="365"/>
                    <a:pt x="125" y="365"/>
                    <a:pt x="73" y="365"/>
                  </a:cubicBezTo>
                  <a:cubicBezTo>
                    <a:pt x="27" y="365"/>
                    <a:pt x="0" y="340"/>
                    <a:pt x="0" y="300"/>
                  </a:cubicBezTo>
                  <a:lnTo>
                    <a:pt x="0" y="65"/>
                  </a:lnTo>
                  <a:cubicBezTo>
                    <a:pt x="0" y="25"/>
                    <a:pt x="28" y="0"/>
                    <a:pt x="73" y="0"/>
                  </a:cubicBezTo>
                  <a:cubicBezTo>
                    <a:pt x="125" y="0"/>
                    <a:pt x="180" y="0"/>
                    <a:pt x="228" y="4"/>
                  </a:cubicBezTo>
                  <a:lnTo>
                    <a:pt x="226" y="45"/>
                  </a:lnTo>
                  <a:lnTo>
                    <a:pt x="82" y="45"/>
                  </a:lnTo>
                  <a:cubicBezTo>
                    <a:pt x="61" y="45"/>
                    <a:pt x="53" y="54"/>
                    <a:pt x="53" y="79"/>
                  </a:cubicBezTo>
                  <a:lnTo>
                    <a:pt x="53" y="152"/>
                  </a:lnTo>
                  <a:lnTo>
                    <a:pt x="206" y="152"/>
                  </a:lnTo>
                  <a:lnTo>
                    <a:pt x="206" y="194"/>
                  </a:lnTo>
                  <a:lnTo>
                    <a:pt x="53" y="194"/>
                  </a:lnTo>
                  <a:lnTo>
                    <a:pt x="53" y="287"/>
                  </a:lnTo>
                  <a:cubicBezTo>
                    <a:pt x="53" y="312"/>
                    <a:pt x="61" y="321"/>
                    <a:pt x="82" y="321"/>
                  </a:cubicBezTo>
                  <a:lnTo>
                    <a:pt x="226" y="321"/>
                  </a:lnTo>
                  <a:lnTo>
                    <a:pt x="228" y="361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7612063" y="693471"/>
              <a:ext cx="92075" cy="130175"/>
            </a:xfrm>
            <a:custGeom>
              <a:avLst/>
              <a:gdLst>
                <a:gd name="T0" fmla="*/ 126 w 260"/>
                <a:gd name="T1" fmla="*/ 173 h 367"/>
                <a:gd name="T2" fmla="*/ 194 w 260"/>
                <a:gd name="T3" fmla="*/ 108 h 367"/>
                <a:gd name="T4" fmla="*/ 126 w 260"/>
                <a:gd name="T5" fmla="*/ 45 h 367"/>
                <a:gd name="T6" fmla="*/ 52 w 260"/>
                <a:gd name="T7" fmla="*/ 45 h 367"/>
                <a:gd name="T8" fmla="*/ 52 w 260"/>
                <a:gd name="T9" fmla="*/ 173 h 367"/>
                <a:gd name="T10" fmla="*/ 126 w 260"/>
                <a:gd name="T11" fmla="*/ 173 h 367"/>
                <a:gd name="T12" fmla="*/ 204 w 260"/>
                <a:gd name="T13" fmla="*/ 367 h 367"/>
                <a:gd name="T14" fmla="*/ 173 w 260"/>
                <a:gd name="T15" fmla="*/ 254 h 367"/>
                <a:gd name="T16" fmla="*/ 127 w 260"/>
                <a:gd name="T17" fmla="*/ 218 h 367"/>
                <a:gd name="T18" fmla="*/ 52 w 260"/>
                <a:gd name="T19" fmla="*/ 217 h 367"/>
                <a:gd name="T20" fmla="*/ 52 w 260"/>
                <a:gd name="T21" fmla="*/ 367 h 367"/>
                <a:gd name="T22" fmla="*/ 0 w 260"/>
                <a:gd name="T23" fmla="*/ 367 h 367"/>
                <a:gd name="T24" fmla="*/ 0 w 260"/>
                <a:gd name="T25" fmla="*/ 4 h 367"/>
                <a:gd name="T26" fmla="*/ 127 w 260"/>
                <a:gd name="T27" fmla="*/ 0 h 367"/>
                <a:gd name="T28" fmla="*/ 247 w 260"/>
                <a:gd name="T29" fmla="*/ 105 h 367"/>
                <a:gd name="T30" fmla="*/ 180 w 260"/>
                <a:gd name="T31" fmla="*/ 197 h 367"/>
                <a:gd name="T32" fmla="*/ 180 w 260"/>
                <a:gd name="T33" fmla="*/ 200 h 367"/>
                <a:gd name="T34" fmla="*/ 226 w 260"/>
                <a:gd name="T35" fmla="*/ 252 h 367"/>
                <a:gd name="T36" fmla="*/ 260 w 260"/>
                <a:gd name="T37" fmla="*/ 367 h 367"/>
                <a:gd name="T38" fmla="*/ 204 w 260"/>
                <a:gd name="T3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0" h="367">
                  <a:moveTo>
                    <a:pt x="126" y="173"/>
                  </a:moveTo>
                  <a:cubicBezTo>
                    <a:pt x="177" y="172"/>
                    <a:pt x="194" y="158"/>
                    <a:pt x="194" y="108"/>
                  </a:cubicBezTo>
                  <a:cubicBezTo>
                    <a:pt x="194" y="58"/>
                    <a:pt x="177" y="45"/>
                    <a:pt x="126" y="45"/>
                  </a:cubicBezTo>
                  <a:cubicBezTo>
                    <a:pt x="98" y="45"/>
                    <a:pt x="72" y="45"/>
                    <a:pt x="52" y="45"/>
                  </a:cubicBezTo>
                  <a:lnTo>
                    <a:pt x="52" y="173"/>
                  </a:lnTo>
                  <a:lnTo>
                    <a:pt x="126" y="173"/>
                  </a:lnTo>
                  <a:close/>
                  <a:moveTo>
                    <a:pt x="204" y="367"/>
                  </a:moveTo>
                  <a:lnTo>
                    <a:pt x="173" y="254"/>
                  </a:lnTo>
                  <a:cubicBezTo>
                    <a:pt x="164" y="228"/>
                    <a:pt x="150" y="218"/>
                    <a:pt x="127" y="218"/>
                  </a:cubicBezTo>
                  <a:lnTo>
                    <a:pt x="52" y="217"/>
                  </a:lnTo>
                  <a:lnTo>
                    <a:pt x="52" y="367"/>
                  </a:lnTo>
                  <a:lnTo>
                    <a:pt x="0" y="367"/>
                  </a:lnTo>
                  <a:lnTo>
                    <a:pt x="0" y="4"/>
                  </a:lnTo>
                  <a:cubicBezTo>
                    <a:pt x="40" y="0"/>
                    <a:pt x="68" y="0"/>
                    <a:pt x="127" y="0"/>
                  </a:cubicBezTo>
                  <a:cubicBezTo>
                    <a:pt x="212" y="0"/>
                    <a:pt x="247" y="23"/>
                    <a:pt x="247" y="105"/>
                  </a:cubicBezTo>
                  <a:cubicBezTo>
                    <a:pt x="247" y="162"/>
                    <a:pt x="229" y="191"/>
                    <a:pt x="180" y="197"/>
                  </a:cubicBezTo>
                  <a:lnTo>
                    <a:pt x="180" y="200"/>
                  </a:lnTo>
                  <a:cubicBezTo>
                    <a:pt x="198" y="205"/>
                    <a:pt x="218" y="221"/>
                    <a:pt x="226" y="252"/>
                  </a:cubicBezTo>
                  <a:lnTo>
                    <a:pt x="260" y="367"/>
                  </a:lnTo>
                  <a:lnTo>
                    <a:pt x="204" y="36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723188" y="691883"/>
              <a:ext cx="85725" cy="133350"/>
            </a:xfrm>
            <a:custGeom>
              <a:avLst/>
              <a:gdLst>
                <a:gd name="T0" fmla="*/ 229 w 243"/>
                <a:gd name="T1" fmla="*/ 11 h 375"/>
                <a:gd name="T2" fmla="*/ 226 w 243"/>
                <a:gd name="T3" fmla="*/ 49 h 375"/>
                <a:gd name="T4" fmla="*/ 122 w 243"/>
                <a:gd name="T5" fmla="*/ 47 h 375"/>
                <a:gd name="T6" fmla="*/ 53 w 243"/>
                <a:gd name="T7" fmla="*/ 97 h 375"/>
                <a:gd name="T8" fmla="*/ 97 w 243"/>
                <a:gd name="T9" fmla="*/ 152 h 375"/>
                <a:gd name="T10" fmla="*/ 169 w 243"/>
                <a:gd name="T11" fmla="*/ 172 h 375"/>
                <a:gd name="T12" fmla="*/ 243 w 243"/>
                <a:gd name="T13" fmla="*/ 276 h 375"/>
                <a:gd name="T14" fmla="*/ 119 w 243"/>
                <a:gd name="T15" fmla="*/ 375 h 375"/>
                <a:gd name="T16" fmla="*/ 5 w 243"/>
                <a:gd name="T17" fmla="*/ 365 h 375"/>
                <a:gd name="T18" fmla="*/ 9 w 243"/>
                <a:gd name="T19" fmla="*/ 326 h 375"/>
                <a:gd name="T20" fmla="*/ 120 w 243"/>
                <a:gd name="T21" fmla="*/ 329 h 375"/>
                <a:gd name="T22" fmla="*/ 189 w 243"/>
                <a:gd name="T23" fmla="*/ 275 h 375"/>
                <a:gd name="T24" fmla="*/ 146 w 243"/>
                <a:gd name="T25" fmla="*/ 219 h 375"/>
                <a:gd name="T26" fmla="*/ 72 w 243"/>
                <a:gd name="T27" fmla="*/ 199 h 375"/>
                <a:gd name="T28" fmla="*/ 0 w 243"/>
                <a:gd name="T29" fmla="*/ 96 h 375"/>
                <a:gd name="T30" fmla="*/ 120 w 243"/>
                <a:gd name="T31" fmla="*/ 0 h 375"/>
                <a:gd name="T32" fmla="*/ 229 w 243"/>
                <a:gd name="T33" fmla="*/ 1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3" h="375">
                  <a:moveTo>
                    <a:pt x="229" y="11"/>
                  </a:moveTo>
                  <a:lnTo>
                    <a:pt x="226" y="49"/>
                  </a:lnTo>
                  <a:cubicBezTo>
                    <a:pt x="195" y="48"/>
                    <a:pt x="156" y="47"/>
                    <a:pt x="122" y="47"/>
                  </a:cubicBezTo>
                  <a:cubicBezTo>
                    <a:pt x="72" y="47"/>
                    <a:pt x="53" y="49"/>
                    <a:pt x="53" y="97"/>
                  </a:cubicBezTo>
                  <a:cubicBezTo>
                    <a:pt x="53" y="135"/>
                    <a:pt x="67" y="145"/>
                    <a:pt x="97" y="152"/>
                  </a:cubicBezTo>
                  <a:lnTo>
                    <a:pt x="169" y="172"/>
                  </a:lnTo>
                  <a:cubicBezTo>
                    <a:pt x="225" y="188"/>
                    <a:pt x="243" y="221"/>
                    <a:pt x="243" y="276"/>
                  </a:cubicBezTo>
                  <a:cubicBezTo>
                    <a:pt x="243" y="359"/>
                    <a:pt x="206" y="375"/>
                    <a:pt x="119" y="375"/>
                  </a:cubicBezTo>
                  <a:cubicBezTo>
                    <a:pt x="96" y="375"/>
                    <a:pt x="56" y="374"/>
                    <a:pt x="5" y="365"/>
                  </a:cubicBezTo>
                  <a:lnTo>
                    <a:pt x="9" y="326"/>
                  </a:lnTo>
                  <a:cubicBezTo>
                    <a:pt x="75" y="328"/>
                    <a:pt x="93" y="329"/>
                    <a:pt x="120" y="329"/>
                  </a:cubicBezTo>
                  <a:cubicBezTo>
                    <a:pt x="173" y="328"/>
                    <a:pt x="189" y="320"/>
                    <a:pt x="189" y="275"/>
                  </a:cubicBezTo>
                  <a:cubicBezTo>
                    <a:pt x="189" y="236"/>
                    <a:pt x="175" y="227"/>
                    <a:pt x="146" y="219"/>
                  </a:cubicBezTo>
                  <a:lnTo>
                    <a:pt x="72" y="199"/>
                  </a:lnTo>
                  <a:cubicBezTo>
                    <a:pt x="19" y="184"/>
                    <a:pt x="0" y="151"/>
                    <a:pt x="0" y="96"/>
                  </a:cubicBezTo>
                  <a:cubicBezTo>
                    <a:pt x="0" y="12"/>
                    <a:pt x="38" y="0"/>
                    <a:pt x="120" y="0"/>
                  </a:cubicBezTo>
                  <a:cubicBezTo>
                    <a:pt x="154" y="0"/>
                    <a:pt x="192" y="2"/>
                    <a:pt x="229" y="11"/>
                  </a:cubicBez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Rectangle 19"/>
            <p:cNvSpPr>
              <a:spLocks noChangeArrowheads="1"/>
            </p:cNvSpPr>
            <p:nvPr userDrawn="1"/>
          </p:nvSpPr>
          <p:spPr bwMode="auto">
            <a:xfrm>
              <a:off x="7834312" y="695058"/>
              <a:ext cx="19050" cy="128587"/>
            </a:xfrm>
            <a:prstGeom prst="rect">
              <a:avLst/>
            </a:pr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7872413" y="695058"/>
              <a:ext cx="101600" cy="128587"/>
            </a:xfrm>
            <a:custGeom>
              <a:avLst/>
              <a:gdLst>
                <a:gd name="T0" fmla="*/ 168 w 283"/>
                <a:gd name="T1" fmla="*/ 47 h 363"/>
                <a:gd name="T2" fmla="*/ 168 w 283"/>
                <a:gd name="T3" fmla="*/ 363 h 363"/>
                <a:gd name="T4" fmla="*/ 114 w 283"/>
                <a:gd name="T5" fmla="*/ 363 h 363"/>
                <a:gd name="T6" fmla="*/ 114 w 283"/>
                <a:gd name="T7" fmla="*/ 47 h 363"/>
                <a:gd name="T8" fmla="*/ 0 w 283"/>
                <a:gd name="T9" fmla="*/ 47 h 363"/>
                <a:gd name="T10" fmla="*/ 0 w 283"/>
                <a:gd name="T11" fmla="*/ 0 h 363"/>
                <a:gd name="T12" fmla="*/ 283 w 283"/>
                <a:gd name="T13" fmla="*/ 0 h 363"/>
                <a:gd name="T14" fmla="*/ 283 w 283"/>
                <a:gd name="T15" fmla="*/ 47 h 363"/>
                <a:gd name="T16" fmla="*/ 168 w 283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" h="363">
                  <a:moveTo>
                    <a:pt x="168" y="47"/>
                  </a:moveTo>
                  <a:lnTo>
                    <a:pt x="168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3" y="0"/>
                  </a:lnTo>
                  <a:lnTo>
                    <a:pt x="283" y="47"/>
                  </a:lnTo>
                  <a:lnTo>
                    <a:pt x="168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21"/>
            <p:cNvSpPr>
              <a:spLocks noEditPoints="1"/>
            </p:cNvSpPr>
            <p:nvPr userDrawn="1"/>
          </p:nvSpPr>
          <p:spPr bwMode="auto">
            <a:xfrm>
              <a:off x="7969250" y="660133"/>
              <a:ext cx="114299" cy="163512"/>
            </a:xfrm>
            <a:custGeom>
              <a:avLst/>
              <a:gdLst>
                <a:gd name="T0" fmla="*/ 199 w 321"/>
                <a:gd name="T1" fmla="*/ 57 h 459"/>
                <a:gd name="T2" fmla="*/ 185 w 321"/>
                <a:gd name="T3" fmla="*/ 43 h 459"/>
                <a:gd name="T4" fmla="*/ 185 w 321"/>
                <a:gd name="T5" fmla="*/ 14 h 459"/>
                <a:gd name="T6" fmla="*/ 199 w 321"/>
                <a:gd name="T7" fmla="*/ 0 h 459"/>
                <a:gd name="T8" fmla="*/ 215 w 321"/>
                <a:gd name="T9" fmla="*/ 0 h 459"/>
                <a:gd name="T10" fmla="*/ 230 w 321"/>
                <a:gd name="T11" fmla="*/ 14 h 459"/>
                <a:gd name="T12" fmla="*/ 230 w 321"/>
                <a:gd name="T13" fmla="*/ 43 h 459"/>
                <a:gd name="T14" fmla="*/ 215 w 321"/>
                <a:gd name="T15" fmla="*/ 57 h 459"/>
                <a:gd name="T16" fmla="*/ 199 w 321"/>
                <a:gd name="T17" fmla="*/ 57 h 459"/>
                <a:gd name="T18" fmla="*/ 176 w 321"/>
                <a:gd name="T19" fmla="*/ 166 h 459"/>
                <a:gd name="T20" fmla="*/ 167 w 321"/>
                <a:gd name="T21" fmla="*/ 137 h 459"/>
                <a:gd name="T22" fmla="*/ 153 w 321"/>
                <a:gd name="T23" fmla="*/ 137 h 459"/>
                <a:gd name="T24" fmla="*/ 144 w 321"/>
                <a:gd name="T25" fmla="*/ 166 h 459"/>
                <a:gd name="T26" fmla="*/ 102 w 321"/>
                <a:gd name="T27" fmla="*/ 304 h 459"/>
                <a:gd name="T28" fmla="*/ 218 w 321"/>
                <a:gd name="T29" fmla="*/ 304 h 459"/>
                <a:gd name="T30" fmla="*/ 176 w 321"/>
                <a:gd name="T31" fmla="*/ 166 h 459"/>
                <a:gd name="T32" fmla="*/ 105 w 321"/>
                <a:gd name="T33" fmla="*/ 57 h 459"/>
                <a:gd name="T34" fmla="*/ 92 w 321"/>
                <a:gd name="T35" fmla="*/ 43 h 459"/>
                <a:gd name="T36" fmla="*/ 92 w 321"/>
                <a:gd name="T37" fmla="*/ 14 h 459"/>
                <a:gd name="T38" fmla="*/ 105 w 321"/>
                <a:gd name="T39" fmla="*/ 0 h 459"/>
                <a:gd name="T40" fmla="*/ 122 w 321"/>
                <a:gd name="T41" fmla="*/ 0 h 459"/>
                <a:gd name="T42" fmla="*/ 136 w 321"/>
                <a:gd name="T43" fmla="*/ 14 h 459"/>
                <a:gd name="T44" fmla="*/ 136 w 321"/>
                <a:gd name="T45" fmla="*/ 43 h 459"/>
                <a:gd name="T46" fmla="*/ 122 w 321"/>
                <a:gd name="T47" fmla="*/ 57 h 459"/>
                <a:gd name="T48" fmla="*/ 105 w 321"/>
                <a:gd name="T49" fmla="*/ 57 h 459"/>
                <a:gd name="T50" fmla="*/ 88 w 321"/>
                <a:gd name="T51" fmla="*/ 350 h 459"/>
                <a:gd name="T52" fmla="*/ 54 w 321"/>
                <a:gd name="T53" fmla="*/ 459 h 459"/>
                <a:gd name="T54" fmla="*/ 0 w 321"/>
                <a:gd name="T55" fmla="*/ 459 h 459"/>
                <a:gd name="T56" fmla="*/ 114 w 321"/>
                <a:gd name="T57" fmla="*/ 110 h 459"/>
                <a:gd name="T58" fmla="*/ 133 w 321"/>
                <a:gd name="T59" fmla="*/ 96 h 459"/>
                <a:gd name="T60" fmla="*/ 187 w 321"/>
                <a:gd name="T61" fmla="*/ 96 h 459"/>
                <a:gd name="T62" fmla="*/ 206 w 321"/>
                <a:gd name="T63" fmla="*/ 110 h 459"/>
                <a:gd name="T64" fmla="*/ 321 w 321"/>
                <a:gd name="T65" fmla="*/ 459 h 459"/>
                <a:gd name="T66" fmla="*/ 266 w 321"/>
                <a:gd name="T67" fmla="*/ 459 h 459"/>
                <a:gd name="T68" fmla="*/ 233 w 321"/>
                <a:gd name="T69" fmla="*/ 350 h 459"/>
                <a:gd name="T70" fmla="*/ 88 w 321"/>
                <a:gd name="T71" fmla="*/ 35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1" h="459">
                  <a:moveTo>
                    <a:pt x="199" y="57"/>
                  </a:moveTo>
                  <a:cubicBezTo>
                    <a:pt x="189" y="57"/>
                    <a:pt x="185" y="53"/>
                    <a:pt x="185" y="43"/>
                  </a:cubicBezTo>
                  <a:lnTo>
                    <a:pt x="185" y="14"/>
                  </a:lnTo>
                  <a:cubicBezTo>
                    <a:pt x="185" y="6"/>
                    <a:pt x="189" y="0"/>
                    <a:pt x="199" y="0"/>
                  </a:cubicBezTo>
                  <a:lnTo>
                    <a:pt x="215" y="0"/>
                  </a:lnTo>
                  <a:cubicBezTo>
                    <a:pt x="224" y="0"/>
                    <a:pt x="230" y="6"/>
                    <a:pt x="230" y="14"/>
                  </a:cubicBezTo>
                  <a:lnTo>
                    <a:pt x="230" y="43"/>
                  </a:lnTo>
                  <a:cubicBezTo>
                    <a:pt x="230" y="53"/>
                    <a:pt x="224" y="57"/>
                    <a:pt x="215" y="57"/>
                  </a:cubicBezTo>
                  <a:lnTo>
                    <a:pt x="199" y="57"/>
                  </a:lnTo>
                  <a:close/>
                  <a:moveTo>
                    <a:pt x="176" y="166"/>
                  </a:moveTo>
                  <a:cubicBezTo>
                    <a:pt x="173" y="157"/>
                    <a:pt x="170" y="146"/>
                    <a:pt x="167" y="137"/>
                  </a:cubicBezTo>
                  <a:lnTo>
                    <a:pt x="153" y="137"/>
                  </a:lnTo>
                  <a:cubicBezTo>
                    <a:pt x="150" y="146"/>
                    <a:pt x="147" y="157"/>
                    <a:pt x="144" y="166"/>
                  </a:cubicBezTo>
                  <a:lnTo>
                    <a:pt x="102" y="304"/>
                  </a:lnTo>
                  <a:lnTo>
                    <a:pt x="218" y="304"/>
                  </a:lnTo>
                  <a:lnTo>
                    <a:pt x="176" y="166"/>
                  </a:lnTo>
                  <a:close/>
                  <a:moveTo>
                    <a:pt x="105" y="57"/>
                  </a:moveTo>
                  <a:cubicBezTo>
                    <a:pt x="96" y="57"/>
                    <a:pt x="92" y="53"/>
                    <a:pt x="92" y="43"/>
                  </a:cubicBezTo>
                  <a:lnTo>
                    <a:pt x="92" y="14"/>
                  </a:lnTo>
                  <a:cubicBezTo>
                    <a:pt x="92" y="6"/>
                    <a:pt x="96" y="0"/>
                    <a:pt x="105" y="0"/>
                  </a:cubicBezTo>
                  <a:lnTo>
                    <a:pt x="122" y="0"/>
                  </a:lnTo>
                  <a:cubicBezTo>
                    <a:pt x="132" y="0"/>
                    <a:pt x="136" y="6"/>
                    <a:pt x="136" y="14"/>
                  </a:cubicBezTo>
                  <a:lnTo>
                    <a:pt x="136" y="43"/>
                  </a:lnTo>
                  <a:cubicBezTo>
                    <a:pt x="136" y="53"/>
                    <a:pt x="132" y="57"/>
                    <a:pt x="122" y="57"/>
                  </a:cubicBezTo>
                  <a:lnTo>
                    <a:pt x="105" y="57"/>
                  </a:lnTo>
                  <a:close/>
                  <a:moveTo>
                    <a:pt x="88" y="350"/>
                  </a:moveTo>
                  <a:lnTo>
                    <a:pt x="54" y="459"/>
                  </a:lnTo>
                  <a:lnTo>
                    <a:pt x="0" y="459"/>
                  </a:lnTo>
                  <a:lnTo>
                    <a:pt x="114" y="110"/>
                  </a:lnTo>
                  <a:cubicBezTo>
                    <a:pt x="116" y="102"/>
                    <a:pt x="124" y="96"/>
                    <a:pt x="133" y="96"/>
                  </a:cubicBezTo>
                  <a:lnTo>
                    <a:pt x="187" y="96"/>
                  </a:lnTo>
                  <a:cubicBezTo>
                    <a:pt x="196" y="96"/>
                    <a:pt x="204" y="102"/>
                    <a:pt x="206" y="110"/>
                  </a:cubicBezTo>
                  <a:lnTo>
                    <a:pt x="321" y="459"/>
                  </a:lnTo>
                  <a:lnTo>
                    <a:pt x="266" y="459"/>
                  </a:lnTo>
                  <a:lnTo>
                    <a:pt x="233" y="350"/>
                  </a:lnTo>
                  <a:lnTo>
                    <a:pt x="88" y="350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8078788" y="695058"/>
              <a:ext cx="100012" cy="128587"/>
            </a:xfrm>
            <a:custGeom>
              <a:avLst/>
              <a:gdLst>
                <a:gd name="T0" fmla="*/ 167 w 282"/>
                <a:gd name="T1" fmla="*/ 47 h 363"/>
                <a:gd name="T2" fmla="*/ 167 w 282"/>
                <a:gd name="T3" fmla="*/ 363 h 363"/>
                <a:gd name="T4" fmla="*/ 114 w 282"/>
                <a:gd name="T5" fmla="*/ 363 h 363"/>
                <a:gd name="T6" fmla="*/ 114 w 282"/>
                <a:gd name="T7" fmla="*/ 47 h 363"/>
                <a:gd name="T8" fmla="*/ 0 w 282"/>
                <a:gd name="T9" fmla="*/ 47 h 363"/>
                <a:gd name="T10" fmla="*/ 0 w 282"/>
                <a:gd name="T11" fmla="*/ 0 h 363"/>
                <a:gd name="T12" fmla="*/ 282 w 282"/>
                <a:gd name="T13" fmla="*/ 0 h 363"/>
                <a:gd name="T14" fmla="*/ 282 w 282"/>
                <a:gd name="T15" fmla="*/ 47 h 363"/>
                <a:gd name="T16" fmla="*/ 167 w 282"/>
                <a:gd name="T17" fmla="*/ 47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" h="363">
                  <a:moveTo>
                    <a:pt x="167" y="47"/>
                  </a:moveTo>
                  <a:lnTo>
                    <a:pt x="167" y="363"/>
                  </a:lnTo>
                  <a:lnTo>
                    <a:pt x="114" y="363"/>
                  </a:lnTo>
                  <a:lnTo>
                    <a:pt x="114" y="47"/>
                  </a:lnTo>
                  <a:lnTo>
                    <a:pt x="0" y="47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2" y="47"/>
                  </a:lnTo>
                  <a:lnTo>
                    <a:pt x="167" y="47"/>
                  </a:lnTo>
                  <a:close/>
                </a:path>
              </a:pathLst>
            </a:custGeom>
            <a:solidFill>
              <a:srgbClr val="9090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cxnSp>
        <p:nvCxnSpPr>
          <p:cNvPr id="8" name="Gerade Verbindung 7"/>
          <p:cNvCxnSpPr/>
          <p:nvPr/>
        </p:nvCxnSpPr>
        <p:spPr>
          <a:xfrm>
            <a:off x="285061" y="4786227"/>
            <a:ext cx="857387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49" y="281842"/>
            <a:ext cx="1722158" cy="6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0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ts val="2600"/>
        </a:lnSpc>
        <a:spcBef>
          <a:spcPts val="600"/>
        </a:spcBef>
        <a:buNone/>
        <a:defRPr sz="2200" kern="1200" cap="all" baseline="0">
          <a:solidFill>
            <a:schemeClr val="accent3"/>
          </a:solidFill>
          <a:latin typeface="Exo 2 Semi Bold" pitchFamily="50" charset="0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spcBef>
          <a:spcPts val="600"/>
        </a:spcBef>
        <a:spcAft>
          <a:spcPts val="600"/>
        </a:spcAft>
        <a:buFont typeface="Calibri" panose="020F0502020204030204" pitchFamily="34" charset="0"/>
        <a:buChar char="−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spcBef>
          <a:spcPts val="600"/>
        </a:spcBef>
        <a:spcAft>
          <a:spcPts val="300"/>
        </a:spcAft>
        <a:buFont typeface="Calibri" panose="020F0502020204030204" pitchFamily="34" charset="0"/>
        <a:buChar char="−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spcBef>
          <a:spcPts val="300"/>
        </a:spcBef>
        <a:spcAft>
          <a:spcPts val="300"/>
        </a:spcAft>
        <a:buFont typeface="Calibri" panose="020F0502020204030204" pitchFamily="34" charset="0"/>
        <a:buChar char="−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spcBef>
          <a:spcPts val="300"/>
        </a:spcBef>
        <a:buFont typeface="Calibri" panose="020F0502020204030204" pitchFamily="34" charset="0"/>
        <a:buChar char="−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spcBef>
          <a:spcPts val="0"/>
        </a:spcBef>
        <a:buFont typeface="Calibri" panose="020F0502020204030204" pitchFamily="34" charset="0"/>
        <a:buChar char="−"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alphaModFix amt="1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463473" y="4840002"/>
            <a:ext cx="2586015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ea typeface="ＭＳ Ｐゴシック" charset="0"/>
              </a:rPr>
              <a:t>luetticke@physik.uni-bonn.de</a:t>
            </a:r>
            <a:endParaRPr lang="en-US" dirty="0">
              <a:ea typeface="ＭＳ Ｐゴシック" charset="0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0473" y="4840002"/>
            <a:ext cx="4372433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ＭＳ Ｐゴシック" charset="0"/>
              </a:rPr>
              <a:t>Location - Date</a:t>
            </a:r>
            <a:endParaRPr lang="en-US" dirty="0">
              <a:ea typeface="ＭＳ Ｐゴシック" charset="0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843" y="4840002"/>
            <a:ext cx="105723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28AB73-45B1-EF46-9695-5E2C4287C799}" type="slidenum">
              <a:rPr lang="en-US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7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hf hdr="0"/>
  <p:txStyles>
    <p:titleStyle>
      <a:lvl1pPr algn="ctr" defTabSz="389626" rtl="0" eaLnBrk="1" latinLnBrk="0" hangingPunct="1">
        <a:spcBef>
          <a:spcPct val="0"/>
        </a:spcBef>
        <a:buNone/>
        <a:defRPr sz="2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3896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389626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38962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389626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389626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hyperlink" Target="https://www.google.de/url?sa=i&amp;rct=j&amp;q=&amp;esrc=s&amp;source=images&amp;cd=&amp;cad=rja&amp;uact=8&amp;ved=2ahUKEwje9ILxtt7bAhWGKpQKHUvWB3oQjRx6BAgBEAU&amp;url=https://pixabay.com/de/qualit%C3%A4t-haken-h%C3%A4kchen-abgehakt-ja-500950/&amp;psig=AOvVaw1LQ_UJuiPleg4EIGoSFyJ5&amp;ust=15294530864125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de/url?sa=i&amp;rct=j&amp;q=&amp;esrc=s&amp;source=images&amp;cd=&amp;cad=rja&amp;uact=8&amp;ved=2ahUKEwiYyN79t97bAhVOv5QKHb12CgkQjRx6BAgBEAU&amp;url=https://pixabay.com/de/users/FreeCliparts-812/&amp;psig=AOvVaw3S-H6t_VfcRyYSFnBmHhun&amp;ust=1529453326011356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www.google.de/url?sa=i&amp;rct=j&amp;q=&amp;esrc=s&amp;source=images&amp;cd=&amp;cad=rja&amp;uact=8&amp;ved=2ahUKEwjVm4i1t97bAhUJk5QKHRNUBkQQjRx6BAgBEAU&amp;url=http://de.clashofclans.wikia.com/wiki/Datei:Rotes_X.png&amp;psig=AOvVaw3sf3FOKk_HLS6hm8xcDTYJ&amp;ust=152945322033979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google.de/url?sa=i&amp;rct=j&amp;q=&amp;esrc=s&amp;source=images&amp;cd=&amp;cad=rja&amp;uact=8&amp;ved=2ahUKEwiYyN79t97bAhVOv5QKHb12CgkQjRx6BAgBEAU&amp;url=https://pixabay.com/de/users/FreeCliparts-812/&amp;psig=AOvVaw3S-H6t_VfcRyYSFnBmHhun&amp;ust=152945332601135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54469" y="3870800"/>
            <a:ext cx="5229699" cy="357134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ea typeface="Ebrima"/>
                <a:cs typeface="Ebrima"/>
              </a:rPr>
              <a:t>•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Florian Lütticke</a:t>
            </a:r>
            <a:endParaRPr lang="en-US" sz="1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7584" y="2067694"/>
            <a:ext cx="5661747" cy="1209026"/>
          </a:xfrm>
        </p:spPr>
        <p:txBody>
          <a:bodyPr/>
          <a:lstStyle/>
          <a:p>
            <a:r>
              <a:rPr lang="de-DE" sz="2800" dirty="0"/>
              <a:t>PXD </a:t>
            </a:r>
            <a:r>
              <a:rPr lang="de-DE" sz="2800" dirty="0" err="1"/>
              <a:t>Local</a:t>
            </a:r>
            <a:r>
              <a:rPr lang="de-DE" sz="2800" dirty="0"/>
              <a:t> </a:t>
            </a:r>
            <a:r>
              <a:rPr lang="en-US" sz="2800" dirty="0"/>
              <a:t>DAQ Status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27584" y="4299942"/>
            <a:ext cx="53285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Universität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Bonn, </a:t>
            </a:r>
            <a:r>
              <a:rPr lang="en-US" sz="1400" dirty="0" err="1" smtClean="0">
                <a:latin typeface="+mj-lt"/>
              </a:rPr>
              <a:t>Physikalisches</a:t>
            </a:r>
            <a:r>
              <a:rPr lang="en-US" sz="1400" dirty="0">
                <a:latin typeface="+mj-lt"/>
              </a:rPr>
              <a:t> </a:t>
            </a:r>
            <a:r>
              <a:rPr lang="de-DE" sz="1400" dirty="0" smtClean="0">
                <a:latin typeface="+mj-lt"/>
              </a:rPr>
              <a:t>Institut, Nussallee 12 </a:t>
            </a:r>
            <a:endParaRPr lang="de-DE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9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Storage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No live data storage on KEKCC due to slow connection.</a:t>
            </a:r>
          </a:p>
          <a:p>
            <a:r>
              <a:rPr lang="en-US" sz="1600" dirty="0"/>
              <a:t>“Unlimited“ backup storage on KEKCC</a:t>
            </a:r>
          </a:p>
          <a:p>
            <a:r>
              <a:rPr lang="en-US" sz="1600" dirty="0"/>
              <a:t>Data flow (current plan):</a:t>
            </a:r>
          </a:p>
          <a:p>
            <a:pPr lvl="1"/>
            <a:r>
              <a:rPr lang="en-US" sz="1400" dirty="0"/>
              <a:t>Store raw data on fast (SSD) Storage.</a:t>
            </a:r>
          </a:p>
          <a:p>
            <a:pPr lvl="1"/>
            <a:r>
              <a:rPr lang="en-US" sz="1400" dirty="0"/>
              <a:t>Store analysis results to local (HDD) storage, move raw files to local storage.</a:t>
            </a:r>
          </a:p>
          <a:p>
            <a:pPr lvl="1"/>
            <a:r>
              <a:rPr lang="en-US" sz="1400" dirty="0"/>
              <a:t>Backup data at KEKCC </a:t>
            </a:r>
            <a:r>
              <a:rPr lang="en-US" sz="1400" dirty="0" smtClean="0"/>
              <a:t>	</a:t>
            </a:r>
            <a:endParaRPr lang="de-DE" dirty="0" smtClean="0"/>
          </a:p>
          <a:p>
            <a:r>
              <a:rPr lang="de-DE" dirty="0" smtClean="0"/>
              <a:t>Backup </a:t>
            </a:r>
            <a:r>
              <a:rPr lang="de-DE" dirty="0" err="1" smtClean="0"/>
              <a:t>needs</a:t>
            </a:r>
            <a:r>
              <a:rPr lang="de-DE" dirty="0" smtClean="0"/>
              <a:t> a </a:t>
            </a:r>
            <a:r>
              <a:rPr lang="de-DE" dirty="0" err="1" smtClean="0"/>
              <a:t>password</a:t>
            </a:r>
            <a:r>
              <a:rPr lang="de-DE" dirty="0" smtClean="0"/>
              <a:t> – but </a:t>
            </a:r>
            <a:br>
              <a:rPr lang="de-DE" dirty="0" smtClean="0"/>
            </a:b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an </a:t>
            </a:r>
            <a:r>
              <a:rPr lang="de-DE" dirty="0" err="1" smtClean="0"/>
              <a:t>automatic</a:t>
            </a:r>
            <a:r>
              <a:rPr lang="de-DE" dirty="0" smtClean="0"/>
              <a:t> </a:t>
            </a:r>
            <a:r>
              <a:rPr lang="de-DE" dirty="0" err="1" smtClean="0"/>
              <a:t>routine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create</a:t>
            </a:r>
            <a:r>
              <a:rPr lang="de-DE" dirty="0" smtClean="0"/>
              <a:t> a </a:t>
            </a:r>
            <a:r>
              <a:rPr lang="de-DE" dirty="0" err="1" smtClean="0"/>
              <a:t>default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folder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.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luetticke@physik.uni.bonn.de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10</a:t>
            </a:fld>
            <a:endParaRPr lang="en-US"/>
          </a:p>
        </p:txBody>
      </p:sp>
      <p:sp>
        <p:nvSpPr>
          <p:cNvPr id="6" name="Abgerundetes Rechteck 5"/>
          <p:cNvSpPr/>
          <p:nvPr/>
        </p:nvSpPr>
        <p:spPr>
          <a:xfrm>
            <a:off x="3563888" y="3003798"/>
            <a:ext cx="5510708" cy="172819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numCol="1" rtlCol="0" anchor="t" anchorCtr="0"/>
          <a:lstStyle/>
          <a:p>
            <a:r>
              <a:rPr lang="en-GB" sz="2000" b="1" dirty="0"/>
              <a:t> </a:t>
            </a:r>
            <a:r>
              <a:rPr lang="en-GB" sz="2000" b="1" dirty="0" smtClean="0"/>
              <a:t>How to Access PXD local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Login to KEKCC with your credentials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The data is located in:</a:t>
            </a:r>
            <a:br>
              <a:rPr lang="en-GB" sz="2000" b="1" dirty="0" smtClean="0"/>
            </a:br>
            <a:r>
              <a:rPr lang="en-US" sz="2000" b="1" dirty="0" smtClean="0"/>
              <a:t>/</a:t>
            </a:r>
            <a:r>
              <a:rPr lang="en-US" sz="2000" b="1" dirty="0" err="1"/>
              <a:t>ghi</a:t>
            </a:r>
            <a:r>
              <a:rPr lang="en-US" sz="2000" b="1" dirty="0"/>
              <a:t>/fs01/belle2/</a:t>
            </a:r>
            <a:r>
              <a:rPr lang="en-US" sz="2000" b="1" dirty="0" err="1"/>
              <a:t>bdata</a:t>
            </a:r>
            <a:r>
              <a:rPr lang="en-US" sz="2000" b="1" dirty="0"/>
              <a:t>/group/detector/PXD</a:t>
            </a:r>
            <a:r>
              <a:rPr lang="en-US" sz="2000" b="1" dirty="0" smtClean="0"/>
              <a:t>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smtClean="0"/>
              <a:t>The </a:t>
            </a:r>
            <a:r>
              <a:rPr lang="de-DE" sz="2000" b="1" dirty="0" err="1" smtClean="0"/>
              <a:t>folder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is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available</a:t>
            </a:r>
            <a:r>
              <a:rPr lang="de-DE" sz="2000" b="1" dirty="0" smtClean="0"/>
              <a:t> on all KEKCC </a:t>
            </a:r>
            <a:r>
              <a:rPr lang="de-DE" sz="2000" b="1" dirty="0" err="1" smtClean="0"/>
              <a:t>login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nodes</a:t>
            </a:r>
            <a:r>
              <a:rPr lang="de-DE" sz="2000" b="1" dirty="0" smtClean="0"/>
              <a:t>.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61821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 </a:t>
            </a:r>
            <a:r>
              <a:rPr lang="de-DE" dirty="0" err="1" smtClean="0"/>
              <a:t>Estimates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Calibration</a:t>
            </a:r>
            <a:r>
              <a:rPr lang="de-DE" dirty="0" smtClean="0"/>
              <a:t> Time </a:t>
            </a:r>
            <a:r>
              <a:rPr lang="de-DE" dirty="0" err="1" smtClean="0"/>
              <a:t>for</a:t>
            </a:r>
            <a:r>
              <a:rPr lang="de-DE" dirty="0" smtClean="0"/>
              <a:t> Phase 3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Needed</a:t>
            </a:r>
            <a:r>
              <a:rPr lang="de-DE" dirty="0" smtClean="0"/>
              <a:t>! </a:t>
            </a:r>
            <a:r>
              <a:rPr lang="de-DE" dirty="0" err="1" smtClean="0"/>
              <a:t>Current</a:t>
            </a:r>
            <a:r>
              <a:rPr lang="de-DE" dirty="0" smtClean="0"/>
              <a:t> Plan: 10 min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day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calibration</a:t>
            </a:r>
            <a:endParaRPr lang="de-DE" dirty="0" smtClean="0"/>
          </a:p>
          <a:p>
            <a:r>
              <a:rPr lang="en-US" dirty="0"/>
              <a:t>Suggestion 1:</a:t>
            </a:r>
          </a:p>
          <a:p>
            <a:pPr marL="360000"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Pedestals: 30 sec</a:t>
            </a:r>
          </a:p>
          <a:p>
            <a:pPr marL="360000"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Noise scan: 30 sec</a:t>
            </a:r>
          </a:p>
          <a:p>
            <a:pPr marL="360000"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ADC scans: 3-5 min (Measure default setting and one setting to check for optimal values)</a:t>
            </a:r>
          </a:p>
          <a:p>
            <a:pPr marL="360000"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Gate On Voltage scan or other short measurement</a:t>
            </a:r>
            <a:r>
              <a:rPr lang="en-US" dirty="0" smtClean="0"/>
              <a:t>.</a:t>
            </a:r>
          </a:p>
          <a:p>
            <a:pPr marL="360000" lvl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After a Month all surrounding settings will have been checked and a new optimal point can be chosen.</a:t>
            </a:r>
            <a:endParaRPr lang="en-US" dirty="0"/>
          </a:p>
          <a:p>
            <a:r>
              <a:rPr lang="en-US" dirty="0"/>
              <a:t>Suggestion 2:</a:t>
            </a:r>
          </a:p>
          <a:p>
            <a:pPr marL="360000"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For 5 IPDAC and 5 </a:t>
            </a:r>
            <a:r>
              <a:rPr lang="en-US" dirty="0" err="1"/>
              <a:t>SubIn</a:t>
            </a:r>
            <a:r>
              <a:rPr lang="en-US" dirty="0"/>
              <a:t> Settings, measure Offsets and select optimal setting. (7 Min)</a:t>
            </a:r>
          </a:p>
          <a:p>
            <a:pPr marL="360000"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Then do pedestals</a:t>
            </a:r>
          </a:p>
          <a:p>
            <a:pPr marL="360000"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Then do noise scan.</a:t>
            </a:r>
          </a:p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8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r>
              <a:rPr lang="en-US" dirty="0" smtClean="0"/>
              <a:t>PXD local DAQ hardware ready and running at KEK</a:t>
            </a:r>
            <a:r>
              <a:rPr lang="en-US" dirty="0" smtClean="0"/>
              <a:t>. </a:t>
            </a:r>
            <a:r>
              <a:rPr lang="en-US" dirty="0" smtClean="0"/>
              <a:t>Tested with 5 kHz</a:t>
            </a:r>
            <a:endParaRPr lang="en-US" dirty="0" smtClean="0"/>
          </a:p>
          <a:p>
            <a:r>
              <a:rPr lang="en-US" dirty="0" smtClean="0"/>
              <a:t>Software still needs some work</a:t>
            </a:r>
          </a:p>
          <a:p>
            <a:r>
              <a:rPr lang="en-US" dirty="0" smtClean="0"/>
              <a:t>How do we organize our data so that it is still useful in a few years?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5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(Old)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estimates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6709" y="1059582"/>
            <a:ext cx="8571547" cy="3672408"/>
          </a:xfrm>
        </p:spPr>
        <p:txBody>
          <a:bodyPr numCol="3"/>
          <a:lstStyle/>
          <a:p>
            <a:pPr>
              <a:spcBef>
                <a:spcPts val="0"/>
              </a:spcBef>
            </a:pPr>
            <a:r>
              <a:rPr lang="en-US" sz="1600" b="1" dirty="0"/>
              <a:t>Pedestals: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Once per run, 3 runs/day, 200 days/year, 10 years: 6000 pedestals during lifetime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100 (1000?) Frames:  760MB (7.5GB) for pedestals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Total:  4 TB (40 TB)</a:t>
            </a:r>
          </a:p>
          <a:p>
            <a:pPr>
              <a:spcBef>
                <a:spcPts val="0"/>
              </a:spcBef>
            </a:pPr>
            <a:r>
              <a:rPr lang="en-US" sz="1600" b="1" dirty="0"/>
              <a:t>Offsets </a:t>
            </a:r>
            <a:endParaRPr lang="en-US" sz="1400" b="1" dirty="0"/>
          </a:p>
          <a:p>
            <a:pPr lvl="1">
              <a:spcBef>
                <a:spcPts val="0"/>
              </a:spcBef>
            </a:pPr>
            <a:r>
              <a:rPr lang="en-US" sz="1400" dirty="0"/>
              <a:t>Once per Week, 40 weeks/year, 10 years: 400 Offset per lifetime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~32 (IPDAC) * 4(OFFSET) * ?4(</a:t>
            </a:r>
            <a:r>
              <a:rPr lang="en-US" sz="1400" dirty="0" err="1"/>
              <a:t>SubIn</a:t>
            </a:r>
            <a:r>
              <a:rPr lang="en-US" sz="1400" dirty="0"/>
              <a:t>) * 100 Frames: 100-400 GB for Offsets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Total:  40-160 TB</a:t>
            </a:r>
          </a:p>
          <a:p>
            <a:pPr>
              <a:spcBef>
                <a:spcPts val="0"/>
              </a:spcBef>
            </a:pPr>
            <a:endParaRPr lang="en-US" sz="1600" b="1" dirty="0" smtClean="0"/>
          </a:p>
          <a:p>
            <a:pPr>
              <a:spcBef>
                <a:spcPts val="0"/>
              </a:spcBef>
            </a:pPr>
            <a:endParaRPr lang="en-US" sz="1600" b="1" dirty="0"/>
          </a:p>
          <a:p>
            <a:pPr>
              <a:spcBef>
                <a:spcPts val="0"/>
              </a:spcBef>
            </a:pPr>
            <a:r>
              <a:rPr lang="en-US" sz="1600" b="1" dirty="0" smtClean="0"/>
              <a:t>Delays</a:t>
            </a:r>
            <a:endParaRPr lang="en-US" sz="1400" b="1" dirty="0"/>
          </a:p>
          <a:p>
            <a:pPr lvl="1">
              <a:spcBef>
                <a:spcPts val="0"/>
              </a:spcBef>
            </a:pPr>
            <a:r>
              <a:rPr lang="en-US" sz="1400" dirty="0"/>
              <a:t>Once a month, 10 months/year, 10 years: 100 delays per lifetime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5 frames * 16 * 16 settings: 10 GB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Total:  1 </a:t>
            </a:r>
            <a:r>
              <a:rPr lang="en-US" sz="1400" dirty="0" smtClean="0"/>
              <a:t>TB</a:t>
            </a:r>
            <a:endParaRPr lang="en-US" sz="1100" dirty="0"/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/>
              <a:t>DCD transfer curves</a:t>
            </a:r>
            <a:endParaRPr lang="en-US" sz="1400" b="1" dirty="0"/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Once per 2 months, 10 months/year, 10 years: 50 measurements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80 GB for all ADC channels (2MB channel, 2000 points/channel, 256 values/point),  one setting.  (2 * 25 settings?)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Total:  4 TB (200 TB</a:t>
            </a:r>
            <a:r>
              <a:rPr lang="en-US" sz="1400" dirty="0" smtClean="0"/>
              <a:t>?)</a:t>
            </a:r>
            <a:endParaRPr lang="de-DE" sz="12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 smtClean="0"/>
              <a:t>Time </a:t>
            </a:r>
            <a:r>
              <a:rPr lang="en-US" sz="1050" b="1" dirty="0"/>
              <a:t>estimates: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Pedestals:   1 min DAQ + 1 min </a:t>
            </a:r>
            <a:r>
              <a:rPr lang="en-US" sz="1050" dirty="0" err="1"/>
              <a:t>calc</a:t>
            </a:r>
            <a:r>
              <a:rPr lang="en-US" sz="1050" dirty="0"/>
              <a:t> + 2 min upload. </a:t>
            </a:r>
            <a:r>
              <a:rPr lang="en-US" sz="1050" u="sng" dirty="0"/>
              <a:t>4 min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Offset: 5 sec DAQ/setting * 32*4*4 settings.  </a:t>
            </a:r>
            <a:r>
              <a:rPr lang="en-US" sz="1050" u="sng" dirty="0"/>
              <a:t>40 min </a:t>
            </a:r>
            <a:r>
              <a:rPr lang="en-US" sz="1050" dirty="0"/>
              <a:t>+ </a:t>
            </a:r>
            <a:r>
              <a:rPr lang="en-US" sz="1050" dirty="0" err="1"/>
              <a:t>calc</a:t>
            </a:r>
            <a:endParaRPr lang="en-US" sz="105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Delays: 4 sec DAQ/setting * 16 *16 settings:  </a:t>
            </a:r>
            <a:r>
              <a:rPr lang="en-US" sz="1050" u="sng" dirty="0"/>
              <a:t>18 min </a:t>
            </a:r>
            <a:r>
              <a:rPr lang="en-US" sz="1050" dirty="0"/>
              <a:t>+ </a:t>
            </a:r>
            <a:r>
              <a:rPr lang="en-US" sz="1050" dirty="0" err="1"/>
              <a:t>calc</a:t>
            </a:r>
            <a:endParaRPr lang="en-US" sz="105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DCD transfer curves:  DHE current source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050" dirty="0"/>
              <a:t>10 min (All settings, one channel/DCD) 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050" dirty="0"/>
              <a:t>55 min (one setting, all channel)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050" u="sng" dirty="0"/>
              <a:t>42h</a:t>
            </a:r>
            <a:r>
              <a:rPr lang="en-US" sz="1050" dirty="0"/>
              <a:t> (full scan)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5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Other Scans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/>
              <a:t>SubIn</a:t>
            </a:r>
            <a:r>
              <a:rPr lang="en-US" sz="1100" b="1" dirty="0"/>
              <a:t>/Gate voltage: </a:t>
            </a:r>
            <a:r>
              <a:rPr lang="en-US" sz="1050" dirty="0"/>
              <a:t>Can be included in offset, would increase the time by 16 when using 4 voltage values  and 4 </a:t>
            </a:r>
            <a:r>
              <a:rPr lang="en-US" sz="1050" dirty="0" err="1"/>
              <a:t>SubIn</a:t>
            </a:r>
            <a:r>
              <a:rPr lang="en-US" sz="1050" dirty="0"/>
              <a:t> values(then the scan is the perfect pedestal compressor scan)</a:t>
            </a:r>
            <a:br>
              <a:rPr lang="en-US" sz="1050" dirty="0"/>
            </a:br>
            <a:r>
              <a:rPr lang="en-US" sz="1050" dirty="0"/>
              <a:t>Else: Short </a:t>
            </a:r>
            <a:r>
              <a:rPr lang="en-US" sz="1050" dirty="0" err="1"/>
              <a:t>SubIn</a:t>
            </a:r>
            <a:r>
              <a:rPr lang="en-US" sz="1050" dirty="0"/>
              <a:t>  </a:t>
            </a:r>
            <a:r>
              <a:rPr lang="en-US" sz="1050" dirty="0" err="1"/>
              <a:t>VGate</a:t>
            </a:r>
            <a:r>
              <a:rPr lang="en-US" sz="1050" dirty="0"/>
              <a:t> scan, then 10 min Offset scan. Much faster, perhaps less pedestal compression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Pedestal verification</a:t>
            </a:r>
            <a:r>
              <a:rPr lang="en-US" sz="1050" dirty="0"/>
              <a:t>/noisy </a:t>
            </a:r>
            <a:r>
              <a:rPr lang="en-US" sz="1050" dirty="0" err="1"/>
              <a:t>pixle</a:t>
            </a:r>
            <a:r>
              <a:rPr lang="en-US" sz="1050" dirty="0"/>
              <a:t> scan: 1 min DAQ, 1 min </a:t>
            </a:r>
            <a:r>
              <a:rPr lang="en-US" sz="1050" dirty="0" err="1"/>
              <a:t>calc</a:t>
            </a:r>
            <a:endParaRPr lang="en-US" sz="105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luetticke@physik.uni.bonn.de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04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PXD </a:t>
            </a:r>
            <a:r>
              <a:rPr lang="de-DE" dirty="0" err="1" smtClean="0"/>
              <a:t>local</a:t>
            </a:r>
            <a:r>
              <a:rPr lang="de-DE" dirty="0" smtClean="0"/>
              <a:t> DAQ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73311" y="3818309"/>
            <a:ext cx="571436" cy="285707"/>
          </a:xfrm>
        </p:spPr>
        <p:txBody>
          <a:bodyPr/>
          <a:lstStyle/>
          <a:p>
            <a:fld id="{737418F7-D44A-4C35-9F9E-823B528FCDF7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C:\Users\luetticke\AppData\Local\Microsoft\Windows\Temporary Internet Files\Content.IE5\A0CULR2W\1149px-Simple_Monitor_Icon.svg[1]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5154" r="-5889"/>
          <a:stretch/>
        </p:blipFill>
        <p:spPr bwMode="auto">
          <a:xfrm>
            <a:off x="5867801" y="2013921"/>
            <a:ext cx="3740435" cy="316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137886" y="1088091"/>
            <a:ext cx="3996784" cy="1676400"/>
          </a:xfrm>
          <a:prstGeom prst="rect">
            <a:avLst/>
          </a:prstGeom>
          <a:solidFill>
            <a:srgbClr val="FFFF66">
              <a:alpha val="10000"/>
            </a:srgbClr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858069" y="1850091"/>
            <a:ext cx="1028700" cy="6858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05669" y="1697691"/>
            <a:ext cx="1028700" cy="6858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56986" y="1545291"/>
            <a:ext cx="1028700" cy="6858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00869" y="1392891"/>
            <a:ext cx="1028700" cy="6858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48469" y="1240491"/>
            <a:ext cx="1028700" cy="6858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DHE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763069" y="1659591"/>
            <a:ext cx="1005795" cy="6477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DHC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4" name="Gewinkelte Verbindung 13"/>
          <p:cNvCxnSpPr>
            <a:stCxn id="12" idx="3"/>
          </p:cNvCxnSpPr>
          <p:nvPr/>
        </p:nvCxnSpPr>
        <p:spPr>
          <a:xfrm>
            <a:off x="1277169" y="1583391"/>
            <a:ext cx="1485900" cy="11430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winkelte Verbindung 14"/>
          <p:cNvCxnSpPr>
            <a:stCxn id="11" idx="3"/>
          </p:cNvCxnSpPr>
          <p:nvPr/>
        </p:nvCxnSpPr>
        <p:spPr>
          <a:xfrm>
            <a:off x="1429569" y="1735791"/>
            <a:ext cx="1333500" cy="11430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winkelte Verbindung 15"/>
          <p:cNvCxnSpPr>
            <a:stCxn id="10" idx="3"/>
            <a:endCxn id="13" idx="1"/>
          </p:cNvCxnSpPr>
          <p:nvPr/>
        </p:nvCxnSpPr>
        <p:spPr>
          <a:xfrm>
            <a:off x="1585686" y="1888191"/>
            <a:ext cx="1177383" cy="9525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winkelte Verbindung 16"/>
          <p:cNvCxnSpPr>
            <a:stCxn id="9" idx="3"/>
          </p:cNvCxnSpPr>
          <p:nvPr/>
        </p:nvCxnSpPr>
        <p:spPr>
          <a:xfrm>
            <a:off x="1734369" y="2040591"/>
            <a:ext cx="1028700" cy="9726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winkelte Verbindung 17"/>
          <p:cNvCxnSpPr>
            <a:stCxn id="8" idx="3"/>
          </p:cNvCxnSpPr>
          <p:nvPr/>
        </p:nvCxnSpPr>
        <p:spPr>
          <a:xfrm>
            <a:off x="1886769" y="2192991"/>
            <a:ext cx="876300" cy="1138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3768864" y="1088091"/>
            <a:ext cx="365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 8</a:t>
            </a:r>
            <a:endParaRPr lang="en-US" dirty="0"/>
          </a:p>
        </p:txBody>
      </p:sp>
      <p:sp>
        <p:nvSpPr>
          <p:cNvPr id="20" name="Rechteck 19"/>
          <p:cNvSpPr/>
          <p:nvPr/>
        </p:nvSpPr>
        <p:spPr>
          <a:xfrm>
            <a:off x="4778089" y="1392891"/>
            <a:ext cx="915876" cy="44341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ONSEN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6844361" y="1419336"/>
            <a:ext cx="797011" cy="39052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EVB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8105435" y="1266953"/>
            <a:ext cx="903631" cy="609599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Express </a:t>
            </a:r>
            <a:r>
              <a:rPr lang="en-US" sz="1800" dirty="0" err="1" smtClean="0">
                <a:solidFill>
                  <a:schemeClr val="tx1"/>
                </a:solidFill>
              </a:rPr>
              <a:t>Reco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23" name="Gewinkelte Verbindung 22"/>
          <p:cNvCxnSpPr>
            <a:stCxn id="13" idx="3"/>
            <a:endCxn id="20" idx="1"/>
          </p:cNvCxnSpPr>
          <p:nvPr/>
        </p:nvCxnSpPr>
        <p:spPr>
          <a:xfrm flipV="1">
            <a:off x="3768864" y="1614599"/>
            <a:ext cx="1009225" cy="36884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winkelte Verbindung 23"/>
          <p:cNvCxnSpPr>
            <a:stCxn id="20" idx="3"/>
            <a:endCxn id="21" idx="1"/>
          </p:cNvCxnSpPr>
          <p:nvPr/>
        </p:nvCxnSpPr>
        <p:spPr>
          <a:xfrm flipV="1">
            <a:off x="5693965" y="1614598"/>
            <a:ext cx="1150396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winkelte Verbindung 24"/>
          <p:cNvCxnSpPr>
            <a:stCxn id="21" idx="3"/>
            <a:endCxn id="22" idx="1"/>
          </p:cNvCxnSpPr>
          <p:nvPr/>
        </p:nvCxnSpPr>
        <p:spPr>
          <a:xfrm flipV="1">
            <a:off x="7641372" y="1571753"/>
            <a:ext cx="464063" cy="4284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3" descr="C:\Dropbox\OnlineMonExampl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69" y="2270135"/>
            <a:ext cx="2783540" cy="21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eck 26"/>
          <p:cNvSpPr/>
          <p:nvPr/>
        </p:nvSpPr>
        <p:spPr>
          <a:xfrm>
            <a:off x="4460461" y="2874786"/>
            <a:ext cx="1091453" cy="582032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BonnDAQ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8" name="Gewinkelte Verbindung 27"/>
          <p:cNvCxnSpPr>
            <a:stCxn id="13" idx="2"/>
            <a:endCxn id="27" idx="1"/>
          </p:cNvCxnSpPr>
          <p:nvPr/>
        </p:nvCxnSpPr>
        <p:spPr>
          <a:xfrm rot="16200000" flipH="1">
            <a:off x="3433959" y="2139299"/>
            <a:ext cx="858511" cy="119449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winkelte Verbindung 28"/>
          <p:cNvCxnSpPr>
            <a:stCxn id="27" idx="3"/>
            <a:endCxn id="6" idx="1"/>
          </p:cNvCxnSpPr>
          <p:nvPr/>
        </p:nvCxnSpPr>
        <p:spPr>
          <a:xfrm>
            <a:off x="5551914" y="3165802"/>
            <a:ext cx="315887" cy="4289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Inhaltsplatzhalter 6"/>
          <p:cNvSpPr txBox="1">
            <a:spLocks/>
          </p:cNvSpPr>
          <p:nvPr/>
        </p:nvSpPr>
        <p:spPr>
          <a:xfrm>
            <a:off x="152400" y="3320371"/>
            <a:ext cx="4121076" cy="14836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−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−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spcBef>
                <a:spcPts val="300"/>
              </a:spcBef>
              <a:buFont typeface="Calibri" panose="020F0502020204030204" pitchFamily="34" charset="0"/>
              <a:buChar char="−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−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Standalone DAQ running without HLT for</a:t>
            </a:r>
          </a:p>
          <a:p>
            <a:pPr lvl="1"/>
            <a:r>
              <a:rPr lang="en-GB" b="1" dirty="0" smtClean="0">
                <a:solidFill>
                  <a:srgbClr val="C00000"/>
                </a:solidFill>
              </a:rPr>
              <a:t>PXD Calibration data</a:t>
            </a:r>
          </a:p>
          <a:p>
            <a:pPr lvl="1"/>
            <a:r>
              <a:rPr lang="en-GB" dirty="0" smtClean="0"/>
              <a:t>PXD DQM on full data (no ROI)</a:t>
            </a:r>
          </a:p>
          <a:p>
            <a:r>
              <a:rPr lang="en-GB" dirty="0" smtClean="0"/>
              <a:t>Proven useful in Phase 2</a:t>
            </a:r>
            <a:endParaRPr lang="en-GB" dirty="0"/>
          </a:p>
        </p:txBody>
      </p:sp>
      <p:sp>
        <p:nvSpPr>
          <p:cNvPr id="31" name="Textfeld 30"/>
          <p:cNvSpPr txBox="1"/>
          <p:nvPr/>
        </p:nvSpPr>
        <p:spPr>
          <a:xfrm>
            <a:off x="2510635" y="2367214"/>
            <a:ext cx="173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Subset of events</a:t>
            </a:r>
            <a:endParaRPr lang="en-US" sz="1800" dirty="0"/>
          </a:p>
        </p:txBody>
      </p:sp>
      <p:sp>
        <p:nvSpPr>
          <p:cNvPr id="32" name="Rechteck 31"/>
          <p:cNvSpPr/>
          <p:nvPr/>
        </p:nvSpPr>
        <p:spPr>
          <a:xfrm>
            <a:off x="5867801" y="973052"/>
            <a:ext cx="797011" cy="54292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HLT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Gewinkelte Verbindung 32"/>
          <p:cNvCxnSpPr>
            <a:stCxn id="32" idx="1"/>
            <a:endCxn id="20" idx="0"/>
          </p:cNvCxnSpPr>
          <p:nvPr/>
        </p:nvCxnSpPr>
        <p:spPr>
          <a:xfrm rot="10800000" flipV="1">
            <a:off x="5236027" y="1244515"/>
            <a:ext cx="631774" cy="14837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 rot="708755">
            <a:off x="5635823" y="151302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Simplified</a:t>
            </a:r>
            <a:endParaRPr 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4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3</a:t>
            </a:fld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886905" y="981927"/>
            <a:ext cx="8206200" cy="337829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Rechteck 6"/>
          <p:cNvSpPr/>
          <p:nvPr/>
        </p:nvSpPr>
        <p:spPr>
          <a:xfrm>
            <a:off x="1291899" y="3234653"/>
            <a:ext cx="814800" cy="98321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DHE/DHC Receiver Thread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11099" y="3510591"/>
            <a:ext cx="674105" cy="3586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Buffer</a:t>
            </a:r>
            <a:r>
              <a:rPr lang="de-DE" sz="1200" dirty="0" smtClean="0">
                <a:solidFill>
                  <a:schemeClr val="tx1"/>
                </a:solidFill>
              </a:rPr>
              <a:t> 1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2168199" y="3669424"/>
            <a:ext cx="305550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>
            <a:endCxn id="7" idx="0"/>
          </p:cNvCxnSpPr>
          <p:nvPr/>
        </p:nvCxnSpPr>
        <p:spPr>
          <a:xfrm flipH="1">
            <a:off x="1699299" y="2152908"/>
            <a:ext cx="2350111" cy="108174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2206299" y="1971005"/>
            <a:ext cx="4490306" cy="97432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196280" y="3402053"/>
            <a:ext cx="685725" cy="35862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DHE/DHC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3" name="Gerade Verbindung mit Pfeil 12"/>
          <p:cNvCxnSpPr>
            <a:stCxn id="12" idx="3"/>
            <a:endCxn id="7" idx="1"/>
          </p:cNvCxnSpPr>
          <p:nvPr/>
        </p:nvCxnSpPr>
        <p:spPr>
          <a:xfrm>
            <a:off x="882005" y="3581363"/>
            <a:ext cx="409894" cy="1449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1382498" y="4654962"/>
            <a:ext cx="653340" cy="43706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Error log </a:t>
            </a:r>
            <a:r>
              <a:rPr lang="de-DE" sz="1200" dirty="0" err="1" smtClean="0">
                <a:solidFill>
                  <a:schemeClr val="tx1"/>
                </a:solidFill>
              </a:rPr>
              <a:t>file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5" name="Gerade Verbindung mit Pfeil 14"/>
          <p:cNvCxnSpPr>
            <a:stCxn id="7" idx="2"/>
            <a:endCxn id="14" idx="0"/>
          </p:cNvCxnSpPr>
          <p:nvPr/>
        </p:nvCxnSpPr>
        <p:spPr>
          <a:xfrm>
            <a:off x="1699299" y="4217872"/>
            <a:ext cx="9869" cy="43709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1215699" y="3158453"/>
            <a:ext cx="814800" cy="98321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DHE/DHC Receiver Thread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34899" y="3434391"/>
            <a:ext cx="674105" cy="3586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Buffer</a:t>
            </a:r>
            <a:r>
              <a:rPr lang="de-DE" sz="1200" dirty="0" smtClean="0">
                <a:solidFill>
                  <a:schemeClr val="tx1"/>
                </a:solidFill>
              </a:rPr>
              <a:t> 1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2091999" y="3593224"/>
            <a:ext cx="305550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endCxn id="16" idx="0"/>
          </p:cNvCxnSpPr>
          <p:nvPr/>
        </p:nvCxnSpPr>
        <p:spPr>
          <a:xfrm flipH="1">
            <a:off x="1623099" y="2152908"/>
            <a:ext cx="2426311" cy="100554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2091999" y="1967832"/>
            <a:ext cx="4604606" cy="90130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120080" y="3325853"/>
            <a:ext cx="685725" cy="35862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DHE/DHC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2" name="Gerade Verbindung mit Pfeil 21"/>
          <p:cNvCxnSpPr>
            <a:stCxn id="21" idx="3"/>
            <a:endCxn id="16" idx="1"/>
          </p:cNvCxnSpPr>
          <p:nvPr/>
        </p:nvCxnSpPr>
        <p:spPr>
          <a:xfrm>
            <a:off x="805805" y="3505163"/>
            <a:ext cx="409894" cy="1449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1306298" y="4578762"/>
            <a:ext cx="653340" cy="43706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Error log </a:t>
            </a:r>
            <a:r>
              <a:rPr lang="de-DE" sz="1200" dirty="0" err="1" smtClean="0">
                <a:solidFill>
                  <a:schemeClr val="tx1"/>
                </a:solidFill>
              </a:rPr>
              <a:t>file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4" name="Gerade Verbindung mit Pfeil 23"/>
          <p:cNvCxnSpPr>
            <a:stCxn id="16" idx="2"/>
            <a:endCxn id="23" idx="0"/>
          </p:cNvCxnSpPr>
          <p:nvPr/>
        </p:nvCxnSpPr>
        <p:spPr>
          <a:xfrm>
            <a:off x="1623099" y="4141672"/>
            <a:ext cx="9869" cy="43709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>
            <a:off x="6478429" y="1105996"/>
            <a:ext cx="1493800" cy="3979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TCP Command Server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496205" y="1105996"/>
            <a:ext cx="1493800" cy="37758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Keyboard Command Decoder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6665443" y="1810876"/>
            <a:ext cx="929283" cy="39137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Statistics</a:t>
            </a:r>
            <a:r>
              <a:rPr lang="de-DE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/ </a:t>
            </a:r>
            <a:r>
              <a:rPr lang="de-DE" sz="1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Health</a:t>
            </a:r>
            <a:endParaRPr 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1139499" y="3082253"/>
            <a:ext cx="814800" cy="98321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DHE/DHC Receiver Thread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5858405" y="3082253"/>
            <a:ext cx="814800" cy="98321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Data </a:t>
            </a:r>
            <a:r>
              <a:rPr lang="de-DE" sz="1200" dirty="0" err="1" smtClean="0">
                <a:solidFill>
                  <a:schemeClr val="tx1"/>
                </a:solidFill>
              </a:rPr>
              <a:t>Distribu-tion</a:t>
            </a:r>
            <a:r>
              <a:rPr lang="de-DE" sz="1200" dirty="0" smtClean="0">
                <a:solidFill>
                  <a:schemeClr val="tx1"/>
                </a:solidFill>
              </a:rPr>
              <a:t> Server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8293704" y="3192863"/>
            <a:ext cx="814800" cy="98321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File Writer Thread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2358699" y="3358191"/>
            <a:ext cx="674105" cy="3586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Buffer</a:t>
            </a:r>
            <a:r>
              <a:rPr lang="de-DE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1</a:t>
            </a:r>
            <a:endParaRPr 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7130085" y="3068315"/>
            <a:ext cx="679000" cy="3586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Buffer</a:t>
            </a:r>
            <a:r>
              <a:rPr lang="de-DE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3</a:t>
            </a:r>
            <a:endParaRPr 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33" name="Gerade Verbindung mit Pfeil 32"/>
          <p:cNvCxnSpPr/>
          <p:nvPr/>
        </p:nvCxnSpPr>
        <p:spPr>
          <a:xfrm>
            <a:off x="2015799" y="3517024"/>
            <a:ext cx="305550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V="1">
            <a:off x="6696605" y="3252124"/>
            <a:ext cx="419538" cy="35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Rechteck 34"/>
          <p:cNvSpPr/>
          <p:nvPr/>
        </p:nvSpPr>
        <p:spPr>
          <a:xfrm>
            <a:off x="4034268" y="1719594"/>
            <a:ext cx="772165" cy="43331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Control</a:t>
            </a:r>
            <a:endParaRPr 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36" name="Gerade Verbindung mit Pfeil 35"/>
          <p:cNvCxnSpPr>
            <a:stCxn id="26" idx="2"/>
            <a:endCxn id="35" idx="0"/>
          </p:cNvCxnSpPr>
          <p:nvPr/>
        </p:nvCxnSpPr>
        <p:spPr>
          <a:xfrm>
            <a:off x="4243105" y="1483585"/>
            <a:ext cx="177246" cy="23600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>
            <a:endCxn id="35" idx="3"/>
          </p:cNvCxnSpPr>
          <p:nvPr/>
        </p:nvCxnSpPr>
        <p:spPr>
          <a:xfrm flipH="1">
            <a:off x="4806433" y="1483585"/>
            <a:ext cx="1671996" cy="45266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>
            <a:endCxn id="28" idx="0"/>
          </p:cNvCxnSpPr>
          <p:nvPr/>
        </p:nvCxnSpPr>
        <p:spPr>
          <a:xfrm flipH="1">
            <a:off x="1546899" y="2152908"/>
            <a:ext cx="2487369" cy="92934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stCxn id="35" idx="2"/>
            <a:endCxn id="29" idx="0"/>
          </p:cNvCxnSpPr>
          <p:nvPr/>
        </p:nvCxnSpPr>
        <p:spPr>
          <a:xfrm>
            <a:off x="4420351" y="2152908"/>
            <a:ext cx="1845454" cy="92934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>
            <a:off x="4806433" y="2152908"/>
            <a:ext cx="3705951" cy="103995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 flipH="1" flipV="1">
            <a:off x="7238213" y="2240684"/>
            <a:ext cx="1468033" cy="92844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V="1">
            <a:off x="6243499" y="2240684"/>
            <a:ext cx="757906" cy="84156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 flipV="1">
            <a:off x="2053899" y="1967832"/>
            <a:ext cx="4642706" cy="80224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>
            <a:stCxn id="27" idx="0"/>
            <a:endCxn id="25" idx="2"/>
          </p:cNvCxnSpPr>
          <p:nvPr/>
        </p:nvCxnSpPr>
        <p:spPr>
          <a:xfrm flipV="1">
            <a:off x="7130085" y="1503959"/>
            <a:ext cx="95244" cy="306917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5" name="Rechteck 44"/>
          <p:cNvSpPr/>
          <p:nvPr/>
        </p:nvSpPr>
        <p:spPr>
          <a:xfrm>
            <a:off x="43880" y="3249653"/>
            <a:ext cx="685725" cy="35862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DHE/DHC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5829529" y="4393947"/>
            <a:ext cx="814800" cy="437068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Data </a:t>
            </a:r>
            <a:r>
              <a:rPr lang="de-DE" sz="1200" dirty="0" err="1" smtClean="0">
                <a:solidFill>
                  <a:schemeClr val="tx1"/>
                </a:solidFill>
              </a:rPr>
              <a:t>listener</a:t>
            </a:r>
            <a:r>
              <a:rPr lang="de-DE" sz="1200" dirty="0" smtClean="0">
                <a:solidFill>
                  <a:schemeClr val="tx1"/>
                </a:solidFill>
              </a:rPr>
              <a:t>(s)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47" name="Gerade Verbindung mit Pfeil 46"/>
          <p:cNvCxnSpPr>
            <a:stCxn id="29" idx="2"/>
            <a:endCxn id="46" idx="0"/>
          </p:cNvCxnSpPr>
          <p:nvPr/>
        </p:nvCxnSpPr>
        <p:spPr>
          <a:xfrm flipH="1">
            <a:off x="6236929" y="4065472"/>
            <a:ext cx="28876" cy="32847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>
            <a:stCxn id="45" idx="3"/>
            <a:endCxn id="28" idx="1"/>
          </p:cNvCxnSpPr>
          <p:nvPr/>
        </p:nvCxnSpPr>
        <p:spPr>
          <a:xfrm>
            <a:off x="729605" y="3428963"/>
            <a:ext cx="409894" cy="1449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9" name="Rechteck 48"/>
          <p:cNvSpPr/>
          <p:nvPr/>
        </p:nvSpPr>
        <p:spPr>
          <a:xfrm>
            <a:off x="1230098" y="4502562"/>
            <a:ext cx="653340" cy="43706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Error log </a:t>
            </a:r>
            <a:r>
              <a:rPr lang="de-DE" sz="1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file</a:t>
            </a:r>
            <a:endParaRPr 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0" name="Gerade Verbindung mit Pfeil 49"/>
          <p:cNvCxnSpPr>
            <a:stCxn id="28" idx="2"/>
            <a:endCxn id="49" idx="0"/>
          </p:cNvCxnSpPr>
          <p:nvPr/>
        </p:nvCxnSpPr>
        <p:spPr>
          <a:xfrm>
            <a:off x="1546899" y="4065472"/>
            <a:ext cx="9869" cy="43709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Rechteck 50"/>
          <p:cNvSpPr/>
          <p:nvPr/>
        </p:nvSpPr>
        <p:spPr>
          <a:xfrm>
            <a:off x="7886304" y="314011"/>
            <a:ext cx="814800" cy="508792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CMD Client(s)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52" name="Gerade Verbindung mit Pfeil 51"/>
          <p:cNvCxnSpPr/>
          <p:nvPr/>
        </p:nvCxnSpPr>
        <p:spPr>
          <a:xfrm flipH="1">
            <a:off x="7238213" y="822803"/>
            <a:ext cx="704626" cy="26947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>
            <a:endCxn id="51" idx="2"/>
          </p:cNvCxnSpPr>
          <p:nvPr/>
        </p:nvCxnSpPr>
        <p:spPr>
          <a:xfrm flipV="1">
            <a:off x="7483964" y="822803"/>
            <a:ext cx="809740" cy="26947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Rechteck 53"/>
          <p:cNvSpPr/>
          <p:nvPr/>
        </p:nvSpPr>
        <p:spPr>
          <a:xfrm>
            <a:off x="7001405" y="3637367"/>
            <a:ext cx="1017633" cy="46620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Compression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thread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pool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7205452" y="4393947"/>
            <a:ext cx="653340" cy="43706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Data File</a:t>
            </a:r>
            <a:endParaRPr 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6925205" y="3561167"/>
            <a:ext cx="1017633" cy="46620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Compression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thread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pool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6849005" y="3484967"/>
            <a:ext cx="1017633" cy="46620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Compression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thread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pool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58" name="Gerade Verbindung mit Pfeil 57"/>
          <p:cNvCxnSpPr>
            <a:stCxn id="57" idx="2"/>
            <a:endCxn id="55" idx="0"/>
          </p:cNvCxnSpPr>
          <p:nvPr/>
        </p:nvCxnSpPr>
        <p:spPr>
          <a:xfrm>
            <a:off x="7357822" y="3951173"/>
            <a:ext cx="174300" cy="442774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Gerade Verbindung mit Pfeil 58"/>
          <p:cNvCxnSpPr/>
          <p:nvPr/>
        </p:nvCxnSpPr>
        <p:spPr>
          <a:xfrm>
            <a:off x="7866638" y="3247625"/>
            <a:ext cx="420716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 flipH="1">
            <a:off x="7858792" y="3736454"/>
            <a:ext cx="359837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1" name="Textfeld 60"/>
          <p:cNvSpPr txBox="1"/>
          <p:nvPr/>
        </p:nvSpPr>
        <p:spPr>
          <a:xfrm>
            <a:off x="7676254" y="1655155"/>
            <a:ext cx="1222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/>
              <a:t>BonnDAQ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instance</a:t>
            </a:r>
            <a:endParaRPr lang="en-US" sz="1400" b="1" dirty="0"/>
          </a:p>
        </p:txBody>
      </p:sp>
      <p:sp>
        <p:nvSpPr>
          <p:cNvPr id="62" name="Rechteck 61"/>
          <p:cNvSpPr/>
          <p:nvPr/>
        </p:nvSpPr>
        <p:spPr>
          <a:xfrm>
            <a:off x="3496205" y="3120353"/>
            <a:ext cx="814800" cy="98321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Event </a:t>
            </a:r>
            <a:r>
              <a:rPr lang="de-DE" sz="1200" dirty="0" err="1" smtClean="0">
                <a:solidFill>
                  <a:schemeClr val="tx1"/>
                </a:solidFill>
              </a:rPr>
              <a:t>building</a:t>
            </a:r>
            <a:r>
              <a:rPr lang="de-DE" sz="1200" dirty="0" smtClean="0">
                <a:solidFill>
                  <a:schemeClr val="tx1"/>
                </a:solidFill>
              </a:rPr>
              <a:t/>
            </a:r>
            <a:br>
              <a:rPr lang="de-DE" sz="1200" dirty="0" smtClean="0">
                <a:solidFill>
                  <a:schemeClr val="tx1"/>
                </a:solidFill>
              </a:rPr>
            </a:br>
            <a:r>
              <a:rPr lang="de-DE" sz="1200" dirty="0" err="1" smtClean="0">
                <a:solidFill>
                  <a:schemeClr val="tx1"/>
                </a:solidFill>
              </a:rPr>
              <a:t>and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sorting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63" name="Gerade Verbindung mit Pfeil 62"/>
          <p:cNvCxnSpPr/>
          <p:nvPr/>
        </p:nvCxnSpPr>
        <p:spPr>
          <a:xfrm flipV="1">
            <a:off x="3267605" y="3694114"/>
            <a:ext cx="203700" cy="261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/>
          <p:nvPr/>
        </p:nvCxnSpPr>
        <p:spPr>
          <a:xfrm>
            <a:off x="3191405" y="3623862"/>
            <a:ext cx="271600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5" name="Gerade Verbindung mit Pfeil 64"/>
          <p:cNvCxnSpPr/>
          <p:nvPr/>
        </p:nvCxnSpPr>
        <p:spPr>
          <a:xfrm>
            <a:off x="3115205" y="3549172"/>
            <a:ext cx="339500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6" name="Rechteck 65"/>
          <p:cNvSpPr/>
          <p:nvPr/>
        </p:nvSpPr>
        <p:spPr>
          <a:xfrm>
            <a:off x="4711503" y="3377834"/>
            <a:ext cx="674105" cy="35862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Buffer</a:t>
            </a:r>
            <a:r>
              <a:rPr lang="de-DE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2</a:t>
            </a:r>
            <a:endParaRPr 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67" name="Gerade Verbindung mit Pfeil 66"/>
          <p:cNvCxnSpPr/>
          <p:nvPr/>
        </p:nvCxnSpPr>
        <p:spPr>
          <a:xfrm>
            <a:off x="4368603" y="3536667"/>
            <a:ext cx="305550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Gerade Verbindung mit Pfeil 67"/>
          <p:cNvCxnSpPr/>
          <p:nvPr/>
        </p:nvCxnSpPr>
        <p:spPr>
          <a:xfrm>
            <a:off x="5468009" y="3536667"/>
            <a:ext cx="339500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2" name="Titel 1"/>
          <p:cNvSpPr txBox="1">
            <a:spLocks/>
          </p:cNvSpPr>
          <p:nvPr/>
        </p:nvSpPr>
        <p:spPr>
          <a:xfrm>
            <a:off x="3851920" y="273441"/>
            <a:ext cx="5006329" cy="6421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ts val="600"/>
              </a:spcBef>
              <a:buNone/>
              <a:defRPr sz="2200" kern="1200" cap="all" baseline="0">
                <a:solidFill>
                  <a:schemeClr val="accent3"/>
                </a:solidFill>
                <a:latin typeface="Exo 2 Semi Bold" pitchFamily="50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PXD </a:t>
            </a:r>
            <a:r>
              <a:rPr lang="de-DE" dirty="0" err="1" smtClean="0"/>
              <a:t>local</a:t>
            </a:r>
            <a:r>
              <a:rPr lang="de-DE" dirty="0" smtClean="0"/>
              <a:t> DAQ </a:t>
            </a:r>
            <a:r>
              <a:rPr lang="de-DE" dirty="0" err="1" smtClean="0"/>
              <a:t>for</a:t>
            </a:r>
            <a:r>
              <a:rPr lang="de-DE" dirty="0" smtClean="0"/>
              <a:t> Belle II</a:t>
            </a:r>
            <a:endParaRPr lang="de-DE" dirty="0"/>
          </a:p>
        </p:txBody>
      </p:sp>
      <p:sp>
        <p:nvSpPr>
          <p:cNvPr id="242" name="Inhaltsplatzhalter 2"/>
          <p:cNvSpPr>
            <a:spLocks noGrp="1"/>
          </p:cNvSpPr>
          <p:nvPr>
            <p:ph idx="1"/>
          </p:nvPr>
        </p:nvSpPr>
        <p:spPr>
          <a:xfrm>
            <a:off x="932316" y="1098698"/>
            <a:ext cx="2701115" cy="1853459"/>
          </a:xfrm>
        </p:spPr>
        <p:txBody>
          <a:bodyPr/>
          <a:lstStyle/>
          <a:p>
            <a:pPr marL="0" indent="0">
              <a:buNone/>
            </a:pPr>
            <a:r>
              <a:rPr lang="en-US" sz="1750" dirty="0" smtClean="0"/>
              <a:t>Single instance with all data </a:t>
            </a:r>
            <a:br>
              <a:rPr lang="en-US" sz="1750" dirty="0" smtClean="0"/>
            </a:br>
            <a:r>
              <a:rPr lang="en-US" sz="1750" b="1" dirty="0" smtClean="0"/>
              <a:t>or</a:t>
            </a:r>
            <a:r>
              <a:rPr lang="en-US" sz="1750" dirty="0" smtClean="0"/>
              <a:t/>
            </a:r>
            <a:br>
              <a:rPr lang="en-US" sz="1750" dirty="0" smtClean="0"/>
            </a:br>
            <a:r>
              <a:rPr lang="en-US" sz="1750" dirty="0" smtClean="0"/>
              <a:t>multiple instances for independent calibrations</a:t>
            </a:r>
          </a:p>
          <a:p>
            <a:pPr marL="0" indent="0">
              <a:buNone/>
            </a:pP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0450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51922" y="286628"/>
            <a:ext cx="5400598" cy="642125"/>
          </a:xfrm>
        </p:spPr>
        <p:txBody>
          <a:bodyPr/>
          <a:lstStyle/>
          <a:p>
            <a:r>
              <a:rPr lang="en-US" dirty="0"/>
              <a:t>Software: </a:t>
            </a:r>
            <a:r>
              <a:rPr lang="en-GB" dirty="0"/>
              <a:t>EPICS Integration status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DQM display (python + CS-Studio)</a:t>
            </a:r>
          </a:p>
          <a:p>
            <a:pPr lvl="1"/>
            <a:r>
              <a:rPr lang="en-GB" dirty="0"/>
              <a:t>Gets live data and calculates PXD DQM plots</a:t>
            </a:r>
          </a:p>
          <a:p>
            <a:pPr lvl="1"/>
            <a:r>
              <a:rPr lang="en-GB" dirty="0"/>
              <a:t>Creates EPICs server and publishes results</a:t>
            </a:r>
          </a:p>
          <a:p>
            <a:pPr lvl="1"/>
            <a:r>
              <a:rPr lang="en-GB" dirty="0"/>
              <a:t>Results are saved per run by ELOG server and are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uploaded by Harrisons ELOG Server</a:t>
            </a:r>
            <a:endParaRPr lang="en-GB" dirty="0"/>
          </a:p>
          <a:p>
            <a:pPr lvl="1"/>
            <a:r>
              <a:rPr lang="en-GB" dirty="0"/>
              <a:t>Single threaded</a:t>
            </a:r>
          </a:p>
          <a:p>
            <a:pPr lvl="2"/>
            <a:r>
              <a:rPr lang="en-GB" dirty="0"/>
              <a:t>TBD: Expand to one thread per </a:t>
            </a:r>
            <a:r>
              <a:rPr lang="en-GB" dirty="0" smtClean="0"/>
              <a:t>DHC3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4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15566"/>
            <a:ext cx="3368563" cy="2664295"/>
          </a:xfrm>
          <a:prstGeom prst="rect">
            <a:avLst/>
          </a:prstGeom>
        </p:spPr>
      </p:pic>
      <p:pic>
        <p:nvPicPr>
          <p:cNvPr id="7" name="Picture 2" descr="C:\Users\Florian\Desktop\exp3_run241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1646" y="2605705"/>
            <a:ext cx="132014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bgerundetes Rechteck 7"/>
          <p:cNvSpPr/>
          <p:nvPr/>
        </p:nvSpPr>
        <p:spPr>
          <a:xfrm>
            <a:off x="4860032" y="3603724"/>
            <a:ext cx="3950344" cy="120218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numCol="2"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Hitmap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Live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Cluster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Single pixel cluster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Seed charge</a:t>
            </a: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Occupancy (per pixel)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Cluster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Common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Pixel per Frame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0740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51922" y="286628"/>
            <a:ext cx="5256582" cy="642125"/>
          </a:xfrm>
        </p:spPr>
        <p:txBody>
          <a:bodyPr/>
          <a:lstStyle/>
          <a:p>
            <a:r>
              <a:rPr lang="en-US" dirty="0"/>
              <a:t>Software: </a:t>
            </a:r>
            <a:r>
              <a:rPr lang="en-GB" dirty="0"/>
              <a:t>EPICS Integration status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TBD: DAQ Health module (python + CS-Studio)</a:t>
            </a:r>
          </a:p>
          <a:p>
            <a:pPr lvl="1"/>
            <a:r>
              <a:rPr lang="en-GB" dirty="0"/>
              <a:t>Shows status of threads, filename, file size, connected clients (for live data), buffer fill status, error counts etc.</a:t>
            </a:r>
          </a:p>
          <a:p>
            <a:pPr lvl="1"/>
            <a:r>
              <a:rPr lang="en-GB" dirty="0"/>
              <a:t>Creates EPICs server, requests DAQ </a:t>
            </a:r>
            <a:r>
              <a:rPr lang="en-GB" dirty="0" smtClean="0"/>
              <a:t>status</a:t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dirty="0"/>
              <a:t>publishes EPICS variables.</a:t>
            </a:r>
          </a:p>
          <a:p>
            <a:pPr lvl="1"/>
            <a:r>
              <a:rPr lang="en-GB" dirty="0"/>
              <a:t>OPI display available</a:t>
            </a:r>
          </a:p>
          <a:p>
            <a:pPr lvl="1"/>
            <a:r>
              <a:rPr lang="en-GB" dirty="0"/>
              <a:t>Basic module </a:t>
            </a:r>
            <a:r>
              <a:rPr lang="en-GB" dirty="0" smtClean="0"/>
              <a:t>ready,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not feature </a:t>
            </a:r>
            <a:r>
              <a:rPr lang="en-GB" dirty="0" smtClean="0"/>
              <a:t>completely</a:t>
            </a:r>
            <a:endParaRPr lang="en-GB" dirty="0" smtClean="0"/>
          </a:p>
          <a:p>
            <a:pPr lvl="1"/>
            <a:r>
              <a:rPr lang="en-GB" dirty="0" smtClean="0"/>
              <a:t>Some functionality now in Harrisons </a:t>
            </a:r>
            <a:br>
              <a:rPr lang="en-GB" dirty="0" smtClean="0"/>
            </a:br>
            <a:r>
              <a:rPr lang="en-GB" dirty="0" smtClean="0"/>
              <a:t>Utility IOC (Starting/Stopping DAQs)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5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80" y="1851669"/>
            <a:ext cx="4629611" cy="29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8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status: Work packets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6709" y="1214856"/>
            <a:ext cx="8571547" cy="3589142"/>
          </a:xfrm>
        </p:spPr>
        <p:txBody>
          <a:bodyPr numCol="2"/>
          <a:lstStyle/>
          <a:p>
            <a:r>
              <a:rPr lang="en-US" sz="2000" dirty="0"/>
              <a:t>Port from </a:t>
            </a:r>
            <a:r>
              <a:rPr lang="en-US" sz="2000" dirty="0" err="1"/>
              <a:t>pthread</a:t>
            </a:r>
            <a:r>
              <a:rPr lang="en-US" sz="2000" dirty="0"/>
              <a:t>   </a:t>
            </a:r>
          </a:p>
          <a:p>
            <a:r>
              <a:rPr lang="en-US" sz="2000" dirty="0"/>
              <a:t>Develop new File format</a:t>
            </a:r>
          </a:p>
          <a:p>
            <a:pPr lvl="1"/>
            <a:r>
              <a:rPr lang="en-US" sz="1800" dirty="0"/>
              <a:t>Basic</a:t>
            </a:r>
          </a:p>
          <a:p>
            <a:pPr lvl="1"/>
            <a:r>
              <a:rPr lang="en-US" sz="1800" dirty="0"/>
              <a:t>Efficient</a:t>
            </a:r>
          </a:p>
          <a:p>
            <a:r>
              <a:rPr lang="en-US" sz="2000" dirty="0"/>
              <a:t>Develop event building thread</a:t>
            </a:r>
          </a:p>
          <a:p>
            <a:r>
              <a:rPr lang="en-US" sz="2000" dirty="0"/>
              <a:t>Implement group event support in data distribution thread</a:t>
            </a:r>
          </a:p>
          <a:p>
            <a:pPr lvl="1"/>
            <a:r>
              <a:rPr lang="en-US" sz="1800" dirty="0"/>
              <a:t>Basic</a:t>
            </a:r>
          </a:p>
          <a:p>
            <a:pPr lvl="1"/>
            <a:r>
              <a:rPr lang="en-US" sz="1800" dirty="0"/>
              <a:t>Efficient</a:t>
            </a:r>
          </a:p>
          <a:p>
            <a:r>
              <a:rPr lang="en-US" sz="2000" dirty="0"/>
              <a:t>Performance Fixes:</a:t>
            </a:r>
          </a:p>
          <a:p>
            <a:pPr lvl="1"/>
            <a:r>
              <a:rPr lang="en-US" sz="1800" dirty="0"/>
              <a:t>Use </a:t>
            </a:r>
            <a:r>
              <a:rPr lang="en-US" sz="1800" dirty="0" err="1"/>
              <a:t>preallocated</a:t>
            </a:r>
            <a:r>
              <a:rPr lang="en-US" sz="1800" dirty="0"/>
              <a:t> buffers  </a:t>
            </a:r>
          </a:p>
          <a:p>
            <a:pPr lvl="1"/>
            <a:r>
              <a:rPr lang="en-US" sz="1800" dirty="0"/>
              <a:t>Unwrapping UDP in </a:t>
            </a:r>
            <a:r>
              <a:rPr lang="en-US" sz="1800" dirty="0" err="1" smtClean="0"/>
              <a:t>Userspace</a:t>
            </a:r>
            <a:endParaRPr lang="en-US" sz="1800" dirty="0" smtClean="0"/>
          </a:p>
          <a:p>
            <a:pPr lvl="1"/>
            <a:r>
              <a:rPr lang="en-US" sz="1800" dirty="0" smtClean="0"/>
              <a:t>Less system calls for UDP</a:t>
            </a:r>
          </a:p>
          <a:p>
            <a:pPr lvl="1"/>
            <a:r>
              <a:rPr lang="en-US" sz="1800" dirty="0" smtClean="0"/>
              <a:t>Prepare for Jumbo UDP frames</a:t>
            </a:r>
            <a:endParaRPr lang="en-US" sz="1800" dirty="0"/>
          </a:p>
          <a:p>
            <a:r>
              <a:rPr lang="en-US" sz="2000" dirty="0"/>
              <a:t>External dependencies</a:t>
            </a:r>
          </a:p>
          <a:p>
            <a:pPr lvl="1"/>
            <a:r>
              <a:rPr lang="en-US" sz="1800" dirty="0"/>
              <a:t>Port to new BLOSC version</a:t>
            </a:r>
          </a:p>
          <a:p>
            <a:pPr lvl="1"/>
            <a:r>
              <a:rPr lang="en-US" sz="1800" dirty="0"/>
              <a:t>Port to new JSON </a:t>
            </a:r>
            <a:r>
              <a:rPr lang="en-US" sz="1800" dirty="0" err="1"/>
              <a:t>serializer</a:t>
            </a:r>
            <a:r>
              <a:rPr lang="en-US" sz="1800" dirty="0"/>
              <a:t> version</a:t>
            </a:r>
          </a:p>
          <a:p>
            <a:r>
              <a:rPr lang="en-US" sz="2000" dirty="0"/>
              <a:t>Develop test bench       (mostly done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2" descr="Bildergebnis für Grüner Haken 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9582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ldergebnis für Grüner Haken 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14859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ildergebnis für Grüner Haken 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8371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ldergebnis für Grüner Haken 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20" y="264375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ildergebnis für Grüner Haken 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9942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ildergebnis für Grüner Haken 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022" y="3507854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ildergebnis für rotes X 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019300"/>
            <a:ext cx="276241" cy="31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Bildergebnis für gelbe sandUhr 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592982"/>
            <a:ext cx="228600" cy="3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Bildergebnis für gelbe sandUhr 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940" y="2359440"/>
            <a:ext cx="228600" cy="3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Bildergebnis für gelbe sandUhr 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10" y="3582943"/>
            <a:ext cx="228600" cy="3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Bildergebnis für gelbe sandUhr 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041254"/>
            <a:ext cx="228600" cy="3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ildergebnis für gelbe sandUhr 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50120"/>
            <a:ext cx="228600" cy="3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ildergebnis für Grüner Haken 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08" y="26003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PXD </a:t>
            </a:r>
            <a:r>
              <a:rPr lang="de-DE" dirty="0" err="1" smtClean="0"/>
              <a:t>local</a:t>
            </a:r>
            <a:r>
              <a:rPr lang="de-DE" dirty="0" smtClean="0"/>
              <a:t> DAQ</a:t>
            </a:r>
            <a:r>
              <a:rPr lang="en-GB" dirty="0" smtClean="0"/>
              <a:t>: Hardware 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dirty="0"/>
              <a:t>Phase 2</a:t>
            </a:r>
          </a:p>
          <a:p>
            <a:r>
              <a:rPr lang="en-GB" sz="1600" dirty="0"/>
              <a:t>Main System: Lab </a:t>
            </a:r>
            <a:r>
              <a:rPr lang="en-GB" sz="1600" dirty="0" smtClean="0"/>
              <a:t>PC</a:t>
            </a:r>
            <a:endParaRPr lang="en-GB" sz="1600" dirty="0"/>
          </a:p>
          <a:p>
            <a:r>
              <a:rPr lang="en-GB" sz="1600" dirty="0"/>
              <a:t>Backup System: Powerful Lab PC</a:t>
            </a:r>
          </a:p>
          <a:p>
            <a:pPr lvl="1"/>
            <a:r>
              <a:rPr lang="en-GB" sz="1400" dirty="0"/>
              <a:t>12 Core, 32GB RAM</a:t>
            </a:r>
          </a:p>
          <a:p>
            <a:pPr lvl="1"/>
            <a:r>
              <a:rPr lang="en-GB" sz="1400" dirty="0"/>
              <a:t>32TB Storage</a:t>
            </a:r>
          </a:p>
          <a:p>
            <a:pPr lvl="1"/>
            <a:r>
              <a:rPr lang="en-GB" sz="1400" dirty="0"/>
              <a:t>1TB fast Storage</a:t>
            </a:r>
          </a:p>
          <a:p>
            <a:pPr lvl="1"/>
            <a:r>
              <a:rPr lang="en-GB" sz="1400" dirty="0"/>
              <a:t>Installed in E-Hut</a:t>
            </a:r>
          </a:p>
          <a:p>
            <a:pPr lvl="1"/>
            <a:r>
              <a:rPr lang="en-GB" sz="1400" dirty="0"/>
              <a:t>Currently used </a:t>
            </a:r>
            <a:r>
              <a:rPr lang="en-GB" sz="1400" dirty="0" smtClean="0"/>
              <a:t>for</a:t>
            </a:r>
            <a:br>
              <a:rPr lang="en-GB" sz="1400" dirty="0" smtClean="0"/>
            </a:br>
            <a:r>
              <a:rPr lang="en-GB" sz="1400" dirty="0" smtClean="0"/>
              <a:t>DAQ Tests</a:t>
            </a:r>
            <a:endParaRPr lang="en-GB" sz="1400" dirty="0"/>
          </a:p>
        </p:txBody>
      </p:sp>
      <p:sp>
        <p:nvSpPr>
          <p:cNvPr id="8" name="Inhaltsplatzhalt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/>
              <a:t>Phase 3</a:t>
            </a:r>
          </a:p>
          <a:p>
            <a:r>
              <a:rPr lang="de-DE" sz="1600" dirty="0"/>
              <a:t>Main: Server</a:t>
            </a:r>
          </a:p>
          <a:p>
            <a:pPr lvl="1"/>
            <a:r>
              <a:rPr lang="en-GB" sz="1400" dirty="0"/>
              <a:t>24 Core, 128GB RAM</a:t>
            </a:r>
          </a:p>
          <a:p>
            <a:pPr lvl="1"/>
            <a:r>
              <a:rPr lang="en-GB" sz="1400" dirty="0"/>
              <a:t>40 TB Storage</a:t>
            </a:r>
          </a:p>
          <a:p>
            <a:pPr lvl="1"/>
            <a:r>
              <a:rPr lang="en-GB" sz="1400" dirty="0"/>
              <a:t>2TB fast Storage</a:t>
            </a:r>
          </a:p>
          <a:p>
            <a:pPr lvl="1"/>
            <a:r>
              <a:rPr lang="en-GB" sz="1400" dirty="0"/>
              <a:t>Currently at HLL </a:t>
            </a:r>
          </a:p>
          <a:p>
            <a:pPr lvl="1"/>
            <a:r>
              <a:rPr lang="de-DE" sz="1400" dirty="0" err="1"/>
              <a:t>Currently</a:t>
            </a:r>
            <a:r>
              <a:rPr lang="de-DE" sz="1400" dirty="0"/>
              <a:t> </a:t>
            </a:r>
            <a:r>
              <a:rPr lang="de-DE" sz="1400" dirty="0" err="1"/>
              <a:t>used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 smtClean="0"/>
              <a:t>Commissioning</a:t>
            </a:r>
            <a:endParaRPr lang="de-DE" sz="1400" dirty="0" smtClean="0"/>
          </a:p>
          <a:p>
            <a:pPr lvl="1"/>
            <a:endParaRPr lang="de-DE" sz="1100" dirty="0"/>
          </a:p>
          <a:p>
            <a:pPr lvl="1"/>
            <a:endParaRPr lang="de-DE" sz="1100" dirty="0" smtClean="0"/>
          </a:p>
          <a:p>
            <a:pPr lvl="1"/>
            <a:endParaRPr lang="de-DE" sz="1400" dirty="0"/>
          </a:p>
          <a:p>
            <a:r>
              <a:rPr lang="de-DE" sz="1600" dirty="0"/>
              <a:t>Backup System: As Phase 2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3" b="31606"/>
          <a:stretch/>
        </p:blipFill>
        <p:spPr bwMode="auto">
          <a:xfrm>
            <a:off x="4788024" y="3556000"/>
            <a:ext cx="38862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Florian\Pictures\bonndaqServ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03798"/>
            <a:ext cx="2355046" cy="175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3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Servers ran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services</a:t>
            </a:r>
            <a:r>
              <a:rPr lang="de-DE" dirty="0" smtClean="0"/>
              <a:t> in Phase 2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/>
              <a:t>PXD Local DAQ</a:t>
            </a:r>
          </a:p>
          <a:p>
            <a:r>
              <a:rPr lang="en-US" dirty="0"/>
              <a:t>ELOG Server</a:t>
            </a:r>
          </a:p>
          <a:p>
            <a:pPr lvl="1"/>
            <a:r>
              <a:rPr lang="en-US" dirty="0"/>
              <a:t>Reporting summaries for each run (Harrison)</a:t>
            </a:r>
          </a:p>
          <a:p>
            <a:r>
              <a:rPr lang="en-US" dirty="0"/>
              <a:t>Calibration Server</a:t>
            </a:r>
          </a:p>
          <a:p>
            <a:pPr lvl="1"/>
            <a:r>
              <a:rPr lang="en-US" dirty="0"/>
              <a:t>automatic  calibration (Harrison)</a:t>
            </a:r>
          </a:p>
          <a:p>
            <a:r>
              <a:rPr lang="en-US" dirty="0"/>
              <a:t>Utility IOC</a:t>
            </a:r>
          </a:p>
          <a:p>
            <a:pPr lvl="1"/>
            <a:r>
              <a:rPr lang="en-US" dirty="0"/>
              <a:t>DHP temperature measurement (Harrison)</a:t>
            </a:r>
          </a:p>
          <a:p>
            <a:r>
              <a:rPr lang="en-US" dirty="0"/>
              <a:t>Online Monitor </a:t>
            </a:r>
          </a:p>
          <a:p>
            <a:r>
              <a:rPr lang="en-US" dirty="0"/>
              <a:t>Data format Monitor (TBD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Online checking of data format errors not caught by PXD Local DAQ</a:t>
            </a:r>
          </a:p>
          <a:p>
            <a:r>
              <a:rPr lang="en-US" dirty="0"/>
              <a:t>DAQ Health Module  (TBD)</a:t>
            </a:r>
          </a:p>
          <a:p>
            <a:pPr lvl="1"/>
            <a:r>
              <a:rPr lang="en-US" dirty="0"/>
              <a:t>Display DAQ Status and data format errors caught by PXD </a:t>
            </a:r>
            <a:r>
              <a:rPr lang="en-US" dirty="0" smtClean="0"/>
              <a:t>Local DAQ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What is the plan for Phase 3?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8" descr="Bildergebnis für gelbe sandUhr 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46" y="1131590"/>
            <a:ext cx="228600" cy="3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ildergebnis für gelbe sandUhr 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020" y="2211710"/>
            <a:ext cx="228600" cy="3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528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Calibrations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Main System: 40 calibrations at once</a:t>
            </a:r>
          </a:p>
          <a:p>
            <a:pPr lvl="1"/>
            <a:r>
              <a:rPr lang="en-US" dirty="0"/>
              <a:t>1 Thread, 2.5GB RAM available per calibration</a:t>
            </a:r>
          </a:p>
          <a:p>
            <a:r>
              <a:rPr lang="en-US" dirty="0"/>
              <a:t>On Backup System: 10 Calibrations at once</a:t>
            </a:r>
          </a:p>
          <a:p>
            <a:pPr lvl="1"/>
            <a:r>
              <a:rPr lang="en-US" dirty="0"/>
              <a:t>1 Core, 2.5GB RAM available per calibration</a:t>
            </a:r>
          </a:p>
          <a:p>
            <a:r>
              <a:rPr lang="en-US" dirty="0"/>
              <a:t>Calibrations needing more  memory need to be run at lower parallel count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Please consider this numbers when creating calibration programs.</a:t>
            </a:r>
            <a:endParaRPr lang="en-US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luetticke@physik.uni.bonn.de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418F7-D44A-4C35-9F9E-823B528FCD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50647"/>
      </p:ext>
    </p:extLst>
  </p:cSld>
  <p:clrMapOvr>
    <a:masterClrMapping/>
  </p:clrMapOvr>
</p:sld>
</file>

<file path=ppt/theme/theme1.xml><?xml version="1.0" encoding="utf-8"?>
<a:theme xmlns:a="http://schemas.openxmlformats.org/drawingml/2006/main" name="DEPFET_Vorlage">
  <a:themeElements>
    <a:clrScheme name="Uni-Bon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09085"/>
      </a:accent1>
      <a:accent2>
        <a:srgbClr val="07529A"/>
      </a:accent2>
      <a:accent3>
        <a:srgbClr val="EAB90C"/>
      </a:accent3>
      <a:accent4>
        <a:srgbClr val="D8D8C8"/>
      </a:accent4>
      <a:accent5>
        <a:srgbClr val="053D73"/>
      </a:accent5>
      <a:accent6>
        <a:srgbClr val="F8DE83"/>
      </a:accent6>
      <a:hlink>
        <a:srgbClr val="79BAF8"/>
      </a:hlink>
      <a:folHlink>
        <a:srgbClr val="6C6C62"/>
      </a:folHlink>
    </a:clrScheme>
    <a:fontScheme name="Uni-Bonn">
      <a:majorFont>
        <a:latin typeface="Exo 2"/>
        <a:ea typeface=""/>
        <a:cs typeface="Calibri"/>
      </a:majorFont>
      <a:minorFont>
        <a:latin typeface="Calibri"/>
        <a:ea typeface=""/>
        <a:cs typeface="Calibr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1400" dirty="0" err="1" smtClean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>
          <a:spcAft>
            <a:spcPts val="420"/>
          </a:spcAft>
          <a:buFont typeface="Calibri" panose="020F0502020204030204" pitchFamily="34" charset="0"/>
          <a:buChar char="−"/>
          <a:defRPr sz="1400" dirty="0" err="1" smtClean="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iLab_uni_bonn_24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66">
            <a:alpha val="10000"/>
          </a:srgbClr>
        </a:solidFill>
        <a:ln w="19050"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DEPFET_Vorlage</Template>
  <TotalTime>0</TotalTime>
  <Words>1033</Words>
  <Application>Microsoft Office PowerPoint</Application>
  <PresentationFormat>Bildschirmpräsentation (16:9)</PresentationFormat>
  <Paragraphs>227</Paragraphs>
  <Slides>13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Calibri</vt:lpstr>
      <vt:lpstr>Exo 2 Semi Bold</vt:lpstr>
      <vt:lpstr>Exo 2</vt:lpstr>
      <vt:lpstr>ＭＳ Ｐゴシック</vt:lpstr>
      <vt:lpstr>Ebrima</vt:lpstr>
      <vt:lpstr>DEPFET_Vorlage</vt:lpstr>
      <vt:lpstr>SiLab_uni_bonn_24pt</vt:lpstr>
      <vt:lpstr>•Florian Lütticke</vt:lpstr>
      <vt:lpstr>PXD local DAQ</vt:lpstr>
      <vt:lpstr>PowerPoint-Präsentation</vt:lpstr>
      <vt:lpstr>Software: EPICS Integration status</vt:lpstr>
      <vt:lpstr>Software: EPICS Integration status</vt:lpstr>
      <vt:lpstr>Development status: Work packets</vt:lpstr>
      <vt:lpstr>PXD local DAQ: Hardware </vt:lpstr>
      <vt:lpstr>The Servers ran several services in Phase 2</vt:lpstr>
      <vt:lpstr>Resources for Calibrations</vt:lpstr>
      <vt:lpstr>Data Storage</vt:lpstr>
      <vt:lpstr>Data Estimates and Calibration Time for Phase 3</vt:lpstr>
      <vt:lpstr>Conclusion</vt:lpstr>
      <vt:lpstr>(Old) data estimates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Teststrahlstudien an großen DEPFET Pixelsensoren für den Belle II Vertexdetektor</dc:title>
  <dc:creator>Windows User</dc:creator>
  <cp:lastModifiedBy>Windows User</cp:lastModifiedBy>
  <cp:revision>65</cp:revision>
  <dcterms:created xsi:type="dcterms:W3CDTF">2018-03-21T15:43:20Z</dcterms:created>
  <dcterms:modified xsi:type="dcterms:W3CDTF">2018-10-08T07:53:15Z</dcterms:modified>
</cp:coreProperties>
</file>