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8" r:id="rId4"/>
    <p:sldId id="259" r:id="rId5"/>
    <p:sldId id="257" r:id="rId6"/>
    <p:sldId id="260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6586C-5D3C-4812-8650-97B8AFF4087F}" type="datetimeFigureOut">
              <a:rPr lang="de-DE" smtClean="0"/>
              <a:t>13.09.2018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744D3-1C3C-4D69-AF5F-07F27F7FB3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87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2F381-D355-6E4B-9F2A-E14AD05ADE7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2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2F381-D355-6E4B-9F2A-E14AD05ADE7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2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110A-B39D-4F49-B02A-983153555D37}" type="datetimeFigureOut">
              <a:rPr lang="de-DE" smtClean="0"/>
              <a:t>13.09.2018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7D8-6FB3-4D7D-BCF8-6879DC736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91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110A-B39D-4F49-B02A-983153555D37}" type="datetimeFigureOut">
              <a:rPr lang="de-DE" smtClean="0"/>
              <a:t>13.09.2018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7D8-6FB3-4D7D-BCF8-6879DC736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2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110A-B39D-4F49-B02A-983153555D37}" type="datetimeFigureOut">
              <a:rPr lang="de-DE" smtClean="0"/>
              <a:t>13.09.2018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7D8-6FB3-4D7D-BCF8-6879DC736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93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6" y="349611"/>
            <a:ext cx="8532019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6" y="2335025"/>
            <a:ext cx="8532019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7" y="4096791"/>
            <a:ext cx="8527162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CH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79" y="5669853"/>
            <a:ext cx="595313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7" y="6261925"/>
            <a:ext cx="162636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46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" y="1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6" y="349615"/>
            <a:ext cx="8532019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6" y="2335025"/>
            <a:ext cx="8532019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9" y="4096791"/>
            <a:ext cx="8527161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CH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7" y="6261925"/>
            <a:ext cx="162636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79" y="5669853"/>
            <a:ext cx="595313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69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6" y="349610"/>
            <a:ext cx="8532019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0975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6" y="349610"/>
            <a:ext cx="8532019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9457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817500"/>
            <a:ext cx="8532018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05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7" y="1406433"/>
            <a:ext cx="4212431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25584" y="1406433"/>
            <a:ext cx="4212431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293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2" y="1406433"/>
            <a:ext cx="2781300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3194449" y="1406433"/>
            <a:ext cx="2755106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056715" y="1406433"/>
            <a:ext cx="2781299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62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7" y="1406427"/>
            <a:ext cx="421243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7" y="3963533"/>
            <a:ext cx="421243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25578" y="1449389"/>
            <a:ext cx="4212432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25579" y="4005263"/>
            <a:ext cx="4212432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473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110A-B39D-4F49-B02A-983153555D37}" type="datetimeFigureOut">
              <a:rPr lang="de-DE" smtClean="0"/>
              <a:t>13.09.2018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7D8-6FB3-4D7D-BCF8-6879DC736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113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7" y="1406427"/>
            <a:ext cx="421243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7" y="3963533"/>
            <a:ext cx="421243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25583" y="1449388"/>
            <a:ext cx="4212431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25583" y="4005263"/>
            <a:ext cx="4212431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886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6" y="1406427"/>
            <a:ext cx="5643563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6" y="3963533"/>
            <a:ext cx="5643563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056714" y="1449389"/>
            <a:ext cx="27813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056714" y="4005263"/>
            <a:ext cx="27813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43965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6" y="1406427"/>
            <a:ext cx="5643563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6" y="3963533"/>
            <a:ext cx="5643563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56715" y="1449388"/>
            <a:ext cx="27812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56715" y="4005263"/>
            <a:ext cx="27812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485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406427"/>
            <a:ext cx="2781300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3963533"/>
            <a:ext cx="2781300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194449" y="1449389"/>
            <a:ext cx="275510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3194449" y="4005263"/>
            <a:ext cx="275510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56714" y="1449389"/>
            <a:ext cx="27813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56714" y="4005263"/>
            <a:ext cx="27813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3758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2" y="1449394"/>
            <a:ext cx="8532018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7915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7" y="1449394"/>
            <a:ext cx="4212431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625583" y="1449394"/>
            <a:ext cx="4212431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5194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7" y="1449394"/>
            <a:ext cx="27812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3194448" y="1449394"/>
            <a:ext cx="5643562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3390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6" y="817500"/>
            <a:ext cx="853201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640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88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0" y="4587296"/>
            <a:ext cx="449119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955C6E6-DAFB-471E-9050-E05D2B8F3D0D}"/>
              </a:ext>
            </a:extLst>
          </p:cNvPr>
          <p:cNvSpPr/>
          <p:nvPr userDrawn="1"/>
        </p:nvSpPr>
        <p:spPr>
          <a:xfrm>
            <a:off x="296466" y="3980131"/>
            <a:ext cx="3429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457200">
              <a:lnSpc>
                <a:spcPct val="110000"/>
              </a:lnSpc>
            </a:pPr>
            <a:r>
              <a:rPr lang="de-DE" b="1" dirty="0">
                <a:solidFill>
                  <a:prstClr val="black"/>
                </a:solidFill>
              </a:rPr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F6E932F-91BF-4BB6-A060-480141891B9A}"/>
              </a:ext>
            </a:extLst>
          </p:cNvPr>
          <p:cNvSpPr/>
          <p:nvPr userDrawn="1"/>
        </p:nvSpPr>
        <p:spPr>
          <a:xfrm>
            <a:off x="296467" y="4516750"/>
            <a:ext cx="2025411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457200">
              <a:lnSpc>
                <a:spcPct val="120000"/>
              </a:lnSpc>
              <a:tabLst>
                <a:tab pos="715963" algn="l"/>
              </a:tabLst>
            </a:pPr>
            <a:r>
              <a:rPr lang="de-DE" dirty="0">
                <a:solidFill>
                  <a:prstClr val="black"/>
                </a:solidFill>
              </a:rPr>
              <a:t>	Deutsches </a:t>
            </a:r>
          </a:p>
          <a:p>
            <a:pPr defTabSz="457200">
              <a:lnSpc>
                <a:spcPct val="120000"/>
              </a:lnSpc>
            </a:pPr>
            <a:r>
              <a:rPr lang="de-DE" dirty="0">
                <a:solidFill>
                  <a:prstClr val="black"/>
                </a:solidFill>
              </a:rPr>
              <a:t>Elektronen-Synchrotron</a:t>
            </a:r>
          </a:p>
          <a:p>
            <a:pPr defTabSz="457200">
              <a:lnSpc>
                <a:spcPct val="120000"/>
              </a:lnSpc>
            </a:pPr>
            <a:endParaRPr lang="de-DE" dirty="0">
              <a:solidFill>
                <a:prstClr val="black"/>
              </a:solidFill>
            </a:endParaRPr>
          </a:p>
          <a:p>
            <a:pPr defTabSz="457200">
              <a:lnSpc>
                <a:spcPct val="120000"/>
              </a:lnSpc>
            </a:pPr>
            <a:r>
              <a:rPr lang="de-DE" dirty="0">
                <a:solidFill>
                  <a:prstClr val="black"/>
                </a:solidFill>
              </a:rPr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9919" y="4516739"/>
            <a:ext cx="3861616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88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110A-B39D-4F49-B02A-983153555D37}" type="datetimeFigureOut">
              <a:rPr lang="de-DE" smtClean="0"/>
              <a:t>13.09.2018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7D8-6FB3-4D7D-BCF8-6879DC736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301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3A1E25C-5EB0-D947-B991-83559977DC1C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2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110A-B39D-4F49-B02A-983153555D37}" type="datetimeFigureOut">
              <a:rPr lang="de-DE" smtClean="0"/>
              <a:t>13.09.2018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7D8-6FB3-4D7D-BCF8-6879DC736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83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110A-B39D-4F49-B02A-983153555D37}" type="datetimeFigureOut">
              <a:rPr lang="de-DE" smtClean="0"/>
              <a:t>13.09.2018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7D8-6FB3-4D7D-BCF8-6879DC736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46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110A-B39D-4F49-B02A-983153555D37}" type="datetimeFigureOut">
              <a:rPr lang="de-DE" smtClean="0"/>
              <a:t>13.09.2018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7D8-6FB3-4D7D-BCF8-6879DC736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9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110A-B39D-4F49-B02A-983153555D37}" type="datetimeFigureOut">
              <a:rPr lang="de-DE" smtClean="0"/>
              <a:t>13.09.2018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7D8-6FB3-4D7D-BCF8-6879DC736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86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110A-B39D-4F49-B02A-983153555D37}" type="datetimeFigureOut">
              <a:rPr lang="de-DE" smtClean="0"/>
              <a:t>13.09.2018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7D8-6FB3-4D7D-BCF8-6879DC736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63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110A-B39D-4F49-B02A-983153555D37}" type="datetimeFigureOut">
              <a:rPr lang="de-DE" smtClean="0"/>
              <a:t>13.09.2018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7D8-6FB3-4D7D-BCF8-6879DC736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9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5110A-B39D-4F49-B02A-983153555D37}" type="datetimeFigureOut">
              <a:rPr lang="de-DE" smtClean="0"/>
              <a:t>13.09.2018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977D8-6FB3-4D7D-BCF8-6879DC7363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09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91" y="349611"/>
            <a:ext cx="8532018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6" y="1406433"/>
            <a:ext cx="8532019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689" y="6580811"/>
            <a:ext cx="7461703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136396" y="6580811"/>
            <a:ext cx="701614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457200"/>
            <a:r>
              <a:rPr lang="en-US" sz="1000" b="1" dirty="0">
                <a:solidFill>
                  <a:prstClr val="black"/>
                </a:solidFill>
              </a:rPr>
              <a:t>Page </a:t>
            </a:r>
            <a:fld id="{0427E4B2-AC28-443E-BE04-5CD55098A90B}" type="slidenum">
              <a:rPr lang="en-US" sz="1000" b="1">
                <a:solidFill>
                  <a:prstClr val="black"/>
                </a:solidFill>
              </a:rPr>
              <a:pPr algn="r" defTabSz="457200"/>
              <a:t>‹#›</a:t>
            </a:fld>
            <a:endParaRPr lang="en-US" sz="1000" b="1" dirty="0">
              <a:solidFill>
                <a:prstClr val="black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4" y="6614030"/>
            <a:ext cx="244164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9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LUXE </a:t>
            </a:r>
            <a:r>
              <a:rPr lang="de-DE" dirty="0" err="1" smtClean="0"/>
              <a:t>accelerator</a:t>
            </a:r>
            <a:r>
              <a:rPr lang="de-DE" dirty="0" smtClean="0"/>
              <a:t> update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F. Burkart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132931" y="1437969"/>
            <a:ext cx="1735083" cy="3150066"/>
            <a:chOff x="5510575" y="1437969"/>
            <a:chExt cx="2313444" cy="3150066"/>
          </a:xfrm>
        </p:grpSpPr>
        <p:sp>
          <p:nvSpPr>
            <p:cNvPr id="30" name="Triangle 29"/>
            <p:cNvSpPr/>
            <p:nvPr/>
          </p:nvSpPr>
          <p:spPr>
            <a:xfrm rot="10800000">
              <a:off x="5593920" y="2472750"/>
              <a:ext cx="572012" cy="642450"/>
            </a:xfrm>
            <a:prstGeom prst="triangl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0575" y="3322831"/>
              <a:ext cx="802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srgbClr val="0070C0"/>
                  </a:solidFill>
                  <a:ea typeface="Arial" charset="0"/>
                  <a:cs typeface="Arial" panose="020B0604020202020204" pitchFamily="34" charset="0"/>
                </a:rPr>
                <a:t>Dipole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82394" y="1720277"/>
              <a:ext cx="262705" cy="66105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934312" y="3059823"/>
              <a:ext cx="262705" cy="66105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93599" y="1437969"/>
              <a:ext cx="7034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2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rPr>
                <a:t>PDET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75834" y="3757038"/>
              <a:ext cx="11481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2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rPr>
                <a:t>EDET</a:t>
              </a:r>
            </a:p>
            <a:p>
              <a:pPr defTabSz="457200"/>
              <a:r>
                <a:rPr lang="en-US" sz="12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rPr>
                <a:t>E &lt; 16 GeV</a:t>
              </a:r>
            </a:p>
            <a:p>
              <a:pPr defTabSz="457200"/>
              <a:endParaRPr lang="en-US" sz="1200" b="1" dirty="0">
                <a:solidFill>
                  <a:srgbClr val="FF0000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911936" y="2760478"/>
              <a:ext cx="1009237" cy="4645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925075" y="2765735"/>
              <a:ext cx="982960" cy="8522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667888" y="3179627"/>
              <a:ext cx="4385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2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e</a:t>
              </a:r>
              <a:r>
                <a:rPr lang="en-US" sz="1200" b="1" baseline="30000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−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5917326" y="2274817"/>
              <a:ext cx="659499" cy="48851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911756" y="1874445"/>
              <a:ext cx="657819" cy="8941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346898" y="2032961"/>
              <a:ext cx="4385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2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e</a:t>
              </a:r>
              <a:r>
                <a:rPr lang="en-US" sz="1200" b="1" baseline="30000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43806" y="2602255"/>
            <a:ext cx="4319622" cy="276999"/>
            <a:chOff x="5925075" y="2602252"/>
            <a:chExt cx="5759496" cy="27699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5925075" y="2760478"/>
              <a:ext cx="575949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8751470" y="2602252"/>
              <a:ext cx="35950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el-GR" sz="12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γ</a:t>
              </a:r>
              <a:endParaRPr lang="en-US" sz="1200" b="1" dirty="0">
                <a:solidFill>
                  <a:prstClr val="black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88305" y="2025831"/>
            <a:ext cx="2605777" cy="1060069"/>
            <a:chOff x="8917743" y="2025828"/>
            <a:chExt cx="3474369" cy="1060069"/>
          </a:xfrm>
        </p:grpSpPr>
        <p:sp>
          <p:nvSpPr>
            <p:cNvPr id="89" name="TextBox 88"/>
            <p:cNvSpPr txBox="1"/>
            <p:nvPr/>
          </p:nvSpPr>
          <p:spPr>
            <a:xfrm>
              <a:off x="11611556" y="2282780"/>
              <a:ext cx="7805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l-GR" sz="12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rPr>
                <a:t>γ</a:t>
              </a:r>
              <a:r>
                <a:rPr lang="en-GB" sz="12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rPr>
                <a:t>CAL</a:t>
              </a:r>
              <a:endParaRPr lang="en-US" sz="1200" b="1" dirty="0">
                <a:solidFill>
                  <a:srgbClr val="FF0000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917743" y="2025828"/>
              <a:ext cx="3007160" cy="1060069"/>
              <a:chOff x="8917743" y="2025828"/>
              <a:chExt cx="3007160" cy="1060069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9489281" y="2552633"/>
                <a:ext cx="0" cy="41569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8917743" y="2025828"/>
                <a:ext cx="9276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b="1" dirty="0">
                    <a:solidFill>
                      <a:srgbClr val="004B7D"/>
                    </a:solidFill>
                    <a:ea typeface="Arial" charset="0"/>
                    <a:cs typeface="Arial" panose="020B0604020202020204" pitchFamily="34" charset="0"/>
                  </a:rPr>
                  <a:t>Photon converter</a:t>
                </a:r>
              </a:p>
            </p:txBody>
          </p:sp>
          <p:sp>
            <p:nvSpPr>
              <p:cNvPr id="67" name="Triangle 66"/>
              <p:cNvSpPr/>
              <p:nvPr/>
            </p:nvSpPr>
            <p:spPr>
              <a:xfrm rot="10800000">
                <a:off x="10033960" y="2564259"/>
                <a:ext cx="439745" cy="457916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9956254" y="2025828"/>
                <a:ext cx="6998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b="1" dirty="0">
                    <a:solidFill>
                      <a:srgbClr val="0070C0"/>
                    </a:solidFill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1758902" y="2552633"/>
                <a:ext cx="166001" cy="4140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>
                <a:off x="11442435" y="2759642"/>
                <a:ext cx="316467" cy="8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10637187" y="2483659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10750238" y="2483659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10863558" y="2483793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/>
              <p:cNvSpPr/>
              <p:nvPr/>
            </p:nvSpPr>
            <p:spPr>
              <a:xfrm>
                <a:off x="10976609" y="2483657"/>
                <a:ext cx="90097" cy="22501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10637187" y="2828760"/>
                <a:ext cx="429519" cy="230579"/>
                <a:chOff x="9797143" y="3370259"/>
                <a:chExt cx="545805" cy="239626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9797143" y="337026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9940800" y="337026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10084800" y="337040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Rectangle 85"/>
                <p:cNvSpPr/>
                <p:nvPr/>
              </p:nvSpPr>
              <p:spPr>
                <a:xfrm>
                  <a:off x="10228458" y="3370259"/>
                  <a:ext cx="114490" cy="23384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1200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90" name="Straight Arrow Connector 89"/>
              <p:cNvCxnSpPr>
                <a:endCxn id="82" idx="1"/>
              </p:cNvCxnSpPr>
              <p:nvPr/>
            </p:nvCxnSpPr>
            <p:spPr>
              <a:xfrm flipV="1">
                <a:off x="10264703" y="2596165"/>
                <a:ext cx="711906" cy="16056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endCxn id="86" idx="1"/>
              </p:cNvCxnSpPr>
              <p:nvPr/>
            </p:nvCxnSpPr>
            <p:spPr>
              <a:xfrm>
                <a:off x="10252310" y="2763297"/>
                <a:ext cx="724299" cy="17796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/>
              <p:cNvSpPr txBox="1"/>
              <p:nvPr/>
            </p:nvSpPr>
            <p:spPr>
              <a:xfrm>
                <a:off x="10413882" y="2463754"/>
                <a:ext cx="4385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12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0397211" y="2808898"/>
                <a:ext cx="4385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12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−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1302318" y="2483657"/>
                <a:ext cx="359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l-GR" sz="12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γ</a:t>
                </a:r>
                <a:endParaRPr lang="en-US" sz="12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0847294" y="2218392"/>
                <a:ext cx="5611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CAL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595935" y="1656264"/>
            <a:ext cx="1493861" cy="1795312"/>
            <a:chOff x="3461244" y="1656263"/>
            <a:chExt cx="1991813" cy="1795312"/>
          </a:xfrm>
        </p:grpSpPr>
        <p:sp>
          <p:nvSpPr>
            <p:cNvPr id="11" name="Notched Right Arrow 10"/>
            <p:cNvSpPr/>
            <p:nvPr/>
          </p:nvSpPr>
          <p:spPr>
            <a:xfrm>
              <a:off x="4143807" y="2034924"/>
              <a:ext cx="769954" cy="346408"/>
            </a:xfrm>
            <a:prstGeom prst="notchedRight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b="1" dirty="0">
                  <a:solidFill>
                    <a:srgbClr val="00B050"/>
                  </a:solidFill>
                  <a:ea typeface="Arial" charset="0"/>
                  <a:cs typeface="Arial" panose="020B0604020202020204" pitchFamily="34" charset="0"/>
                </a:rPr>
                <a:t>Laser</a:t>
              </a:r>
            </a:p>
          </p:txBody>
        </p:sp>
        <p:sp>
          <p:nvSpPr>
            <p:cNvPr id="12" name="Arc 11"/>
            <p:cNvSpPr/>
            <p:nvPr/>
          </p:nvSpPr>
          <p:spPr>
            <a:xfrm>
              <a:off x="4705310" y="2090799"/>
              <a:ext cx="416901" cy="684350"/>
            </a:xfrm>
            <a:prstGeom prst="arc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 rot="8700000">
              <a:off x="4145320" y="2620013"/>
              <a:ext cx="769954" cy="346408"/>
            </a:xfrm>
            <a:custGeom>
              <a:avLst/>
              <a:gdLst>
                <a:gd name="connsiteX0" fmla="*/ 0 w 978408"/>
                <a:gd name="connsiteY0" fmla="*/ 90000 h 360000"/>
                <a:gd name="connsiteX1" fmla="*/ 798408 w 978408"/>
                <a:gd name="connsiteY1" fmla="*/ 90000 h 360000"/>
                <a:gd name="connsiteX2" fmla="*/ 798408 w 978408"/>
                <a:gd name="connsiteY2" fmla="*/ 0 h 360000"/>
                <a:gd name="connsiteX3" fmla="*/ 978408 w 978408"/>
                <a:gd name="connsiteY3" fmla="*/ 180000 h 360000"/>
                <a:gd name="connsiteX4" fmla="*/ 798408 w 978408"/>
                <a:gd name="connsiteY4" fmla="*/ 360000 h 360000"/>
                <a:gd name="connsiteX5" fmla="*/ 798408 w 978408"/>
                <a:gd name="connsiteY5" fmla="*/ 270000 h 360000"/>
                <a:gd name="connsiteX6" fmla="*/ 0 w 978408"/>
                <a:gd name="connsiteY6" fmla="*/ 270000 h 360000"/>
                <a:gd name="connsiteX7" fmla="*/ 90000 w 978408"/>
                <a:gd name="connsiteY7" fmla="*/ 180000 h 360000"/>
                <a:gd name="connsiteX8" fmla="*/ 0 w 978408"/>
                <a:gd name="connsiteY8" fmla="*/ 90000 h 360000"/>
                <a:gd name="connsiteX0" fmla="*/ 0 w 978408"/>
                <a:gd name="connsiteY0" fmla="*/ 90000 h 360000"/>
                <a:gd name="connsiteX1" fmla="*/ 798408 w 978408"/>
                <a:gd name="connsiteY1" fmla="*/ 90000 h 360000"/>
                <a:gd name="connsiteX2" fmla="*/ 798408 w 978408"/>
                <a:gd name="connsiteY2" fmla="*/ 0 h 360000"/>
                <a:gd name="connsiteX3" fmla="*/ 978408 w 978408"/>
                <a:gd name="connsiteY3" fmla="*/ 180000 h 360000"/>
                <a:gd name="connsiteX4" fmla="*/ 798408 w 978408"/>
                <a:gd name="connsiteY4" fmla="*/ 360000 h 360000"/>
                <a:gd name="connsiteX5" fmla="*/ 798408 w 978408"/>
                <a:gd name="connsiteY5" fmla="*/ 270000 h 360000"/>
                <a:gd name="connsiteX6" fmla="*/ 405867 w 978408"/>
                <a:gd name="connsiteY6" fmla="*/ 202534 h 360000"/>
                <a:gd name="connsiteX7" fmla="*/ 0 w 978408"/>
                <a:gd name="connsiteY7" fmla="*/ 270000 h 360000"/>
                <a:gd name="connsiteX8" fmla="*/ 90000 w 978408"/>
                <a:gd name="connsiteY8" fmla="*/ 180000 h 360000"/>
                <a:gd name="connsiteX9" fmla="*/ 0 w 978408"/>
                <a:gd name="connsiteY9" fmla="*/ 90000 h 360000"/>
                <a:gd name="connsiteX0" fmla="*/ 0 w 978408"/>
                <a:gd name="connsiteY0" fmla="*/ 90000 h 360000"/>
                <a:gd name="connsiteX1" fmla="*/ 405281 w 978408"/>
                <a:gd name="connsiteY1" fmla="*/ 140109 h 360000"/>
                <a:gd name="connsiteX2" fmla="*/ 798408 w 978408"/>
                <a:gd name="connsiteY2" fmla="*/ 90000 h 360000"/>
                <a:gd name="connsiteX3" fmla="*/ 798408 w 978408"/>
                <a:gd name="connsiteY3" fmla="*/ 0 h 360000"/>
                <a:gd name="connsiteX4" fmla="*/ 978408 w 978408"/>
                <a:gd name="connsiteY4" fmla="*/ 180000 h 360000"/>
                <a:gd name="connsiteX5" fmla="*/ 798408 w 978408"/>
                <a:gd name="connsiteY5" fmla="*/ 360000 h 360000"/>
                <a:gd name="connsiteX6" fmla="*/ 798408 w 978408"/>
                <a:gd name="connsiteY6" fmla="*/ 270000 h 360000"/>
                <a:gd name="connsiteX7" fmla="*/ 405867 w 978408"/>
                <a:gd name="connsiteY7" fmla="*/ 202534 h 360000"/>
                <a:gd name="connsiteX8" fmla="*/ 0 w 978408"/>
                <a:gd name="connsiteY8" fmla="*/ 270000 h 360000"/>
                <a:gd name="connsiteX9" fmla="*/ 90000 w 978408"/>
                <a:gd name="connsiteY9" fmla="*/ 180000 h 360000"/>
                <a:gd name="connsiteX10" fmla="*/ 0 w 978408"/>
                <a:gd name="connsiteY10" fmla="*/ 9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8408" h="360000">
                  <a:moveTo>
                    <a:pt x="0" y="90000"/>
                  </a:moveTo>
                  <a:cubicBezTo>
                    <a:pt x="140050" y="95407"/>
                    <a:pt x="265231" y="134702"/>
                    <a:pt x="405281" y="140109"/>
                  </a:cubicBezTo>
                  <a:lnTo>
                    <a:pt x="798408" y="90000"/>
                  </a:lnTo>
                  <a:lnTo>
                    <a:pt x="798408" y="0"/>
                  </a:lnTo>
                  <a:lnTo>
                    <a:pt x="978408" y="180000"/>
                  </a:lnTo>
                  <a:lnTo>
                    <a:pt x="798408" y="360000"/>
                  </a:lnTo>
                  <a:lnTo>
                    <a:pt x="798408" y="270000"/>
                  </a:lnTo>
                  <a:cubicBezTo>
                    <a:pt x="672313" y="274464"/>
                    <a:pt x="531962" y="198070"/>
                    <a:pt x="405867" y="202534"/>
                  </a:cubicBezTo>
                  <a:lnTo>
                    <a:pt x="0" y="270000"/>
                  </a:lnTo>
                  <a:lnTo>
                    <a:pt x="90000" y="180000"/>
                  </a:lnTo>
                  <a:lnTo>
                    <a:pt x="0" y="90000"/>
                  </a:ln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Notched Right Arrow 14"/>
            <p:cNvSpPr/>
            <p:nvPr/>
          </p:nvSpPr>
          <p:spPr>
            <a:xfrm>
              <a:off x="4143807" y="3059823"/>
              <a:ext cx="769954" cy="346408"/>
            </a:xfrm>
            <a:prstGeom prst="notchedRight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b="1" dirty="0">
                  <a:solidFill>
                    <a:srgbClr val="00B050"/>
                  </a:solidFill>
                  <a:ea typeface="Arial" charset="0"/>
                  <a:cs typeface="Arial" panose="020B0604020202020204" pitchFamily="34" charset="0"/>
                </a:rPr>
                <a:t>pulse</a:t>
              </a:r>
            </a:p>
          </p:txBody>
        </p:sp>
        <p:sp>
          <p:nvSpPr>
            <p:cNvPr id="16" name="Arc 15"/>
            <p:cNvSpPr/>
            <p:nvPr/>
          </p:nvSpPr>
          <p:spPr>
            <a:xfrm rot="10800000">
              <a:off x="3935355" y="2721882"/>
              <a:ext cx="416901" cy="684350"/>
            </a:xfrm>
            <a:prstGeom prst="arc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80098" y="1656263"/>
              <a:ext cx="4973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srgbClr val="00B050"/>
                  </a:solidFill>
                  <a:ea typeface="Arial" charset="0"/>
                  <a:cs typeface="Arial" panose="020B0604020202020204" pitchFamily="34" charset="0"/>
                </a:rPr>
                <a:t>IP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 rot="1341382">
              <a:off x="4713111" y="1829189"/>
              <a:ext cx="7399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000" b="1" dirty="0">
                  <a:solidFill>
                    <a:srgbClr val="00B050"/>
                  </a:solidFill>
                  <a:ea typeface="Arial" charset="0"/>
                  <a:cs typeface="Arial" panose="020B0604020202020204" pitchFamily="34" charset="0"/>
                </a:rPr>
                <a:t>Mirror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61244" y="3205354"/>
              <a:ext cx="7399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000" b="1" dirty="0">
                  <a:solidFill>
                    <a:srgbClr val="00B050"/>
                  </a:solidFill>
                  <a:ea typeface="Arial" charset="0"/>
                  <a:cs typeface="Arial" panose="020B0604020202020204" pitchFamily="34" charset="0"/>
                </a:rPr>
                <a:t>Mirror</a:t>
              </a:r>
              <a:endParaRPr lang="en-US" sz="1200" b="1" dirty="0">
                <a:solidFill>
                  <a:srgbClr val="00B050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33818" y="2753501"/>
            <a:ext cx="2206999" cy="855921"/>
            <a:chOff x="5911756" y="2753498"/>
            <a:chExt cx="2942665" cy="855921"/>
          </a:xfrm>
        </p:grpSpPr>
        <p:grpSp>
          <p:nvGrpSpPr>
            <p:cNvPr id="17" name="Group 16"/>
            <p:cNvGrpSpPr/>
            <p:nvPr/>
          </p:nvGrpSpPr>
          <p:grpSpPr>
            <a:xfrm>
              <a:off x="5911756" y="2753498"/>
              <a:ext cx="2650984" cy="381997"/>
              <a:chOff x="5911756" y="2753498"/>
              <a:chExt cx="2650984" cy="381997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5911756" y="2753498"/>
                <a:ext cx="2438406" cy="23923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Can 70">
                <a:extLst>
                  <a:ext uri="{FF2B5EF4-FFF2-40B4-BE49-F238E27FC236}">
                    <a16:creationId xmlns:a16="http://schemas.microsoft.com/office/drawing/2014/main" xmlns="" id="{CF252DE6-311F-2E40-8EF1-639A8693A93B}"/>
                  </a:ext>
                </a:extLst>
              </p:cNvPr>
              <p:cNvSpPr/>
              <p:nvPr/>
            </p:nvSpPr>
            <p:spPr>
              <a:xfrm rot="16499120">
                <a:off x="8324859" y="2897613"/>
                <a:ext cx="256762" cy="219001"/>
              </a:xfrm>
              <a:prstGeom prst="can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2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8052058" y="3147754"/>
              <a:ext cx="802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Dump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624855" y="5432491"/>
            <a:ext cx="60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ea typeface="Arial" charset="0"/>
                <a:cs typeface="Arial" panose="020B0604020202020204" pitchFamily="34" charset="0"/>
              </a:rPr>
              <a:t>Dump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235" y="3454338"/>
            <a:ext cx="4150936" cy="1866540"/>
            <a:chOff x="66978" y="3454338"/>
            <a:chExt cx="5534581" cy="1866540"/>
          </a:xfrm>
        </p:grpSpPr>
        <p:sp>
          <p:nvSpPr>
            <p:cNvPr id="28" name="TextBox 27"/>
            <p:cNvSpPr txBox="1"/>
            <p:nvPr/>
          </p:nvSpPr>
          <p:spPr>
            <a:xfrm>
              <a:off x="66978" y="3454338"/>
              <a:ext cx="13619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2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17.5 GeV e</a:t>
              </a:r>
              <a:r>
                <a:rPr lang="en-US" sz="1200" b="1" baseline="30000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−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42957" y="4127687"/>
              <a:ext cx="2329746" cy="44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76" idx="1"/>
            </p:cNvCxnSpPr>
            <p:nvPr/>
          </p:nvCxnSpPr>
          <p:spPr>
            <a:xfrm>
              <a:off x="2532258" y="4127687"/>
              <a:ext cx="2428121" cy="8594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Can 75">
              <a:extLst>
                <a:ext uri="{FF2B5EF4-FFF2-40B4-BE49-F238E27FC236}">
                  <a16:creationId xmlns:a16="http://schemas.microsoft.com/office/drawing/2014/main" xmlns="" id="{CF252DE6-311F-2E40-8EF1-639A8693A93B}"/>
                </a:ext>
              </a:extLst>
            </p:cNvPr>
            <p:cNvSpPr/>
            <p:nvPr/>
          </p:nvSpPr>
          <p:spPr>
            <a:xfrm rot="17201202">
              <a:off x="5060898" y="4780216"/>
              <a:ext cx="426352" cy="654971"/>
            </a:xfrm>
            <a:prstGeom prst="can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12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1" name="Triangle 29"/>
            <p:cNvSpPr/>
            <p:nvPr/>
          </p:nvSpPr>
          <p:spPr>
            <a:xfrm rot="10800000">
              <a:off x="2337260" y="3945809"/>
              <a:ext cx="422921" cy="432828"/>
            </a:xfrm>
            <a:prstGeom prst="triangl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38515" y="4560755"/>
              <a:ext cx="928032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de-DE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XSDU1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21784" y="3923146"/>
              <a:ext cx="57740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de-DE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XTD5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20151" y="791640"/>
            <a:ext cx="276999" cy="2369868"/>
            <a:chOff x="5226881" y="791638"/>
            <a:chExt cx="369334" cy="2369868"/>
          </a:xfrm>
        </p:grpSpPr>
        <p:grpSp>
          <p:nvGrpSpPr>
            <p:cNvPr id="104" name="Group 103"/>
            <p:cNvGrpSpPr/>
            <p:nvPr/>
          </p:nvGrpSpPr>
          <p:grpSpPr>
            <a:xfrm>
              <a:off x="5393680" y="2381333"/>
              <a:ext cx="92584" cy="780173"/>
              <a:chOff x="4704383" y="3015914"/>
              <a:chExt cx="113322" cy="78017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3015914"/>
                <a:ext cx="113322" cy="30223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2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3470544"/>
                <a:ext cx="113322" cy="32554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2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 rot="16200000">
              <a:off x="4700651" y="1317868"/>
              <a:ext cx="1421794" cy="369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de-DE" sz="1200" b="1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Collimation</a:t>
              </a:r>
              <a:endParaRPr lang="de-DE" sz="12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610655" y="4418903"/>
            <a:ext cx="60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srgbClr val="0070C0"/>
                </a:solidFill>
                <a:ea typeface="Arial" charset="0"/>
                <a:cs typeface="Arial" panose="020B0604020202020204" pitchFamily="34" charset="0"/>
              </a:rPr>
              <a:t>Dipole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62117" y="2486343"/>
            <a:ext cx="2775734" cy="1091002"/>
            <a:chOff x="2216154" y="2486343"/>
            <a:chExt cx="3700979" cy="109100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216154" y="2750199"/>
              <a:ext cx="3700979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517157" y="2486343"/>
              <a:ext cx="100177" cy="59955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712053" y="2495391"/>
              <a:ext cx="115962" cy="59050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5903" y="2486343"/>
              <a:ext cx="115962" cy="59955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368853" y="3115680"/>
              <a:ext cx="802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srgbClr val="00B0F0"/>
                  </a:solidFill>
                  <a:ea typeface="Arial" charset="0"/>
                  <a:cs typeface="Arial" panose="020B0604020202020204" pitchFamily="34" charset="0"/>
                </a:rPr>
                <a:t>Triplet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3272" y="2243846"/>
            <a:ext cx="1518400" cy="2822406"/>
            <a:chOff x="577695" y="2243846"/>
            <a:chExt cx="2024532" cy="2822406"/>
          </a:xfrm>
        </p:grpSpPr>
        <p:sp>
          <p:nvSpPr>
            <p:cNvPr id="94" name="TextBox 93"/>
            <p:cNvSpPr txBox="1"/>
            <p:nvPr/>
          </p:nvSpPr>
          <p:spPr>
            <a:xfrm>
              <a:off x="577695" y="4419921"/>
              <a:ext cx="8023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srgbClr val="F18F1F">
                      <a:lumMod val="75000"/>
                    </a:srgbClr>
                  </a:solidFill>
                  <a:ea typeface="Arial" charset="0"/>
                  <a:cs typeface="Arial" panose="020B0604020202020204" pitchFamily="34" charset="0"/>
                </a:rPr>
                <a:t>Kicker &amp; Septa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6801" y="2243846"/>
              <a:ext cx="1865426" cy="2103932"/>
              <a:chOff x="736801" y="2243846"/>
              <a:chExt cx="1865426" cy="210393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1799865" y="2243846"/>
                <a:ext cx="8023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b="1" dirty="0">
                    <a:solidFill>
                      <a:srgbClr val="0070C0"/>
                    </a:solidFill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>
                <a:off x="892662" y="2750199"/>
                <a:ext cx="1323491" cy="13819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riangle 29"/>
              <p:cNvSpPr/>
              <p:nvPr/>
            </p:nvSpPr>
            <p:spPr>
              <a:xfrm rot="10800000">
                <a:off x="736801" y="3876738"/>
                <a:ext cx="419612" cy="47104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" name="Triangle 29"/>
              <p:cNvSpPr/>
              <p:nvPr/>
            </p:nvSpPr>
            <p:spPr>
              <a:xfrm rot="10800000">
                <a:off x="2004693" y="2568939"/>
                <a:ext cx="422921" cy="432828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8769618">
                <a:off x="1211204" y="3180024"/>
                <a:ext cx="68640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de-DE" sz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1bunch</a:t>
                </a:r>
              </a:p>
            </p:txBody>
          </p:sp>
        </p:grpSp>
      </p:grp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Option 1: </a:t>
            </a:r>
            <a:r>
              <a:rPr lang="de-DE" dirty="0" err="1"/>
              <a:t>Electron</a:t>
            </a:r>
            <a:r>
              <a:rPr lang="de-DE" dirty="0"/>
              <a:t> - Laser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329863" y="1437969"/>
            <a:ext cx="1735083" cy="3150066"/>
            <a:chOff x="5510575" y="1437969"/>
            <a:chExt cx="2313444" cy="3150066"/>
          </a:xfrm>
        </p:grpSpPr>
        <p:sp>
          <p:nvSpPr>
            <p:cNvPr id="30" name="Triangle 29"/>
            <p:cNvSpPr/>
            <p:nvPr/>
          </p:nvSpPr>
          <p:spPr>
            <a:xfrm rot="10800000">
              <a:off x="5593920" y="2472750"/>
              <a:ext cx="572012" cy="642450"/>
            </a:xfrm>
            <a:prstGeom prst="triangl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0575" y="3322831"/>
              <a:ext cx="802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srgbClr val="0070C0"/>
                  </a:solidFill>
                  <a:ea typeface="Arial" charset="0"/>
                  <a:cs typeface="Arial" panose="020B0604020202020204" pitchFamily="34" charset="0"/>
                </a:rPr>
                <a:t>Dipole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82394" y="1720277"/>
              <a:ext cx="262705" cy="66105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934312" y="3059823"/>
              <a:ext cx="262705" cy="66105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93599" y="1437969"/>
              <a:ext cx="7034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2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rPr>
                <a:t>PDET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75834" y="3757038"/>
              <a:ext cx="11481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2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rPr>
                <a:t>EDET</a:t>
              </a:r>
            </a:p>
            <a:p>
              <a:pPr defTabSz="457200"/>
              <a:r>
                <a:rPr lang="en-US" sz="12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rPr>
                <a:t>E &lt; 16 GeV</a:t>
              </a:r>
            </a:p>
            <a:p>
              <a:pPr defTabSz="457200"/>
              <a:endParaRPr lang="en-US" sz="1200" b="1" dirty="0">
                <a:solidFill>
                  <a:srgbClr val="FF0000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911936" y="2760478"/>
              <a:ext cx="1009237" cy="4645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925075" y="2765735"/>
              <a:ext cx="982960" cy="8522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667888" y="3179627"/>
              <a:ext cx="4385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2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e</a:t>
              </a:r>
              <a:r>
                <a:rPr lang="en-US" sz="1200" b="1" baseline="30000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−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5917326" y="2274817"/>
              <a:ext cx="659499" cy="48851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911756" y="1874445"/>
              <a:ext cx="657819" cy="8941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346898" y="2032961"/>
              <a:ext cx="4385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2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e</a:t>
              </a:r>
              <a:r>
                <a:rPr lang="en-US" sz="1200" b="1" baseline="30000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53899" y="2602255"/>
            <a:ext cx="5109530" cy="276999"/>
            <a:chOff x="4871864" y="2602252"/>
            <a:chExt cx="6812707" cy="276999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4871864" y="2760478"/>
              <a:ext cx="6812707" cy="2045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8751470" y="2602252"/>
              <a:ext cx="35950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el-GR" sz="12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γ</a:t>
              </a:r>
              <a:endParaRPr lang="en-US" sz="1200" b="1" dirty="0">
                <a:solidFill>
                  <a:prstClr val="black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43261" y="1977810"/>
            <a:ext cx="2177123" cy="1060069"/>
            <a:chOff x="9489281" y="2025828"/>
            <a:chExt cx="2902831" cy="1060069"/>
          </a:xfrm>
        </p:grpSpPr>
        <p:sp>
          <p:nvSpPr>
            <p:cNvPr id="89" name="TextBox 88"/>
            <p:cNvSpPr txBox="1"/>
            <p:nvPr/>
          </p:nvSpPr>
          <p:spPr>
            <a:xfrm>
              <a:off x="11611556" y="2282780"/>
              <a:ext cx="7805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l-GR" sz="12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rPr>
                <a:t>γ</a:t>
              </a:r>
              <a:r>
                <a:rPr lang="en-GB" sz="12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rPr>
                <a:t>CAL</a:t>
              </a:r>
              <a:endParaRPr lang="en-US" sz="1200" b="1" dirty="0">
                <a:solidFill>
                  <a:srgbClr val="FF0000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489281" y="2025828"/>
              <a:ext cx="2435622" cy="1060069"/>
              <a:chOff x="9489281" y="2025828"/>
              <a:chExt cx="2435622" cy="1060069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9489281" y="2552633"/>
                <a:ext cx="0" cy="41569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riangle 66"/>
              <p:cNvSpPr/>
              <p:nvPr/>
            </p:nvSpPr>
            <p:spPr>
              <a:xfrm rot="10800000">
                <a:off x="10033960" y="2564259"/>
                <a:ext cx="439745" cy="457916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9956254" y="2025828"/>
                <a:ext cx="6998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b="1" dirty="0">
                    <a:solidFill>
                      <a:srgbClr val="0070C0"/>
                    </a:solidFill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1758902" y="2552633"/>
                <a:ext cx="166001" cy="4140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>
                <a:off x="11442435" y="2759642"/>
                <a:ext cx="316467" cy="8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10637187" y="2483659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10750238" y="2483659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10863558" y="2483793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/>
              <p:cNvSpPr/>
              <p:nvPr/>
            </p:nvSpPr>
            <p:spPr>
              <a:xfrm>
                <a:off x="10976609" y="2483657"/>
                <a:ext cx="90097" cy="22501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10637187" y="2828760"/>
                <a:ext cx="429519" cy="230579"/>
                <a:chOff x="9797143" y="3370259"/>
                <a:chExt cx="545805" cy="239626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9797143" y="337026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9940800" y="337026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10084800" y="337040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Rectangle 85"/>
                <p:cNvSpPr/>
                <p:nvPr/>
              </p:nvSpPr>
              <p:spPr>
                <a:xfrm>
                  <a:off x="10228458" y="3370259"/>
                  <a:ext cx="114490" cy="23384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1200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90" name="Straight Arrow Connector 89"/>
              <p:cNvCxnSpPr>
                <a:endCxn id="82" idx="1"/>
              </p:cNvCxnSpPr>
              <p:nvPr/>
            </p:nvCxnSpPr>
            <p:spPr>
              <a:xfrm flipV="1">
                <a:off x="10264703" y="2596165"/>
                <a:ext cx="711906" cy="16056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endCxn id="86" idx="1"/>
              </p:cNvCxnSpPr>
              <p:nvPr/>
            </p:nvCxnSpPr>
            <p:spPr>
              <a:xfrm>
                <a:off x="10252310" y="2763297"/>
                <a:ext cx="724299" cy="17796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/>
              <p:cNvSpPr txBox="1"/>
              <p:nvPr/>
            </p:nvSpPr>
            <p:spPr>
              <a:xfrm>
                <a:off x="10413882" y="2463754"/>
                <a:ext cx="4385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12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0397210" y="2808898"/>
                <a:ext cx="4385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12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−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1302317" y="2483657"/>
                <a:ext cx="359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l-GR" sz="12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γ</a:t>
                </a:r>
                <a:endParaRPr lang="en-US" sz="12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0847295" y="2218392"/>
                <a:ext cx="561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CAL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929710" y="1700809"/>
            <a:ext cx="1493861" cy="1795312"/>
            <a:chOff x="3461244" y="1656263"/>
            <a:chExt cx="1991813" cy="1795312"/>
          </a:xfrm>
        </p:grpSpPr>
        <p:sp>
          <p:nvSpPr>
            <p:cNvPr id="11" name="Notched Right Arrow 10"/>
            <p:cNvSpPr/>
            <p:nvPr/>
          </p:nvSpPr>
          <p:spPr>
            <a:xfrm>
              <a:off x="4143807" y="2034924"/>
              <a:ext cx="769954" cy="346408"/>
            </a:xfrm>
            <a:prstGeom prst="notchedRight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b="1" dirty="0">
                  <a:solidFill>
                    <a:srgbClr val="00B050"/>
                  </a:solidFill>
                  <a:ea typeface="Arial" charset="0"/>
                  <a:cs typeface="Arial" panose="020B0604020202020204" pitchFamily="34" charset="0"/>
                </a:rPr>
                <a:t>Laser</a:t>
              </a:r>
            </a:p>
          </p:txBody>
        </p:sp>
        <p:sp>
          <p:nvSpPr>
            <p:cNvPr id="12" name="Arc 11"/>
            <p:cNvSpPr/>
            <p:nvPr/>
          </p:nvSpPr>
          <p:spPr>
            <a:xfrm>
              <a:off x="4705310" y="2090799"/>
              <a:ext cx="416901" cy="684350"/>
            </a:xfrm>
            <a:prstGeom prst="arc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 rot="8700000">
              <a:off x="4145320" y="2620013"/>
              <a:ext cx="769954" cy="346408"/>
            </a:xfrm>
            <a:custGeom>
              <a:avLst/>
              <a:gdLst>
                <a:gd name="connsiteX0" fmla="*/ 0 w 978408"/>
                <a:gd name="connsiteY0" fmla="*/ 90000 h 360000"/>
                <a:gd name="connsiteX1" fmla="*/ 798408 w 978408"/>
                <a:gd name="connsiteY1" fmla="*/ 90000 h 360000"/>
                <a:gd name="connsiteX2" fmla="*/ 798408 w 978408"/>
                <a:gd name="connsiteY2" fmla="*/ 0 h 360000"/>
                <a:gd name="connsiteX3" fmla="*/ 978408 w 978408"/>
                <a:gd name="connsiteY3" fmla="*/ 180000 h 360000"/>
                <a:gd name="connsiteX4" fmla="*/ 798408 w 978408"/>
                <a:gd name="connsiteY4" fmla="*/ 360000 h 360000"/>
                <a:gd name="connsiteX5" fmla="*/ 798408 w 978408"/>
                <a:gd name="connsiteY5" fmla="*/ 270000 h 360000"/>
                <a:gd name="connsiteX6" fmla="*/ 0 w 978408"/>
                <a:gd name="connsiteY6" fmla="*/ 270000 h 360000"/>
                <a:gd name="connsiteX7" fmla="*/ 90000 w 978408"/>
                <a:gd name="connsiteY7" fmla="*/ 180000 h 360000"/>
                <a:gd name="connsiteX8" fmla="*/ 0 w 978408"/>
                <a:gd name="connsiteY8" fmla="*/ 90000 h 360000"/>
                <a:gd name="connsiteX0" fmla="*/ 0 w 978408"/>
                <a:gd name="connsiteY0" fmla="*/ 90000 h 360000"/>
                <a:gd name="connsiteX1" fmla="*/ 798408 w 978408"/>
                <a:gd name="connsiteY1" fmla="*/ 90000 h 360000"/>
                <a:gd name="connsiteX2" fmla="*/ 798408 w 978408"/>
                <a:gd name="connsiteY2" fmla="*/ 0 h 360000"/>
                <a:gd name="connsiteX3" fmla="*/ 978408 w 978408"/>
                <a:gd name="connsiteY3" fmla="*/ 180000 h 360000"/>
                <a:gd name="connsiteX4" fmla="*/ 798408 w 978408"/>
                <a:gd name="connsiteY4" fmla="*/ 360000 h 360000"/>
                <a:gd name="connsiteX5" fmla="*/ 798408 w 978408"/>
                <a:gd name="connsiteY5" fmla="*/ 270000 h 360000"/>
                <a:gd name="connsiteX6" fmla="*/ 405867 w 978408"/>
                <a:gd name="connsiteY6" fmla="*/ 202534 h 360000"/>
                <a:gd name="connsiteX7" fmla="*/ 0 w 978408"/>
                <a:gd name="connsiteY7" fmla="*/ 270000 h 360000"/>
                <a:gd name="connsiteX8" fmla="*/ 90000 w 978408"/>
                <a:gd name="connsiteY8" fmla="*/ 180000 h 360000"/>
                <a:gd name="connsiteX9" fmla="*/ 0 w 978408"/>
                <a:gd name="connsiteY9" fmla="*/ 90000 h 360000"/>
                <a:gd name="connsiteX0" fmla="*/ 0 w 978408"/>
                <a:gd name="connsiteY0" fmla="*/ 90000 h 360000"/>
                <a:gd name="connsiteX1" fmla="*/ 405281 w 978408"/>
                <a:gd name="connsiteY1" fmla="*/ 140109 h 360000"/>
                <a:gd name="connsiteX2" fmla="*/ 798408 w 978408"/>
                <a:gd name="connsiteY2" fmla="*/ 90000 h 360000"/>
                <a:gd name="connsiteX3" fmla="*/ 798408 w 978408"/>
                <a:gd name="connsiteY3" fmla="*/ 0 h 360000"/>
                <a:gd name="connsiteX4" fmla="*/ 978408 w 978408"/>
                <a:gd name="connsiteY4" fmla="*/ 180000 h 360000"/>
                <a:gd name="connsiteX5" fmla="*/ 798408 w 978408"/>
                <a:gd name="connsiteY5" fmla="*/ 360000 h 360000"/>
                <a:gd name="connsiteX6" fmla="*/ 798408 w 978408"/>
                <a:gd name="connsiteY6" fmla="*/ 270000 h 360000"/>
                <a:gd name="connsiteX7" fmla="*/ 405867 w 978408"/>
                <a:gd name="connsiteY7" fmla="*/ 202534 h 360000"/>
                <a:gd name="connsiteX8" fmla="*/ 0 w 978408"/>
                <a:gd name="connsiteY8" fmla="*/ 270000 h 360000"/>
                <a:gd name="connsiteX9" fmla="*/ 90000 w 978408"/>
                <a:gd name="connsiteY9" fmla="*/ 180000 h 360000"/>
                <a:gd name="connsiteX10" fmla="*/ 0 w 978408"/>
                <a:gd name="connsiteY10" fmla="*/ 9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8408" h="360000">
                  <a:moveTo>
                    <a:pt x="0" y="90000"/>
                  </a:moveTo>
                  <a:cubicBezTo>
                    <a:pt x="140050" y="95407"/>
                    <a:pt x="265231" y="134702"/>
                    <a:pt x="405281" y="140109"/>
                  </a:cubicBezTo>
                  <a:lnTo>
                    <a:pt x="798408" y="90000"/>
                  </a:lnTo>
                  <a:lnTo>
                    <a:pt x="798408" y="0"/>
                  </a:lnTo>
                  <a:lnTo>
                    <a:pt x="978408" y="180000"/>
                  </a:lnTo>
                  <a:lnTo>
                    <a:pt x="798408" y="360000"/>
                  </a:lnTo>
                  <a:lnTo>
                    <a:pt x="798408" y="270000"/>
                  </a:lnTo>
                  <a:cubicBezTo>
                    <a:pt x="672313" y="274464"/>
                    <a:pt x="531962" y="198070"/>
                    <a:pt x="405867" y="202534"/>
                  </a:cubicBezTo>
                  <a:lnTo>
                    <a:pt x="0" y="270000"/>
                  </a:lnTo>
                  <a:lnTo>
                    <a:pt x="90000" y="180000"/>
                  </a:lnTo>
                  <a:lnTo>
                    <a:pt x="0" y="90000"/>
                  </a:ln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Notched Right Arrow 14"/>
            <p:cNvSpPr/>
            <p:nvPr/>
          </p:nvSpPr>
          <p:spPr>
            <a:xfrm>
              <a:off x="4143807" y="3059823"/>
              <a:ext cx="769954" cy="346408"/>
            </a:xfrm>
            <a:prstGeom prst="notchedRight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b="1" dirty="0">
                  <a:solidFill>
                    <a:srgbClr val="00B050"/>
                  </a:solidFill>
                  <a:ea typeface="Arial" charset="0"/>
                  <a:cs typeface="Arial" panose="020B0604020202020204" pitchFamily="34" charset="0"/>
                </a:rPr>
                <a:t>pulse</a:t>
              </a:r>
            </a:p>
          </p:txBody>
        </p:sp>
        <p:sp>
          <p:nvSpPr>
            <p:cNvPr id="16" name="Arc 15"/>
            <p:cNvSpPr/>
            <p:nvPr/>
          </p:nvSpPr>
          <p:spPr>
            <a:xfrm rot="10800000">
              <a:off x="3935355" y="2721882"/>
              <a:ext cx="416901" cy="684350"/>
            </a:xfrm>
            <a:prstGeom prst="arc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80098" y="1656263"/>
              <a:ext cx="4973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srgbClr val="00B050"/>
                  </a:solidFill>
                  <a:ea typeface="Arial" charset="0"/>
                  <a:cs typeface="Arial" panose="020B0604020202020204" pitchFamily="34" charset="0"/>
                </a:rPr>
                <a:t>IP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 rot="1341382">
              <a:off x="4713111" y="1829189"/>
              <a:ext cx="7399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000" b="1" dirty="0">
                  <a:solidFill>
                    <a:srgbClr val="00B050"/>
                  </a:solidFill>
                  <a:ea typeface="Arial" charset="0"/>
                  <a:cs typeface="Arial" panose="020B0604020202020204" pitchFamily="34" charset="0"/>
                </a:rPr>
                <a:t>Mirror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61244" y="3205354"/>
              <a:ext cx="7399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000" b="1" dirty="0">
                  <a:solidFill>
                    <a:srgbClr val="00B050"/>
                  </a:solidFill>
                  <a:ea typeface="Arial" charset="0"/>
                  <a:cs typeface="Arial" panose="020B0604020202020204" pitchFamily="34" charset="0"/>
                </a:rPr>
                <a:t>Mirror</a:t>
              </a:r>
              <a:endParaRPr lang="en-US" sz="1200" b="1" dirty="0">
                <a:solidFill>
                  <a:srgbClr val="00B050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53899" y="2780932"/>
            <a:ext cx="1731374" cy="749697"/>
            <a:chOff x="4863988" y="2780756"/>
            <a:chExt cx="2325981" cy="744983"/>
          </a:xfrm>
        </p:grpSpPr>
        <p:grpSp>
          <p:nvGrpSpPr>
            <p:cNvPr id="17" name="Group 16"/>
            <p:cNvGrpSpPr/>
            <p:nvPr/>
          </p:nvGrpSpPr>
          <p:grpSpPr>
            <a:xfrm>
              <a:off x="4863988" y="2780756"/>
              <a:ext cx="2188838" cy="265661"/>
              <a:chOff x="4863988" y="2780756"/>
              <a:chExt cx="2188838" cy="265661"/>
            </a:xfrm>
          </p:grpSpPr>
          <p:cxnSp>
            <p:nvCxnSpPr>
              <p:cNvPr id="54" name="Straight Arrow Connector 53"/>
              <p:cNvCxnSpPr>
                <a:endCxn id="71" idx="1"/>
              </p:cNvCxnSpPr>
              <p:nvPr/>
            </p:nvCxnSpPr>
            <p:spPr>
              <a:xfrm>
                <a:off x="4863988" y="2780756"/>
                <a:ext cx="1970252" cy="1278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Can 70">
                <a:extLst>
                  <a:ext uri="{FF2B5EF4-FFF2-40B4-BE49-F238E27FC236}">
                    <a16:creationId xmlns:a16="http://schemas.microsoft.com/office/drawing/2014/main" xmlns="" id="{CF252DE6-311F-2E40-8EF1-639A8693A93B}"/>
                  </a:ext>
                </a:extLst>
              </p:cNvPr>
              <p:cNvSpPr/>
              <p:nvPr/>
            </p:nvSpPr>
            <p:spPr>
              <a:xfrm rot="16499120">
                <a:off x="6814945" y="2808535"/>
                <a:ext cx="256762" cy="219001"/>
              </a:xfrm>
              <a:prstGeom prst="can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2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6387606" y="3066977"/>
              <a:ext cx="802363" cy="45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Dump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624855" y="5432491"/>
            <a:ext cx="60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ea typeface="Arial" charset="0"/>
                <a:cs typeface="Arial" panose="020B0604020202020204" pitchFamily="34" charset="0"/>
              </a:rPr>
              <a:t>Dump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235" y="3454338"/>
            <a:ext cx="4150936" cy="1866540"/>
            <a:chOff x="66978" y="3454338"/>
            <a:chExt cx="5534581" cy="1866540"/>
          </a:xfrm>
        </p:grpSpPr>
        <p:sp>
          <p:nvSpPr>
            <p:cNvPr id="28" name="TextBox 27"/>
            <p:cNvSpPr txBox="1"/>
            <p:nvPr/>
          </p:nvSpPr>
          <p:spPr>
            <a:xfrm>
              <a:off x="66978" y="3454338"/>
              <a:ext cx="13619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2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17.5 GeV e</a:t>
              </a:r>
              <a:r>
                <a:rPr lang="en-US" sz="1200" b="1" baseline="30000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−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42957" y="4127687"/>
              <a:ext cx="2329746" cy="44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76" idx="1"/>
            </p:cNvCxnSpPr>
            <p:nvPr/>
          </p:nvCxnSpPr>
          <p:spPr>
            <a:xfrm>
              <a:off x="2532258" y="4127687"/>
              <a:ext cx="2428121" cy="8594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Can 75">
              <a:extLst>
                <a:ext uri="{FF2B5EF4-FFF2-40B4-BE49-F238E27FC236}">
                  <a16:creationId xmlns:a16="http://schemas.microsoft.com/office/drawing/2014/main" xmlns="" id="{CF252DE6-311F-2E40-8EF1-639A8693A93B}"/>
                </a:ext>
              </a:extLst>
            </p:cNvPr>
            <p:cNvSpPr/>
            <p:nvPr/>
          </p:nvSpPr>
          <p:spPr>
            <a:xfrm rot="17201202">
              <a:off x="5060898" y="4780216"/>
              <a:ext cx="426352" cy="654971"/>
            </a:xfrm>
            <a:prstGeom prst="can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12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1" name="Triangle 29"/>
            <p:cNvSpPr/>
            <p:nvPr/>
          </p:nvSpPr>
          <p:spPr>
            <a:xfrm rot="10800000">
              <a:off x="2337260" y="3945809"/>
              <a:ext cx="422921" cy="432828"/>
            </a:xfrm>
            <a:prstGeom prst="triangl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38515" y="4560755"/>
              <a:ext cx="928032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de-DE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XSDU1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21784" y="3923146"/>
              <a:ext cx="57740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de-DE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XTD5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06488" y="791640"/>
            <a:ext cx="276999" cy="2369868"/>
            <a:chOff x="5226880" y="791638"/>
            <a:chExt cx="369334" cy="2369868"/>
          </a:xfrm>
        </p:grpSpPr>
        <p:grpSp>
          <p:nvGrpSpPr>
            <p:cNvPr id="104" name="Group 103"/>
            <p:cNvGrpSpPr/>
            <p:nvPr/>
          </p:nvGrpSpPr>
          <p:grpSpPr>
            <a:xfrm>
              <a:off x="5393680" y="2381333"/>
              <a:ext cx="92584" cy="780173"/>
              <a:chOff x="4704383" y="3015914"/>
              <a:chExt cx="113322" cy="78017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3015914"/>
                <a:ext cx="113322" cy="30223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2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3470544"/>
                <a:ext cx="113322" cy="32554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2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 rot="16200000">
              <a:off x="4700650" y="1317868"/>
              <a:ext cx="1421794" cy="369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de-DE" sz="1200" b="1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Collimation</a:t>
              </a:r>
              <a:endParaRPr lang="de-DE" sz="12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610655" y="4418903"/>
            <a:ext cx="60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srgbClr val="0070C0"/>
                </a:solidFill>
                <a:ea typeface="Arial" charset="0"/>
                <a:cs typeface="Arial" panose="020B0604020202020204" pitchFamily="34" charset="0"/>
              </a:rPr>
              <a:t>Dipole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62116" y="2486343"/>
            <a:ext cx="1991783" cy="1091002"/>
            <a:chOff x="2216154" y="2486343"/>
            <a:chExt cx="2655710" cy="109100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216154" y="2750199"/>
              <a:ext cx="2655710" cy="307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517157" y="2486343"/>
              <a:ext cx="100177" cy="59955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712053" y="2495391"/>
              <a:ext cx="115962" cy="59050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5903" y="2486343"/>
              <a:ext cx="115962" cy="59955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368853" y="3115680"/>
              <a:ext cx="802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srgbClr val="00B0F0"/>
                  </a:solidFill>
                  <a:ea typeface="Arial" charset="0"/>
                  <a:cs typeface="Arial" panose="020B0604020202020204" pitchFamily="34" charset="0"/>
                </a:rPr>
                <a:t>Triplet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3272" y="2243846"/>
            <a:ext cx="1518400" cy="2822406"/>
            <a:chOff x="577695" y="2243846"/>
            <a:chExt cx="2024532" cy="2822406"/>
          </a:xfrm>
        </p:grpSpPr>
        <p:sp>
          <p:nvSpPr>
            <p:cNvPr id="94" name="TextBox 93"/>
            <p:cNvSpPr txBox="1"/>
            <p:nvPr/>
          </p:nvSpPr>
          <p:spPr>
            <a:xfrm>
              <a:off x="577695" y="4419921"/>
              <a:ext cx="8023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srgbClr val="F18F1F">
                      <a:lumMod val="75000"/>
                    </a:srgbClr>
                  </a:solidFill>
                  <a:ea typeface="Arial" charset="0"/>
                  <a:cs typeface="Arial" panose="020B0604020202020204" pitchFamily="34" charset="0"/>
                </a:rPr>
                <a:t>Kicker &amp; Septa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6801" y="2243846"/>
              <a:ext cx="1865426" cy="2103932"/>
              <a:chOff x="736801" y="2243846"/>
              <a:chExt cx="1865426" cy="210393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1799865" y="2243846"/>
                <a:ext cx="8023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b="1" dirty="0">
                    <a:solidFill>
                      <a:srgbClr val="0070C0"/>
                    </a:solidFill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>
                <a:off x="892662" y="2750199"/>
                <a:ext cx="1323491" cy="13819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riangle 29"/>
              <p:cNvSpPr/>
              <p:nvPr/>
            </p:nvSpPr>
            <p:spPr>
              <a:xfrm rot="10800000">
                <a:off x="736801" y="3876738"/>
                <a:ext cx="419612" cy="47104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" name="Triangle 29"/>
              <p:cNvSpPr/>
              <p:nvPr/>
            </p:nvSpPr>
            <p:spPr>
              <a:xfrm rot="10800000">
                <a:off x="2004693" y="2568939"/>
                <a:ext cx="422921" cy="432828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8769618">
                <a:off x="1211204" y="3180024"/>
                <a:ext cx="68640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de-DE" sz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1bunch</a:t>
                </a:r>
              </a:p>
            </p:txBody>
          </p:sp>
        </p:grpSp>
      </p:grp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Option 2: Photon - Laser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412110" y="2025831"/>
            <a:ext cx="695745" cy="942495"/>
            <a:chOff x="3216145" y="2025828"/>
            <a:chExt cx="927660" cy="942495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3787683" y="2552633"/>
              <a:ext cx="0" cy="41569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3216145" y="2025828"/>
              <a:ext cx="927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srgbClr val="004B7D"/>
                  </a:solidFill>
                  <a:ea typeface="Arial" charset="0"/>
                  <a:cs typeface="Arial" panose="020B0604020202020204" pitchFamily="34" charset="0"/>
                </a:rPr>
                <a:t>Photon converter</a:t>
              </a:r>
            </a:p>
          </p:txBody>
        </p:sp>
      </p:grp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362233" y="1411777"/>
            <a:ext cx="1735083" cy="3150066"/>
            <a:chOff x="5510575" y="1437969"/>
            <a:chExt cx="2313444" cy="3150066"/>
          </a:xfrm>
        </p:grpSpPr>
        <p:sp>
          <p:nvSpPr>
            <p:cNvPr id="103" name="Triangle 29"/>
            <p:cNvSpPr/>
            <p:nvPr/>
          </p:nvSpPr>
          <p:spPr>
            <a:xfrm rot="10800000">
              <a:off x="5593920" y="2472750"/>
              <a:ext cx="572012" cy="642450"/>
            </a:xfrm>
            <a:prstGeom prst="triangl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510575" y="3322831"/>
              <a:ext cx="802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srgbClr val="0070C0"/>
                  </a:solidFill>
                  <a:ea typeface="Arial" charset="0"/>
                  <a:cs typeface="Arial" panose="020B0604020202020204" pitchFamily="34" charset="0"/>
                </a:rPr>
                <a:t>Dipole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582394" y="1720277"/>
              <a:ext cx="262705" cy="66105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934312" y="3059823"/>
              <a:ext cx="262705" cy="66105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493599" y="1437969"/>
              <a:ext cx="7034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2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rPr>
                <a:t>PDET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75834" y="3757038"/>
              <a:ext cx="11481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2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rPr>
                <a:t>EDET</a:t>
              </a:r>
            </a:p>
            <a:p>
              <a:pPr defTabSz="457200"/>
              <a:r>
                <a:rPr lang="en-US" sz="12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rPr>
                <a:t>E &lt; 16 GeV</a:t>
              </a:r>
            </a:p>
            <a:p>
              <a:pPr defTabSz="457200"/>
              <a:endParaRPr lang="en-US" sz="1200" b="1" dirty="0">
                <a:solidFill>
                  <a:srgbClr val="FF0000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5911936" y="2760478"/>
              <a:ext cx="1009237" cy="4645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5925075" y="2765735"/>
              <a:ext cx="982960" cy="8522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6667888" y="3179627"/>
              <a:ext cx="4385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2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e</a:t>
              </a:r>
              <a:r>
                <a:rPr lang="en-US" sz="1200" b="1" baseline="30000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−</a:t>
              </a:r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 flipV="1">
              <a:off x="5917326" y="2274817"/>
              <a:ext cx="659499" cy="48851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V="1">
              <a:off x="5911756" y="1874445"/>
              <a:ext cx="657819" cy="8941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6346898" y="2032961"/>
              <a:ext cx="4385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2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e</a:t>
              </a:r>
              <a:r>
                <a:rPr lang="en-US" sz="1200" b="1" baseline="30000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94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5706" y="404664"/>
            <a:ext cx="5400000" cy="60631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Next…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D3.</a:t>
            </a:r>
          </a:p>
          <a:p>
            <a:r>
              <a:rPr lang="de-DE" dirty="0" smtClean="0"/>
              <a:t>Integration </a:t>
            </a:r>
            <a:r>
              <a:rPr lang="de-DE" dirty="0" err="1" smtClean="0"/>
              <a:t>studies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| 1st Hamburg Alliance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7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UXE_workshop2018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Präsentation10" id="{2B0CCFEF-3092-0942-8FFD-946A8089C971}" vid="{71341955-5B0B-6345-98C1-5CB085C5AEB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On-screen Show (4:3)</PresentationFormat>
  <Paragraphs>79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LUXE_workshop2018</vt:lpstr>
      <vt:lpstr>LUXE accelerator update</vt:lpstr>
      <vt:lpstr>Option 1: Electron - Laser</vt:lpstr>
      <vt:lpstr>Option 2: Photon - Laser</vt:lpstr>
      <vt:lpstr>PowerPoint Presentation</vt:lpstr>
      <vt:lpstr>Next…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LUXE accelerator update</dc:title>
  <dc:creator>Burkart, Florian</dc:creator>
  <cp:lastModifiedBy>Burkart, Florian</cp:lastModifiedBy>
  <cp:revision>1</cp:revision>
  <dcterms:created xsi:type="dcterms:W3CDTF">2018-09-13T07:31:42Z</dcterms:created>
  <dcterms:modified xsi:type="dcterms:W3CDTF">2018-09-13T07:34:06Z</dcterms:modified>
</cp:coreProperties>
</file>