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4" r:id="rId3"/>
    <p:sldId id="260" r:id="rId4"/>
    <p:sldId id="261" r:id="rId5"/>
    <p:sldId id="262" r:id="rId6"/>
    <p:sldId id="263" r:id="rId7"/>
    <p:sldId id="268" r:id="rId8"/>
    <p:sldId id="269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C767-21AC-425D-8C90-06CB7C40A7CC}" type="datetime1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Atlas chess2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27EF-E7B8-4947-9C34-B2665682A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9292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AFF13-A346-4FBD-A7A1-2E0DBE365887}" type="datetime1">
              <a:rPr lang="zh-CN" altLang="en-US" smtClean="0"/>
              <a:t>2018/9/13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Atlas chess2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A751682-00E3-4CEC-A8FA-26C3B0A4635F}" type="datetime1">
              <a:rPr lang="zh-CN" altLang="en-US" smtClean="0"/>
              <a:t>2018/9/13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A92B3-4420-498C-A5EF-04AFDF795D82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8D4EDB7-BFDA-4BC9-81F1-AC9ADB3F2955}" type="datetime1">
              <a:rPr lang="zh-CN" altLang="en-US" smtClean="0"/>
              <a:t>2018/9/13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9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 err="1" smtClean="0"/>
              <a:t>Yubo</a:t>
            </a:r>
            <a:r>
              <a:rPr lang="en-CA" altLang="zh-CN" sz="1800" dirty="0" smtClean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</a:t>
            </a:r>
            <a:r>
              <a:rPr lang="en-CA" altLang="zh-CN" sz="1400" dirty="0" smtClean="0"/>
              <a:t>,</a:t>
            </a:r>
            <a:r>
              <a:rPr lang="en-CA" altLang="zh-CN" sz="1800" dirty="0"/>
              <a:t> Dionisio Doering, 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</a:t>
            </a:r>
            <a:r>
              <a:rPr lang="en-CA" altLang="zh-CN" sz="1800" dirty="0" err="1"/>
              <a:t>Tamma</a:t>
            </a:r>
            <a:r>
              <a:rPr lang="en-CA" altLang="zh-CN" sz="1800" dirty="0" smtClean="0"/>
              <a:t>, </a:t>
            </a:r>
            <a:r>
              <a:rPr lang="en-CA" altLang="zh-CN" sz="1800" dirty="0"/>
              <a:t>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2171"/>
            <a:ext cx="5365630" cy="28680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3960263"/>
            <a:ext cx="5276697" cy="28977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6652" y="2147977"/>
            <a:ext cx="6863905" cy="3778370"/>
          </a:xfrm>
          <a:prstGeom prst="rect">
            <a:avLst/>
          </a:prstGeom>
        </p:spPr>
      </p:pic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223653" y="0"/>
            <a:ext cx="11410501" cy="753033"/>
          </a:xfrm>
        </p:spPr>
        <p:txBody>
          <a:bodyPr/>
          <a:lstStyle/>
          <a:p>
            <a:r>
              <a:rPr lang="en-US" altLang="zh-CN" dirty="0" smtClean="0"/>
              <a:t>BACKUP Board </a:t>
            </a:r>
            <a:r>
              <a:rPr lang="en-US" altLang="zh-CN" dirty="0"/>
              <a:t>#02 – counts of </a:t>
            </a:r>
            <a:r>
              <a:rPr lang="en-US" altLang="zh-CN" dirty="0" smtClean="0"/>
              <a:t>pixels – previous position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91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9548" y="2139835"/>
            <a:ext cx="6772452" cy="37462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5081"/>
            <a:ext cx="5419548" cy="2807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" y="4087841"/>
            <a:ext cx="5412000" cy="2770159"/>
          </a:xfrm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57205" y="36283"/>
            <a:ext cx="11589571" cy="753033"/>
          </a:xfrm>
        </p:spPr>
        <p:txBody>
          <a:bodyPr/>
          <a:lstStyle/>
          <a:p>
            <a:r>
              <a:rPr lang="en-US" altLang="zh-CN" dirty="0" smtClean="0"/>
              <a:t>BACKUP Board </a:t>
            </a:r>
            <a:r>
              <a:rPr lang="en-US" altLang="zh-CN" dirty="0"/>
              <a:t>#02 – counts of </a:t>
            </a:r>
            <a:r>
              <a:rPr lang="en-US" altLang="zh-CN" dirty="0" smtClean="0"/>
              <a:t>pixels – previous position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3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638" y="6430962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Atlas Chess 2</a:t>
            </a:r>
            <a:endParaRPr lang="zh-CN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112" y="1565910"/>
            <a:ext cx="8954582" cy="435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2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62890" y="182880"/>
            <a:ext cx="7966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Outline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1530" y="1428750"/>
            <a:ext cx="873252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Review: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Ideal pulse: very fast raising/falling edge, narrow pulse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Suggested  by simulation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Verified by tests using Red Laser with best setup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Best signal from Red Laser: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width ~ 5 micro sec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Raising/falling ~ 2.5 micro sec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Delay ~ 5 micro sec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2"/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11530" y="4251960"/>
            <a:ext cx="6812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Tests and observation 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20Ohm/cm – Board #2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Impacts of laser trigger’s width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Different trigger rate (same laser setup)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counts number of each individual pixels</a:t>
            </a:r>
            <a:endParaRPr lang="en-US" altLang="zh-CN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Roughly focused </a:t>
            </a:r>
            <a:r>
              <a:rPr lang="en-US" altLang="zh-CN" sz="2000" dirty="0" err="1" smtClean="0"/>
              <a:t>vs</a:t>
            </a:r>
            <a:r>
              <a:rPr lang="en-US" altLang="zh-CN" sz="2000" dirty="0" smtClean="0"/>
              <a:t> better focused</a:t>
            </a:r>
          </a:p>
        </p:txBody>
      </p:sp>
    </p:spTree>
    <p:extLst>
      <p:ext uri="{BB962C8B-B14F-4D97-AF65-F5344CB8AC3E}">
        <p14:creationId xmlns:p14="http://schemas.microsoft.com/office/powerpoint/2010/main" val="319564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88620" y="262890"/>
            <a:ext cx="589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Trigger width of Laser </a:t>
            </a:r>
            <a:endParaRPr lang="zh-CN" alt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915" y="1594210"/>
            <a:ext cx="7661441" cy="4029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1490" y="1779246"/>
            <a:ext cx="4251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Tests with </a:t>
            </a:r>
            <a:r>
              <a:rPr lang="en-US" altLang="zh-CN" dirty="0" smtClean="0">
                <a:solidFill>
                  <a:srgbClr val="FF0000"/>
                </a:solidFill>
              </a:rPr>
              <a:t>different trigger width:</a:t>
            </a:r>
          </a:p>
          <a:p>
            <a:r>
              <a:rPr lang="en-US" altLang="zh-CN" dirty="0" smtClean="0"/>
              <a:t>(Confirm the observation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Matrix 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Delay fixed at 5 micro sec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BL = 0.75V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Keep laser position </a:t>
            </a:r>
            <a:r>
              <a:rPr lang="en-US" altLang="zh-CN" dirty="0" smtClean="0"/>
              <a:t>unchanged</a:t>
            </a:r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width of the trigger( laser) matters a lot to the results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Best width ~ 5 micro </a:t>
            </a:r>
            <a:r>
              <a:rPr lang="en-US" altLang="zh-CN" dirty="0" smtClean="0"/>
              <a:t>sec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834" y="3572548"/>
            <a:ext cx="5356859" cy="310172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62890" y="171450"/>
            <a:ext cx="763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Different trigger rate </a:t>
            </a:r>
            <a:endParaRPr lang="zh-CN" alt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992" y="4475895"/>
            <a:ext cx="5526097" cy="2382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7748" y="548200"/>
            <a:ext cx="5183029" cy="3015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134" y="1301326"/>
            <a:ext cx="63345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 an Ideal signal after all (some recovery process or something else after signal) </a:t>
            </a:r>
          </a:p>
          <a:p>
            <a:r>
              <a:rPr lang="en-US" altLang="zh-CN" dirty="0" smtClean="0"/>
              <a:t>-&gt; change the time left to this process (by changing trigger rate)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Width and delay fixed at 5.1 and 5 micro sec.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Threshold scan with BL kept at 0.75V (930 [1V/1240])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Hitmap</a:t>
            </a:r>
            <a:r>
              <a:rPr lang="en-US" altLang="zh-CN" dirty="0" smtClean="0"/>
              <a:t> (summation of all the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Counts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Threshold (edged pixel included or not)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Counts of 100 Hz higher than that of 10 Hz -&gt; voltage goes up and then goes down?</a:t>
            </a:r>
          </a:p>
          <a:p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8" name="Rectangle 7"/>
          <p:cNvSpPr/>
          <p:nvPr/>
        </p:nvSpPr>
        <p:spPr>
          <a:xfrm>
            <a:off x="1863090" y="4642945"/>
            <a:ext cx="3977640" cy="16662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Straight Arrow Connector 9"/>
          <p:cNvCxnSpPr>
            <a:stCxn id="8" idx="3"/>
            <a:endCxn id="6" idx="1"/>
          </p:cNvCxnSpPr>
          <p:nvPr/>
        </p:nvCxnSpPr>
        <p:spPr>
          <a:xfrm flipV="1">
            <a:off x="5840730" y="5123410"/>
            <a:ext cx="840104" cy="35265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Counts of individual pixel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230824" y="1522603"/>
            <a:ext cx="4169726" cy="506552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800" dirty="0" smtClean="0"/>
              <a:t>Constraints and biases</a:t>
            </a:r>
            <a:r>
              <a:rPr lang="en-US" altLang="zh-CN" sz="1800" dirty="0" smtClean="0"/>
              <a:t>: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Maximum 8 hits in one </a:t>
            </a:r>
            <a:r>
              <a:rPr lang="en-US" altLang="zh-CN" sz="1800" dirty="0" smtClean="0"/>
              <a:t>row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Each frame can only record one hit per strip</a:t>
            </a:r>
            <a:endParaRPr lang="en-US" altLang="zh-CN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One frame could contain information of 32 hits of each matrix at most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Vibration of the platform/metal arm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Laser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High frequency noise </a:t>
            </a:r>
            <a:r>
              <a:rPr lang="en-US" altLang="zh-CN" sz="1800" dirty="0" smtClean="0"/>
              <a:t>can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fired more than once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Unknown effects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Results will be confusing if more than 4 pixels fired in one trigger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Missing counts/ more counts(see backup slides)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1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93182" y="1502156"/>
            <a:ext cx="715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/>
              <a:t>Try to focus the laser </a:t>
            </a:r>
            <a:r>
              <a:rPr lang="en-US" altLang="zh-CN" dirty="0" smtClean="0"/>
              <a:t>(less </a:t>
            </a:r>
            <a:r>
              <a:rPr lang="en-US" altLang="zh-CN" dirty="0" smtClean="0"/>
              <a:t>than 4 pixels were targeted)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270" y="2061812"/>
            <a:ext cx="5613640" cy="22990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240" y="4551210"/>
            <a:ext cx="3897740" cy="16145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02783" y="6165755"/>
            <a:ext cx="244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 = 1408</a:t>
            </a:r>
            <a:endParaRPr lang="zh-CN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6090" y="4551210"/>
            <a:ext cx="3929638" cy="16145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754575" y="6133585"/>
            <a:ext cx="244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 = 1840</a:t>
            </a:r>
            <a:endParaRPr lang="zh-CN" alt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063740" y="1837576"/>
            <a:ext cx="2594610" cy="7341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3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18419" y="1571236"/>
            <a:ext cx="5494020" cy="506552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1800" dirty="0" smtClean="0"/>
              <a:t>Counts number of different pixels in row 30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Mainly contributed by 4 pixels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1800" b="1" i="1" dirty="0" smtClean="0">
                <a:solidFill>
                  <a:srgbClr val="66FF66"/>
                </a:solidFill>
              </a:rPr>
              <a:t>(81,30), </a:t>
            </a:r>
            <a:r>
              <a:rPr lang="en-US" altLang="zh-CN" sz="1800" b="1" i="1" dirty="0" smtClean="0">
                <a:solidFill>
                  <a:schemeClr val="accent6">
                    <a:lumMod val="75000"/>
                  </a:schemeClr>
                </a:solidFill>
              </a:rPr>
              <a:t>(86,30), </a:t>
            </a:r>
            <a:r>
              <a:rPr lang="en-US" altLang="zh-CN" sz="1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(85,30), </a:t>
            </a:r>
            <a:r>
              <a:rPr lang="en-US" altLang="zh-CN" sz="1800" b="1" i="1" dirty="0" smtClean="0">
                <a:solidFill>
                  <a:srgbClr val="FF3399"/>
                </a:solidFill>
              </a:rPr>
              <a:t>(84,30)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Size of signal increased as laser better focused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>
                <a:solidFill>
                  <a:srgbClr val="FF0000"/>
                </a:solidFill>
              </a:rPr>
              <a:t>Only</a:t>
            </a:r>
            <a:r>
              <a:rPr lang="en-US" altLang="zh-CN" sz="1800" dirty="0" smtClean="0"/>
              <a:t> (85,30),(84,30) response when Threshold larger than 1600(1.289V)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1000 Counts expected per Threshold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(81,30),(86,30) coupling with noise?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1800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Address problem (receive hits from disabled pixels):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Only enable (81,30)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No hits from others pixels observed (same with different position of laser and different enabled pixel)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Only happens when multi pixel enables? Noise related?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616773" y="0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21917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zh-CN" dirty="0" smtClean="0"/>
              <a:t>Counts of individual pixel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439" y="3238505"/>
            <a:ext cx="6279561" cy="32872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846" y="383823"/>
            <a:ext cx="5582930" cy="26379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216386"/>
            <a:ext cx="715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/>
              <a:t>Try to focus the laser (less than 4 pixels were targeted)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06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Next 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Identify optimal laser width setting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Pixel analog voltage excursions long after hits still to be understood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Real laser signal pixels showing sensible hit count ~ trigger count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Wrong hit address problem when multiple pixels enabled, but only for some pixels.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Next: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Optimize the pre-amp parameters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549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3" name="Rectangle 2"/>
          <p:cNvSpPr/>
          <p:nvPr/>
        </p:nvSpPr>
        <p:spPr>
          <a:xfrm>
            <a:off x="382266" y="1372402"/>
            <a:ext cx="61135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StreamRO_externalTrigger_Run7_20180830_160504_TH</a:t>
            </a:r>
            <a:endParaRPr lang="en-US" altLang="zh-CN" dirty="0" smtClean="0"/>
          </a:p>
          <a:p>
            <a:r>
              <a:rPr lang="en-US" altLang="zh-CN" dirty="0" smtClean="0"/>
              <a:t>5.5 micro sec width/ 5 micro sec delay</a:t>
            </a:r>
          </a:p>
          <a:p>
            <a:r>
              <a:rPr lang="en-US" altLang="zh-CN" dirty="0" smtClean="0"/>
              <a:t>1000hz</a:t>
            </a:r>
          </a:p>
          <a:p>
            <a:r>
              <a:rPr lang="en-US" altLang="zh-CN" dirty="0" smtClean="0"/>
              <a:t>BL =0.75V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66" y="3092839"/>
            <a:ext cx="5895975" cy="2828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732" y="1389072"/>
            <a:ext cx="4896044" cy="2367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0027" y="4213004"/>
            <a:ext cx="261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: 26, 27, 28</a:t>
            </a:r>
          </a:p>
          <a:p>
            <a:r>
              <a:rPr lang="en-US" altLang="zh-CN" dirty="0" smtClean="0"/>
              <a:t>Col: 50 ~80</a:t>
            </a:r>
          </a:p>
          <a:p>
            <a:endParaRPr lang="zh-CN" alt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33799" y="99261"/>
            <a:ext cx="11712977" cy="753033"/>
          </a:xfrm>
        </p:spPr>
        <p:txBody>
          <a:bodyPr/>
          <a:lstStyle/>
          <a:p>
            <a:r>
              <a:rPr lang="en-US" altLang="zh-CN" dirty="0" smtClean="0"/>
              <a:t>BACKUP Board </a:t>
            </a:r>
            <a:r>
              <a:rPr lang="en-US" altLang="zh-CN" dirty="0"/>
              <a:t>#02 – counts of </a:t>
            </a:r>
            <a:r>
              <a:rPr lang="en-US" altLang="zh-CN" dirty="0" smtClean="0"/>
              <a:t>pixels – previous position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58147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2654</TotalTime>
  <Words>587</Words>
  <Application>Microsoft Office PowerPoint</Application>
  <PresentationFormat>Widescreen</PresentationFormat>
  <Paragraphs>103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Wingdings</vt:lpstr>
      <vt:lpstr>slactheme</vt:lpstr>
      <vt:lpstr>Tests on Chess 2 ASIC </vt:lpstr>
      <vt:lpstr>Pixel description </vt:lpstr>
      <vt:lpstr>PowerPoint Presentation</vt:lpstr>
      <vt:lpstr>PowerPoint Presentation</vt:lpstr>
      <vt:lpstr>PowerPoint Presentation</vt:lpstr>
      <vt:lpstr>Counts of individual pixel</vt:lpstr>
      <vt:lpstr>PowerPoint Presentation</vt:lpstr>
      <vt:lpstr>Summary and Next </vt:lpstr>
      <vt:lpstr>BACKUP Board #02 – counts of pixels – previous position </vt:lpstr>
      <vt:lpstr>BACKUP Board #02 – counts of pixels – previous position </vt:lpstr>
      <vt:lpstr>BACKUP Board #02 – counts of pixels – previous position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95</cp:revision>
  <dcterms:created xsi:type="dcterms:W3CDTF">2017-12-06T19:14:35Z</dcterms:created>
  <dcterms:modified xsi:type="dcterms:W3CDTF">2018-09-13T15:04:54Z</dcterms:modified>
</cp:coreProperties>
</file>